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Fira Sans Extra Condensed Medium"/>
      <p:regular r:id="rId21"/>
      <p:bold r:id="rId22"/>
      <p:italic r:id="rId23"/>
      <p:boldItalic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85890BB-145F-4465-ADC0-B23B86361A86}">
  <a:tblStyle styleId="{A85890BB-145F-4465-ADC0-B23B86361A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B99B02F-25AC-421D-9872-0B80AF3E4603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FiraSansExtraCondensedMedium-bold.fntdata"/><Relationship Id="rId21" Type="http://schemas.openxmlformats.org/officeDocument/2006/relationships/font" Target="fonts/FiraSansExtraCondensedMedium-regular.fntdata"/><Relationship Id="rId24" Type="http://schemas.openxmlformats.org/officeDocument/2006/relationships/font" Target="fonts/FiraSansExtraCondensedMedium-boldItalic.fntdata"/><Relationship Id="rId23" Type="http://schemas.openxmlformats.org/officeDocument/2006/relationships/font" Target="fonts/FiraSansExtraCondensed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c5f8f9aed5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c5f8f9aed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d124f362a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d124f362a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d122184cdf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d122184cdf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d1cf5b3b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d1cf5b3b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d124f362a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d124f362a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6da4247da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6da4247da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122184cdf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122184cdf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d122184cdf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d122184cdf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event of extenuating circumstances resulting in a budget deficit the District’s fund balance may be reduced to 15 percent for up to a three-year period, provided the Superintendent and Chief Financial Officer present a plan to the Board for restoring the fund balance to 20 percent within the three-year period. This provision shall expire June 30, 2027, which means the 2027-28 year will end with a 20 percent fund balance.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d122184cdf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d122184cdf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This model answers one question: If we continue operating as we are today, what happens financially over the next years?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Key Points: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Forward-looking sustainability model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Uses best available assumptions before final data is known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Tests whether current operations are financially viable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Not next year’s adopted budget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d122184cdf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d122184cdf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Revenue Planning - FY 23-24 24-25 25-56 26-67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Fund Budget Assumptions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122184cdf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d122184cdf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d122184cdf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d122184cdf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124f362a3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d124f362a3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Helvetica Neue"/>
                <a:ea typeface="Helvetica Neue"/>
                <a:cs typeface="Helvetica Neue"/>
                <a:sym typeface="Helvetica Neue"/>
              </a:rPr>
              <a:t>Over the past several years, the district has taken a number of actions to manage budget pressures.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Helvetica Neue"/>
                <a:ea typeface="Helvetica Neue"/>
                <a:cs typeface="Helvetica Neue"/>
                <a:sym typeface="Helvetica Neue"/>
              </a:rPr>
              <a:t>These actions were intentionally focused on minimizing impact to classrooms and student services.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Helvetica Neue"/>
                <a:ea typeface="Helvetica Neue"/>
                <a:cs typeface="Helvetica Neue"/>
                <a:sym typeface="Helvetica Neue"/>
              </a:rPr>
              <a:t>As a result, many of the lower-impact options have already been implemented.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Helvetica Neue"/>
                <a:ea typeface="Helvetica Neue"/>
                <a:cs typeface="Helvetica Neue"/>
                <a:sym typeface="Helvetica Neue"/>
              </a:rPr>
              <a:t>What remains are more structural decisions that may have broader impacts.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122184cdf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d122184cdf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FY 26-27 clear explanation of what we are doing differently for staffing........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title="superintendent-slides-1920-1080-2025-26_Presentation 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174425"/>
            <a:ext cx="8520600" cy="86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36400" y="3620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APTION_ONL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79515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3">
  <p:cSld name="TITLE_AND_BODY_3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 title="superintendent-slides-1920-1080-2025-26_appitol top 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311700" y="1389800"/>
            <a:ext cx="8520600" cy="31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title="superintendent-slides-1920-1080-2025-26_Austin-ISD-Bottom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18460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49" y="4663225"/>
            <a:ext cx="58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 title="superintendent-slides-1920-1080-2025-26_appitol top 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389800"/>
            <a:ext cx="8520600" cy="31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 title="superintendent-slides-1920-1080-2025-26_appitol left side ba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>
            <p:ph type="title"/>
          </p:nvPr>
        </p:nvSpPr>
        <p:spPr>
          <a:xfrm>
            <a:off x="957475" y="445025"/>
            <a:ext cx="787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57600" y="1152475"/>
            <a:ext cx="787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title="superintendent-slides-1920-1080-2025-26_appitol top 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11700" y="13810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832400" y="13810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8" title="superintendent-slides-1920-1080-2025-26_Split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9" title="superintendent-slides-1920-1080-2025-26_Matias_Bookend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428"/>
            <a:ext cx="9144003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austinisd.org/budget/get-involved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ctrTitle"/>
          </p:nvPr>
        </p:nvSpPr>
        <p:spPr>
          <a:xfrm>
            <a:off x="311700" y="174425"/>
            <a:ext cx="8520600" cy="86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Budget Update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269825" y="4108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Katrina Montgomery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chemeClr val="lt1"/>
                </a:solidFill>
              </a:rPr>
              <a:t>Chief Financial Officer                  </a:t>
            </a:r>
            <a:endParaRPr i="1"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581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FY 2026–27 Budget Balancing Options</a:t>
            </a:r>
            <a:endParaRPr b="1"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70800" y="1153700"/>
            <a:ext cx="5256600" cy="31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Under Evaluation:</a:t>
            </a:r>
            <a:endParaRPr b="1" sz="14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400">
                <a:solidFill>
                  <a:schemeClr val="dk1"/>
                </a:solidFill>
              </a:rPr>
              <a:t>School consolidations </a:t>
            </a:r>
            <a:r>
              <a:rPr b="1" lang="en" sz="12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b="1" sz="12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Additional Days School Year (ADSY) </a:t>
            </a:r>
            <a:r>
              <a:rPr b="1" lang="en" sz="14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b="1" sz="10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Resource Campus Designation </a:t>
            </a:r>
            <a:r>
              <a:rPr b="1" lang="en" sz="14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400">
              <a:solidFill>
                <a:srgbClr val="1155C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Transportation efficiency and ridership review</a:t>
            </a: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4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400">
              <a:solidFill>
                <a:srgbClr val="1155C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Review of stipends and supplemental costs </a:t>
            </a:r>
            <a:r>
              <a:rPr b="1" lang="en" sz="14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400">
              <a:solidFill>
                <a:srgbClr val="1155CC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400">
                <a:solidFill>
                  <a:schemeClr val="dk1"/>
                </a:solidFill>
              </a:rPr>
              <a:t>TRS surcharge cost management </a:t>
            </a:r>
            <a:r>
              <a:rPr b="1" lang="en" sz="12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16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Reduction of non-essential transportation services </a:t>
            </a:r>
            <a:r>
              <a:rPr b="1" lang="en" sz="14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400">
              <a:solidFill>
                <a:srgbClr val="1155C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Operational modernization (cashless systems)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Central office efficien</a:t>
            </a:r>
            <a:r>
              <a:rPr lang="en" sz="1400">
                <a:solidFill>
                  <a:schemeClr val="dk1"/>
                </a:solidFill>
              </a:rPr>
              <a:t>cy reductions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Campus Walkthroughs, related to PEIMS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Vacancy reductions/collapse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Historical Tax </a:t>
            </a:r>
            <a:r>
              <a:rPr lang="en" sz="1400">
                <a:solidFill>
                  <a:schemeClr val="dk1"/>
                </a:solidFill>
              </a:rPr>
              <a:t>Exemptions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Additional Partnership Revenue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5073400" y="1247525"/>
            <a:ext cx="3947700" cy="31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Options Considered but Not Supported for FY 2026–27: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Boundary adjustments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Districtwide master schedule requirements (7/8 period)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Changes to campus staffing ratio standards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Reductions in campus non-personnel budgets, not related to enrollment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Teacher Attendance Incentive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2"/>
          <p:cNvSpPr txBox="1"/>
          <p:nvPr/>
        </p:nvSpPr>
        <p:spPr>
          <a:xfrm>
            <a:off x="5485925" y="4194700"/>
            <a:ext cx="304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✓-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Completed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-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progress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697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Timeline to Budget Adoption</a:t>
            </a:r>
            <a:endParaRPr b="1"/>
          </a:p>
        </p:txBody>
      </p:sp>
      <p:sp>
        <p:nvSpPr>
          <p:cNvPr id="133" name="Google Shape;13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3"/>
          <p:cNvSpPr/>
          <p:nvPr/>
        </p:nvSpPr>
        <p:spPr>
          <a:xfrm>
            <a:off x="3831853" y="1467846"/>
            <a:ext cx="1436700" cy="3222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/>
          <p:nvPr/>
        </p:nvSpPr>
        <p:spPr>
          <a:xfrm>
            <a:off x="424655" y="1467846"/>
            <a:ext cx="1436700" cy="3222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3"/>
          <p:cNvSpPr/>
          <p:nvPr/>
        </p:nvSpPr>
        <p:spPr>
          <a:xfrm>
            <a:off x="2133650" y="1467846"/>
            <a:ext cx="1436700" cy="3222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3"/>
          <p:cNvSpPr txBox="1"/>
          <p:nvPr/>
        </p:nvSpPr>
        <p:spPr>
          <a:xfrm>
            <a:off x="3829375" y="3709399"/>
            <a:ext cx="14367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Present FY 2026-27 Budget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3829375" y="2949899"/>
            <a:ext cx="14367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377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FY 2026-27 Recommended Budget</a:t>
            </a:r>
            <a:endParaRPr sz="1600">
              <a:solidFill>
                <a:srgbClr val="293778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39" name="Google Shape;139;p23"/>
          <p:cNvGrpSpPr/>
          <p:nvPr/>
        </p:nvGrpSpPr>
        <p:grpSpPr>
          <a:xfrm>
            <a:off x="2128275" y="3082388"/>
            <a:ext cx="1442004" cy="1557930"/>
            <a:chOff x="498779" y="3131599"/>
            <a:chExt cx="1437835" cy="1553425"/>
          </a:xfrm>
        </p:grpSpPr>
        <p:sp>
          <p:nvSpPr>
            <p:cNvPr id="140" name="Google Shape;140;p23"/>
            <p:cNvSpPr txBox="1"/>
            <p:nvPr/>
          </p:nvSpPr>
          <p:spPr>
            <a:xfrm>
              <a:off x="504113" y="3680324"/>
              <a:ext cx="1432500" cy="10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Helvetica Neue"/>
                  <a:ea typeface="Helvetica Neue"/>
                  <a:cs typeface="Helvetica Neue"/>
                  <a:sym typeface="Helvetica Neue"/>
                </a:rPr>
                <a:t>Present FY 2026-27 Preliminary Budget</a:t>
              </a:r>
              <a:endParaRPr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" name="Google Shape;141;p23"/>
            <p:cNvSpPr txBox="1"/>
            <p:nvPr/>
          </p:nvSpPr>
          <p:spPr>
            <a:xfrm>
              <a:off x="498779" y="3131599"/>
              <a:ext cx="14325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293778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FY 2026-27</a:t>
              </a:r>
              <a:endParaRPr sz="1600">
                <a:solidFill>
                  <a:srgbClr val="29377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293778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Preliminary Budget</a:t>
              </a:r>
              <a:endParaRPr sz="1600">
                <a:solidFill>
                  <a:srgbClr val="29377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42" name="Google Shape;142;p23"/>
          <p:cNvSpPr txBox="1"/>
          <p:nvPr/>
        </p:nvSpPr>
        <p:spPr>
          <a:xfrm>
            <a:off x="424650" y="3764850"/>
            <a:ext cx="14367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District reductions identified</a:t>
            </a:r>
            <a:endParaRPr sz="11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424650" y="3006999"/>
            <a:ext cx="1436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377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FY 2026-27</a:t>
            </a:r>
            <a:endParaRPr sz="1600">
              <a:solidFill>
                <a:srgbClr val="293778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377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Reductions Identified</a:t>
            </a:r>
            <a:endParaRPr sz="1600">
              <a:solidFill>
                <a:srgbClr val="293778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3831859" y="2415612"/>
            <a:ext cx="1695600" cy="437400"/>
          </a:xfrm>
          <a:prstGeom prst="homePlate">
            <a:avLst>
              <a:gd fmla="val 50000" name="adj"/>
            </a:avLst>
          </a:pr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424662" y="2415612"/>
            <a:ext cx="1695600" cy="437400"/>
          </a:xfrm>
          <a:prstGeom prst="homePlate">
            <a:avLst>
              <a:gd fmla="val 50000" name="adj"/>
            </a:avLst>
          </a:pr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2133631" y="2415612"/>
            <a:ext cx="1695600" cy="437400"/>
          </a:xfrm>
          <a:prstGeom prst="homePlate">
            <a:avLst>
              <a:gd fmla="val 50000" name="adj"/>
            </a:avLst>
          </a:pr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 txBox="1"/>
          <p:nvPr/>
        </p:nvSpPr>
        <p:spPr>
          <a:xfrm>
            <a:off x="3831850" y="2471150"/>
            <a:ext cx="15150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May 21, 2026</a:t>
            </a: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424659" y="2471145"/>
            <a:ext cx="14367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April 1, 2026</a:t>
            </a: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2133625" y="2471145"/>
            <a:ext cx="1436700" cy="326400"/>
          </a:xfrm>
          <a:prstGeom prst="rect">
            <a:avLst/>
          </a:prstGeom>
          <a:noFill/>
          <a:ln cap="flat" cmpd="sng" w="9525">
            <a:solidFill>
              <a:srgbClr val="2937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April 23, 2026</a:t>
            </a: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4472845" y="1713781"/>
            <a:ext cx="160736" cy="385347"/>
          </a:xfrm>
          <a:custGeom>
            <a:rect b="b" l="l" r="r" t="t"/>
            <a:pathLst>
              <a:path extrusionOk="0" h="9894" w="4127">
                <a:moveTo>
                  <a:pt x="2048" y="1"/>
                </a:moveTo>
                <a:cubicBezTo>
                  <a:pt x="1859" y="1"/>
                  <a:pt x="1638" y="190"/>
                  <a:pt x="1638" y="379"/>
                </a:cubicBezTo>
                <a:lnTo>
                  <a:pt x="1638" y="851"/>
                </a:lnTo>
                <a:cubicBezTo>
                  <a:pt x="725" y="1040"/>
                  <a:pt x="0" y="1891"/>
                  <a:pt x="0" y="2868"/>
                </a:cubicBezTo>
                <a:cubicBezTo>
                  <a:pt x="0" y="3970"/>
                  <a:pt x="977" y="4632"/>
                  <a:pt x="1827" y="5262"/>
                </a:cubicBezTo>
                <a:cubicBezTo>
                  <a:pt x="2552" y="5829"/>
                  <a:pt x="3308" y="6333"/>
                  <a:pt x="3308" y="6995"/>
                </a:cubicBezTo>
                <a:cubicBezTo>
                  <a:pt x="3308" y="7656"/>
                  <a:pt x="2772" y="8255"/>
                  <a:pt x="2079" y="8255"/>
                </a:cubicBezTo>
                <a:cubicBezTo>
                  <a:pt x="1418" y="8255"/>
                  <a:pt x="851" y="7688"/>
                  <a:pt x="851" y="6995"/>
                </a:cubicBezTo>
                <a:cubicBezTo>
                  <a:pt x="851" y="6774"/>
                  <a:pt x="662" y="6617"/>
                  <a:pt x="441" y="6617"/>
                </a:cubicBezTo>
                <a:cubicBezTo>
                  <a:pt x="189" y="6617"/>
                  <a:pt x="32" y="6806"/>
                  <a:pt x="32" y="6995"/>
                </a:cubicBezTo>
                <a:cubicBezTo>
                  <a:pt x="32" y="7971"/>
                  <a:pt x="756" y="8854"/>
                  <a:pt x="1701" y="9011"/>
                </a:cubicBezTo>
                <a:lnTo>
                  <a:pt x="1701" y="9484"/>
                </a:lnTo>
                <a:cubicBezTo>
                  <a:pt x="1701" y="9704"/>
                  <a:pt x="1890" y="9893"/>
                  <a:pt x="2079" y="9893"/>
                </a:cubicBezTo>
                <a:cubicBezTo>
                  <a:pt x="2268" y="9893"/>
                  <a:pt x="2489" y="9704"/>
                  <a:pt x="2489" y="9484"/>
                </a:cubicBezTo>
                <a:lnTo>
                  <a:pt x="2489" y="9011"/>
                </a:lnTo>
                <a:cubicBezTo>
                  <a:pt x="3434" y="8791"/>
                  <a:pt x="4127" y="7971"/>
                  <a:pt x="4127" y="6995"/>
                </a:cubicBezTo>
                <a:cubicBezTo>
                  <a:pt x="4127" y="5892"/>
                  <a:pt x="3151" y="5231"/>
                  <a:pt x="2331" y="4600"/>
                </a:cubicBezTo>
                <a:cubicBezTo>
                  <a:pt x="1575" y="4033"/>
                  <a:pt x="819" y="3529"/>
                  <a:pt x="819" y="2868"/>
                </a:cubicBezTo>
                <a:cubicBezTo>
                  <a:pt x="788" y="2143"/>
                  <a:pt x="1386" y="1607"/>
                  <a:pt x="2048" y="1607"/>
                </a:cubicBezTo>
                <a:cubicBezTo>
                  <a:pt x="2709" y="1607"/>
                  <a:pt x="3277" y="2143"/>
                  <a:pt x="3277" y="2868"/>
                </a:cubicBezTo>
                <a:cubicBezTo>
                  <a:pt x="3277" y="3088"/>
                  <a:pt x="3466" y="3246"/>
                  <a:pt x="3686" y="3246"/>
                </a:cubicBezTo>
                <a:cubicBezTo>
                  <a:pt x="3938" y="3246"/>
                  <a:pt x="4096" y="3057"/>
                  <a:pt x="4096" y="2868"/>
                </a:cubicBezTo>
                <a:cubicBezTo>
                  <a:pt x="4096" y="1891"/>
                  <a:pt x="3371" y="1009"/>
                  <a:pt x="2426" y="851"/>
                </a:cubicBezTo>
                <a:lnTo>
                  <a:pt x="2426" y="379"/>
                </a:lnTo>
                <a:cubicBezTo>
                  <a:pt x="2426" y="158"/>
                  <a:pt x="2237" y="1"/>
                  <a:pt x="2048" y="1"/>
                </a:cubicBezTo>
                <a:close/>
              </a:path>
            </a:pathLst>
          </a:cu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4305955" y="1658592"/>
            <a:ext cx="493309" cy="493270"/>
          </a:xfrm>
          <a:custGeom>
            <a:rect b="b" l="l" r="r" t="t"/>
            <a:pathLst>
              <a:path extrusionOk="0" h="12665" w="12666">
                <a:moveTo>
                  <a:pt x="6333" y="819"/>
                </a:moveTo>
                <a:cubicBezTo>
                  <a:pt x="9357" y="819"/>
                  <a:pt x="11846" y="3308"/>
                  <a:pt x="11846" y="6332"/>
                </a:cubicBezTo>
                <a:cubicBezTo>
                  <a:pt x="11846" y="9357"/>
                  <a:pt x="9357" y="11846"/>
                  <a:pt x="6333" y="11846"/>
                </a:cubicBezTo>
                <a:cubicBezTo>
                  <a:pt x="3308" y="11846"/>
                  <a:pt x="819" y="9357"/>
                  <a:pt x="819" y="6332"/>
                </a:cubicBezTo>
                <a:cubicBezTo>
                  <a:pt x="819" y="3308"/>
                  <a:pt x="3308" y="819"/>
                  <a:pt x="6333" y="819"/>
                </a:cubicBezTo>
                <a:close/>
                <a:moveTo>
                  <a:pt x="6333" y="0"/>
                </a:moveTo>
                <a:cubicBezTo>
                  <a:pt x="2836" y="0"/>
                  <a:pt x="0" y="2835"/>
                  <a:pt x="0" y="6332"/>
                </a:cubicBezTo>
                <a:cubicBezTo>
                  <a:pt x="0" y="9830"/>
                  <a:pt x="2836" y="12665"/>
                  <a:pt x="6333" y="12665"/>
                </a:cubicBezTo>
                <a:cubicBezTo>
                  <a:pt x="9830" y="12665"/>
                  <a:pt x="12665" y="9830"/>
                  <a:pt x="12665" y="6332"/>
                </a:cubicBezTo>
                <a:cubicBezTo>
                  <a:pt x="12665" y="2835"/>
                  <a:pt x="9830" y="0"/>
                  <a:pt x="6333" y="0"/>
                </a:cubicBezTo>
                <a:close/>
              </a:path>
            </a:pathLst>
          </a:cu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3"/>
          <p:cNvSpPr/>
          <p:nvPr/>
        </p:nvSpPr>
        <p:spPr>
          <a:xfrm>
            <a:off x="898746" y="1722379"/>
            <a:ext cx="429474" cy="429513"/>
          </a:xfrm>
          <a:custGeom>
            <a:rect b="b" l="l" r="r" t="t"/>
            <a:pathLst>
              <a:path extrusionOk="0" h="11028" w="11027">
                <a:moveTo>
                  <a:pt x="5073" y="820"/>
                </a:moveTo>
                <a:lnTo>
                  <a:pt x="5073" y="5514"/>
                </a:lnTo>
                <a:cubicBezTo>
                  <a:pt x="5073" y="5766"/>
                  <a:pt x="5262" y="5923"/>
                  <a:pt x="5482" y="5923"/>
                </a:cubicBezTo>
                <a:lnTo>
                  <a:pt x="10145" y="5923"/>
                </a:lnTo>
                <a:cubicBezTo>
                  <a:pt x="9956" y="8318"/>
                  <a:pt x="7940" y="10208"/>
                  <a:pt x="5482" y="10208"/>
                </a:cubicBezTo>
                <a:cubicBezTo>
                  <a:pt x="2867" y="10208"/>
                  <a:pt x="788" y="8129"/>
                  <a:pt x="788" y="5514"/>
                </a:cubicBezTo>
                <a:cubicBezTo>
                  <a:pt x="788" y="3088"/>
                  <a:pt x="2678" y="1072"/>
                  <a:pt x="5073" y="820"/>
                </a:cubicBezTo>
                <a:close/>
                <a:moveTo>
                  <a:pt x="5514" y="0"/>
                </a:moveTo>
                <a:cubicBezTo>
                  <a:pt x="2458" y="0"/>
                  <a:pt x="0" y="2489"/>
                  <a:pt x="0" y="5514"/>
                </a:cubicBezTo>
                <a:cubicBezTo>
                  <a:pt x="0" y="8538"/>
                  <a:pt x="2458" y="11027"/>
                  <a:pt x="5514" y="11027"/>
                </a:cubicBezTo>
                <a:cubicBezTo>
                  <a:pt x="8538" y="11027"/>
                  <a:pt x="11027" y="8538"/>
                  <a:pt x="11027" y="5514"/>
                </a:cubicBezTo>
                <a:cubicBezTo>
                  <a:pt x="11027" y="5293"/>
                  <a:pt x="10807" y="5104"/>
                  <a:pt x="10618" y="5104"/>
                </a:cubicBezTo>
                <a:lnTo>
                  <a:pt x="5923" y="5104"/>
                </a:lnTo>
                <a:lnTo>
                  <a:pt x="5923" y="410"/>
                </a:lnTo>
                <a:cubicBezTo>
                  <a:pt x="5892" y="158"/>
                  <a:pt x="5734" y="0"/>
                  <a:pt x="5514" y="0"/>
                </a:cubicBezTo>
                <a:close/>
              </a:path>
            </a:pathLst>
          </a:cu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67DBE"/>
              </a:solidFill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1160083" y="1658583"/>
            <a:ext cx="231971" cy="231932"/>
          </a:xfrm>
          <a:custGeom>
            <a:rect b="b" l="l" r="r" t="t"/>
            <a:pathLst>
              <a:path extrusionOk="0" h="5955" w="5956">
                <a:moveTo>
                  <a:pt x="852" y="819"/>
                </a:moveTo>
                <a:cubicBezTo>
                  <a:pt x="3088" y="1008"/>
                  <a:pt x="4884" y="2836"/>
                  <a:pt x="5105" y="5073"/>
                </a:cubicBezTo>
                <a:lnTo>
                  <a:pt x="852" y="5073"/>
                </a:lnTo>
                <a:lnTo>
                  <a:pt x="852" y="819"/>
                </a:lnTo>
                <a:close/>
                <a:moveTo>
                  <a:pt x="442" y="0"/>
                </a:moveTo>
                <a:cubicBezTo>
                  <a:pt x="221" y="0"/>
                  <a:pt x="1" y="189"/>
                  <a:pt x="1" y="441"/>
                </a:cubicBezTo>
                <a:lnTo>
                  <a:pt x="1" y="5514"/>
                </a:lnTo>
                <a:cubicBezTo>
                  <a:pt x="1" y="5734"/>
                  <a:pt x="221" y="5955"/>
                  <a:pt x="442" y="5955"/>
                </a:cubicBezTo>
                <a:lnTo>
                  <a:pt x="5514" y="5955"/>
                </a:lnTo>
                <a:cubicBezTo>
                  <a:pt x="5766" y="5955"/>
                  <a:pt x="5955" y="5734"/>
                  <a:pt x="5955" y="5514"/>
                </a:cubicBezTo>
                <a:cubicBezTo>
                  <a:pt x="5955" y="2426"/>
                  <a:pt x="3466" y="0"/>
                  <a:pt x="442" y="0"/>
                </a:cubicBezTo>
                <a:close/>
              </a:path>
            </a:pathLst>
          </a:cu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3"/>
          <p:cNvSpPr/>
          <p:nvPr/>
        </p:nvSpPr>
        <p:spPr>
          <a:xfrm>
            <a:off x="5551859" y="1467721"/>
            <a:ext cx="1436700" cy="3222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3"/>
          <p:cNvSpPr/>
          <p:nvPr/>
        </p:nvSpPr>
        <p:spPr>
          <a:xfrm>
            <a:off x="7250062" y="1467846"/>
            <a:ext cx="1436700" cy="3222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3"/>
          <p:cNvSpPr/>
          <p:nvPr/>
        </p:nvSpPr>
        <p:spPr>
          <a:xfrm>
            <a:off x="2616348" y="1657968"/>
            <a:ext cx="484702" cy="494516"/>
          </a:xfrm>
          <a:custGeom>
            <a:rect b="b" l="l" r="r" t="t"/>
            <a:pathLst>
              <a:path extrusionOk="0" h="12697" w="12445">
                <a:moveTo>
                  <a:pt x="6648" y="851"/>
                </a:moveTo>
                <a:lnTo>
                  <a:pt x="6648" y="1954"/>
                </a:lnTo>
                <a:lnTo>
                  <a:pt x="5860" y="1954"/>
                </a:lnTo>
                <a:lnTo>
                  <a:pt x="5860" y="851"/>
                </a:lnTo>
                <a:close/>
                <a:moveTo>
                  <a:pt x="1261" y="1954"/>
                </a:moveTo>
                <a:cubicBezTo>
                  <a:pt x="1355" y="1954"/>
                  <a:pt x="1450" y="1985"/>
                  <a:pt x="1544" y="2080"/>
                </a:cubicBezTo>
                <a:cubicBezTo>
                  <a:pt x="1733" y="2237"/>
                  <a:pt x="1733" y="2521"/>
                  <a:pt x="1576" y="2678"/>
                </a:cubicBezTo>
                <a:cubicBezTo>
                  <a:pt x="1497" y="2757"/>
                  <a:pt x="1387" y="2797"/>
                  <a:pt x="1276" y="2797"/>
                </a:cubicBezTo>
                <a:cubicBezTo>
                  <a:pt x="1166" y="2797"/>
                  <a:pt x="1056" y="2757"/>
                  <a:pt x="977" y="2678"/>
                </a:cubicBezTo>
                <a:cubicBezTo>
                  <a:pt x="819" y="2521"/>
                  <a:pt x="819" y="2237"/>
                  <a:pt x="977" y="2080"/>
                </a:cubicBezTo>
                <a:cubicBezTo>
                  <a:pt x="1072" y="1985"/>
                  <a:pt x="1198" y="1954"/>
                  <a:pt x="1261" y="1954"/>
                </a:cubicBezTo>
                <a:close/>
                <a:moveTo>
                  <a:pt x="11216" y="1954"/>
                </a:moveTo>
                <a:cubicBezTo>
                  <a:pt x="11468" y="1954"/>
                  <a:pt x="11626" y="2143"/>
                  <a:pt x="11626" y="2395"/>
                </a:cubicBezTo>
                <a:cubicBezTo>
                  <a:pt x="11626" y="2615"/>
                  <a:pt x="11437" y="2836"/>
                  <a:pt x="11216" y="2836"/>
                </a:cubicBezTo>
                <a:cubicBezTo>
                  <a:pt x="11027" y="2836"/>
                  <a:pt x="10807" y="2615"/>
                  <a:pt x="10807" y="2395"/>
                </a:cubicBezTo>
                <a:cubicBezTo>
                  <a:pt x="10807" y="2143"/>
                  <a:pt x="10996" y="1954"/>
                  <a:pt x="11216" y="1954"/>
                </a:cubicBezTo>
                <a:close/>
                <a:moveTo>
                  <a:pt x="6270" y="2773"/>
                </a:moveTo>
                <a:cubicBezTo>
                  <a:pt x="8759" y="2773"/>
                  <a:pt x="10807" y="4821"/>
                  <a:pt x="10807" y="7341"/>
                </a:cubicBezTo>
                <a:cubicBezTo>
                  <a:pt x="10807" y="9861"/>
                  <a:pt x="8759" y="11909"/>
                  <a:pt x="6270" y="11909"/>
                </a:cubicBezTo>
                <a:cubicBezTo>
                  <a:pt x="3781" y="11909"/>
                  <a:pt x="1733" y="9861"/>
                  <a:pt x="1733" y="7341"/>
                </a:cubicBezTo>
                <a:cubicBezTo>
                  <a:pt x="1733" y="4821"/>
                  <a:pt x="3781" y="2773"/>
                  <a:pt x="6270" y="2773"/>
                </a:cubicBezTo>
                <a:close/>
                <a:moveTo>
                  <a:pt x="4663" y="0"/>
                </a:moveTo>
                <a:cubicBezTo>
                  <a:pt x="4411" y="0"/>
                  <a:pt x="4254" y="189"/>
                  <a:pt x="4254" y="410"/>
                </a:cubicBezTo>
                <a:cubicBezTo>
                  <a:pt x="4254" y="662"/>
                  <a:pt x="4474" y="851"/>
                  <a:pt x="4663" y="851"/>
                </a:cubicBezTo>
                <a:lnTo>
                  <a:pt x="5104" y="851"/>
                </a:lnTo>
                <a:lnTo>
                  <a:pt x="5104" y="2111"/>
                </a:lnTo>
                <a:cubicBezTo>
                  <a:pt x="4254" y="2300"/>
                  <a:pt x="3466" y="2710"/>
                  <a:pt x="2836" y="3245"/>
                </a:cubicBezTo>
                <a:lnTo>
                  <a:pt x="2489" y="2899"/>
                </a:lnTo>
                <a:cubicBezTo>
                  <a:pt x="2741" y="2426"/>
                  <a:pt x="2647" y="1891"/>
                  <a:pt x="2269" y="1481"/>
                </a:cubicBezTo>
                <a:cubicBezTo>
                  <a:pt x="2032" y="1245"/>
                  <a:pt x="1717" y="1127"/>
                  <a:pt x="1394" y="1127"/>
                </a:cubicBezTo>
                <a:cubicBezTo>
                  <a:pt x="1072" y="1127"/>
                  <a:pt x="741" y="1245"/>
                  <a:pt x="473" y="1481"/>
                </a:cubicBezTo>
                <a:cubicBezTo>
                  <a:pt x="0" y="1954"/>
                  <a:pt x="0" y="2741"/>
                  <a:pt x="473" y="3245"/>
                </a:cubicBezTo>
                <a:cubicBezTo>
                  <a:pt x="725" y="3498"/>
                  <a:pt x="1040" y="3624"/>
                  <a:pt x="1355" y="3624"/>
                </a:cubicBezTo>
                <a:cubicBezTo>
                  <a:pt x="1544" y="3624"/>
                  <a:pt x="1702" y="3561"/>
                  <a:pt x="1891" y="3498"/>
                </a:cubicBezTo>
                <a:lnTo>
                  <a:pt x="2269" y="3844"/>
                </a:lnTo>
                <a:cubicBezTo>
                  <a:pt x="1481" y="4789"/>
                  <a:pt x="946" y="6018"/>
                  <a:pt x="946" y="7341"/>
                </a:cubicBezTo>
                <a:cubicBezTo>
                  <a:pt x="946" y="10303"/>
                  <a:pt x="3371" y="12697"/>
                  <a:pt x="6301" y="12697"/>
                </a:cubicBezTo>
                <a:cubicBezTo>
                  <a:pt x="9263" y="12697"/>
                  <a:pt x="11657" y="10303"/>
                  <a:pt x="11657" y="7341"/>
                </a:cubicBezTo>
                <a:cubicBezTo>
                  <a:pt x="11657" y="6018"/>
                  <a:pt x="11185" y="4789"/>
                  <a:pt x="10365" y="3844"/>
                </a:cubicBezTo>
                <a:lnTo>
                  <a:pt x="10712" y="3498"/>
                </a:lnTo>
                <a:cubicBezTo>
                  <a:pt x="10838" y="3561"/>
                  <a:pt x="11027" y="3624"/>
                  <a:pt x="11216" y="3624"/>
                </a:cubicBezTo>
                <a:cubicBezTo>
                  <a:pt x="11909" y="3624"/>
                  <a:pt x="12445" y="3056"/>
                  <a:pt x="12445" y="2363"/>
                </a:cubicBezTo>
                <a:cubicBezTo>
                  <a:pt x="12445" y="1670"/>
                  <a:pt x="11909" y="1135"/>
                  <a:pt x="11216" y="1135"/>
                </a:cubicBezTo>
                <a:cubicBezTo>
                  <a:pt x="10555" y="1135"/>
                  <a:pt x="10019" y="1670"/>
                  <a:pt x="10019" y="2363"/>
                </a:cubicBezTo>
                <a:cubicBezTo>
                  <a:pt x="10019" y="2552"/>
                  <a:pt x="10050" y="2710"/>
                  <a:pt x="10113" y="2899"/>
                </a:cubicBezTo>
                <a:lnTo>
                  <a:pt x="9767" y="3245"/>
                </a:lnTo>
                <a:cubicBezTo>
                  <a:pt x="9137" y="2710"/>
                  <a:pt x="8349" y="2300"/>
                  <a:pt x="7530" y="2111"/>
                </a:cubicBezTo>
                <a:lnTo>
                  <a:pt x="7530" y="851"/>
                </a:lnTo>
                <a:lnTo>
                  <a:pt x="7971" y="851"/>
                </a:lnTo>
                <a:cubicBezTo>
                  <a:pt x="8192" y="851"/>
                  <a:pt x="8349" y="662"/>
                  <a:pt x="8349" y="410"/>
                </a:cubicBezTo>
                <a:cubicBezTo>
                  <a:pt x="8349" y="189"/>
                  <a:pt x="8160" y="0"/>
                  <a:pt x="7971" y="0"/>
                </a:cubicBezTo>
                <a:close/>
              </a:path>
            </a:pathLst>
          </a:cu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2714496" y="1800321"/>
            <a:ext cx="292067" cy="288367"/>
          </a:xfrm>
          <a:custGeom>
            <a:rect b="b" l="l" r="r" t="t"/>
            <a:pathLst>
              <a:path extrusionOk="0" h="7404" w="7499">
                <a:moveTo>
                  <a:pt x="3309" y="819"/>
                </a:moveTo>
                <a:lnTo>
                  <a:pt x="3309" y="3686"/>
                </a:lnTo>
                <a:cubicBezTo>
                  <a:pt x="3309" y="3938"/>
                  <a:pt x="3498" y="4127"/>
                  <a:pt x="3718" y="4127"/>
                </a:cubicBezTo>
                <a:lnTo>
                  <a:pt x="6612" y="4127"/>
                </a:lnTo>
                <a:cubicBezTo>
                  <a:pt x="6410" y="5529"/>
                  <a:pt x="5188" y="6585"/>
                  <a:pt x="3750" y="6585"/>
                </a:cubicBezTo>
                <a:cubicBezTo>
                  <a:pt x="2143" y="6585"/>
                  <a:pt x="820" y="5261"/>
                  <a:pt x="820" y="3686"/>
                </a:cubicBezTo>
                <a:cubicBezTo>
                  <a:pt x="820" y="2237"/>
                  <a:pt x="1891" y="1008"/>
                  <a:pt x="3309" y="819"/>
                </a:cubicBezTo>
                <a:close/>
                <a:moveTo>
                  <a:pt x="3750" y="0"/>
                </a:moveTo>
                <a:cubicBezTo>
                  <a:pt x="1702" y="0"/>
                  <a:pt x="1" y="1638"/>
                  <a:pt x="1" y="3686"/>
                </a:cubicBezTo>
                <a:cubicBezTo>
                  <a:pt x="1" y="5734"/>
                  <a:pt x="1671" y="7404"/>
                  <a:pt x="3750" y="7404"/>
                </a:cubicBezTo>
                <a:cubicBezTo>
                  <a:pt x="5798" y="7404"/>
                  <a:pt x="7499" y="5734"/>
                  <a:pt x="7499" y="3686"/>
                </a:cubicBezTo>
                <a:cubicBezTo>
                  <a:pt x="7499" y="3466"/>
                  <a:pt x="7278" y="3277"/>
                  <a:pt x="7058" y="3277"/>
                </a:cubicBezTo>
                <a:lnTo>
                  <a:pt x="4128" y="3277"/>
                </a:lnTo>
                <a:lnTo>
                  <a:pt x="4128" y="378"/>
                </a:lnTo>
                <a:cubicBezTo>
                  <a:pt x="4128" y="158"/>
                  <a:pt x="3939" y="0"/>
                  <a:pt x="3750" y="0"/>
                </a:cubicBezTo>
                <a:close/>
              </a:path>
            </a:pathLst>
          </a:cu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5551850" y="3632622"/>
            <a:ext cx="14367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Board adoption of the FY 202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-2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Budget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5551850" y="2951024"/>
            <a:ext cx="14367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377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Budget Adoption</a:t>
            </a:r>
            <a:endParaRPr sz="1600">
              <a:solidFill>
                <a:srgbClr val="293778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7250050" y="3632746"/>
            <a:ext cx="14367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Implementation of 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adopted </a:t>
            </a: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strategies begins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7250062" y="3117997"/>
            <a:ext cx="14367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377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FY 2026-27</a:t>
            </a:r>
            <a:endParaRPr sz="1600">
              <a:solidFill>
                <a:srgbClr val="293778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377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Launch</a:t>
            </a:r>
            <a:endParaRPr sz="1600">
              <a:solidFill>
                <a:srgbClr val="293778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5551865" y="2415612"/>
            <a:ext cx="1695600" cy="437400"/>
          </a:xfrm>
          <a:prstGeom prst="homePlate">
            <a:avLst>
              <a:gd fmla="val 50000" name="adj"/>
            </a:avLst>
          </a:pr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7250047" y="2417484"/>
            <a:ext cx="1436700" cy="437400"/>
          </a:xfrm>
          <a:prstGeom prst="rect">
            <a:avLst/>
          </a:pr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5551850" y="2471145"/>
            <a:ext cx="14367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June 18, 2026</a:t>
            </a: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7250041" y="2471145"/>
            <a:ext cx="14367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July 1, 2026</a:t>
            </a: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6093863" y="1871250"/>
            <a:ext cx="98187" cy="95733"/>
          </a:xfrm>
          <a:custGeom>
            <a:rect b="b" l="l" r="r" t="t"/>
            <a:pathLst>
              <a:path extrusionOk="0" h="2458" w="2521">
                <a:moveTo>
                  <a:pt x="1702" y="788"/>
                </a:moveTo>
                <a:lnTo>
                  <a:pt x="1702" y="1639"/>
                </a:lnTo>
                <a:lnTo>
                  <a:pt x="883" y="1639"/>
                </a:lnTo>
                <a:lnTo>
                  <a:pt x="883" y="788"/>
                </a:lnTo>
                <a:close/>
                <a:moveTo>
                  <a:pt x="442" y="0"/>
                </a:moveTo>
                <a:cubicBezTo>
                  <a:pt x="190" y="0"/>
                  <a:pt x="1" y="190"/>
                  <a:pt x="1" y="410"/>
                </a:cubicBezTo>
                <a:lnTo>
                  <a:pt x="1" y="2048"/>
                </a:lnTo>
                <a:cubicBezTo>
                  <a:pt x="1" y="2300"/>
                  <a:pt x="190" y="2458"/>
                  <a:pt x="442" y="2458"/>
                </a:cubicBezTo>
                <a:lnTo>
                  <a:pt x="2080" y="2458"/>
                </a:lnTo>
                <a:cubicBezTo>
                  <a:pt x="2332" y="2458"/>
                  <a:pt x="2521" y="2237"/>
                  <a:pt x="2521" y="2048"/>
                </a:cubicBezTo>
                <a:lnTo>
                  <a:pt x="2521" y="410"/>
                </a:lnTo>
                <a:cubicBezTo>
                  <a:pt x="2521" y="158"/>
                  <a:pt x="2332" y="0"/>
                  <a:pt x="2080" y="0"/>
                </a:cubicBezTo>
                <a:close/>
              </a:path>
            </a:pathLst>
          </a:cu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/>
          <p:nvPr/>
        </p:nvSpPr>
        <p:spPr>
          <a:xfrm>
            <a:off x="6223948" y="1741165"/>
            <a:ext cx="95733" cy="225818"/>
          </a:xfrm>
          <a:custGeom>
            <a:rect b="b" l="l" r="r" t="t"/>
            <a:pathLst>
              <a:path extrusionOk="0" h="5798" w="2458">
                <a:moveTo>
                  <a:pt x="1670" y="820"/>
                </a:moveTo>
                <a:lnTo>
                  <a:pt x="1670" y="4979"/>
                </a:lnTo>
                <a:lnTo>
                  <a:pt x="851" y="4979"/>
                </a:lnTo>
                <a:lnTo>
                  <a:pt x="851" y="820"/>
                </a:lnTo>
                <a:close/>
                <a:moveTo>
                  <a:pt x="410" y="1"/>
                </a:moveTo>
                <a:cubicBezTo>
                  <a:pt x="158" y="1"/>
                  <a:pt x="0" y="190"/>
                  <a:pt x="0" y="411"/>
                </a:cubicBezTo>
                <a:lnTo>
                  <a:pt x="0" y="5357"/>
                </a:lnTo>
                <a:cubicBezTo>
                  <a:pt x="0" y="5577"/>
                  <a:pt x="158" y="5798"/>
                  <a:pt x="410" y="5798"/>
                </a:cubicBezTo>
                <a:lnTo>
                  <a:pt x="2048" y="5798"/>
                </a:lnTo>
                <a:cubicBezTo>
                  <a:pt x="2300" y="5798"/>
                  <a:pt x="2458" y="5577"/>
                  <a:pt x="2458" y="5388"/>
                </a:cubicBezTo>
                <a:lnTo>
                  <a:pt x="2458" y="411"/>
                </a:lnTo>
                <a:cubicBezTo>
                  <a:pt x="2458" y="158"/>
                  <a:pt x="2269" y="1"/>
                  <a:pt x="2048" y="1"/>
                </a:cubicBezTo>
                <a:close/>
              </a:path>
            </a:pathLst>
          </a:cu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6352786" y="1839352"/>
            <a:ext cx="95733" cy="127631"/>
          </a:xfrm>
          <a:custGeom>
            <a:rect b="b" l="l" r="r" t="t"/>
            <a:pathLst>
              <a:path extrusionOk="0" h="3277" w="2458">
                <a:moveTo>
                  <a:pt x="1670" y="788"/>
                </a:moveTo>
                <a:lnTo>
                  <a:pt x="1670" y="2458"/>
                </a:lnTo>
                <a:lnTo>
                  <a:pt x="851" y="2458"/>
                </a:lnTo>
                <a:lnTo>
                  <a:pt x="851" y="788"/>
                </a:lnTo>
                <a:close/>
                <a:moveTo>
                  <a:pt x="410" y="0"/>
                </a:moveTo>
                <a:cubicBezTo>
                  <a:pt x="158" y="0"/>
                  <a:pt x="0" y="189"/>
                  <a:pt x="0" y="410"/>
                </a:cubicBezTo>
                <a:lnTo>
                  <a:pt x="0" y="2867"/>
                </a:lnTo>
                <a:cubicBezTo>
                  <a:pt x="0" y="3056"/>
                  <a:pt x="158" y="3277"/>
                  <a:pt x="410" y="3277"/>
                </a:cubicBezTo>
                <a:lnTo>
                  <a:pt x="2048" y="3277"/>
                </a:lnTo>
                <a:cubicBezTo>
                  <a:pt x="2300" y="3277"/>
                  <a:pt x="2458" y="3056"/>
                  <a:pt x="2458" y="2867"/>
                </a:cubicBezTo>
                <a:lnTo>
                  <a:pt x="2458" y="410"/>
                </a:lnTo>
                <a:cubicBezTo>
                  <a:pt x="2458" y="158"/>
                  <a:pt x="2269" y="0"/>
                  <a:pt x="2048" y="0"/>
                </a:cubicBezTo>
                <a:close/>
              </a:path>
            </a:pathLst>
          </a:cu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/>
          <p:nvPr/>
        </p:nvSpPr>
        <p:spPr>
          <a:xfrm>
            <a:off x="6025160" y="1670008"/>
            <a:ext cx="494516" cy="470447"/>
          </a:xfrm>
          <a:custGeom>
            <a:rect b="b" l="l" r="r" t="t"/>
            <a:pathLst>
              <a:path extrusionOk="0" h="12079" w="12697">
                <a:moveTo>
                  <a:pt x="6333" y="851"/>
                </a:moveTo>
                <a:cubicBezTo>
                  <a:pt x="9357" y="851"/>
                  <a:pt x="11846" y="2931"/>
                  <a:pt x="11846" y="5546"/>
                </a:cubicBezTo>
                <a:cubicBezTo>
                  <a:pt x="11846" y="8129"/>
                  <a:pt x="9357" y="10208"/>
                  <a:pt x="6333" y="10208"/>
                </a:cubicBezTo>
                <a:cubicBezTo>
                  <a:pt x="5482" y="10208"/>
                  <a:pt x="4600" y="10019"/>
                  <a:pt x="3812" y="9704"/>
                </a:cubicBezTo>
                <a:cubicBezTo>
                  <a:pt x="3757" y="9682"/>
                  <a:pt x="3697" y="9671"/>
                  <a:pt x="3637" y="9671"/>
                </a:cubicBezTo>
                <a:cubicBezTo>
                  <a:pt x="3529" y="9671"/>
                  <a:pt x="3421" y="9706"/>
                  <a:pt x="3340" y="9767"/>
                </a:cubicBezTo>
                <a:lnTo>
                  <a:pt x="2489" y="10649"/>
                </a:lnTo>
                <a:lnTo>
                  <a:pt x="2489" y="9074"/>
                </a:lnTo>
                <a:cubicBezTo>
                  <a:pt x="2489" y="8948"/>
                  <a:pt x="2426" y="8822"/>
                  <a:pt x="2363" y="8759"/>
                </a:cubicBezTo>
                <a:cubicBezTo>
                  <a:pt x="1387" y="7877"/>
                  <a:pt x="819" y="6743"/>
                  <a:pt x="819" y="5514"/>
                </a:cubicBezTo>
                <a:cubicBezTo>
                  <a:pt x="819" y="2962"/>
                  <a:pt x="3308" y="851"/>
                  <a:pt x="6333" y="851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63"/>
                  <a:pt x="599" y="8255"/>
                  <a:pt x="1639" y="9263"/>
                </a:cubicBezTo>
                <a:lnTo>
                  <a:pt x="1639" y="11689"/>
                </a:lnTo>
                <a:cubicBezTo>
                  <a:pt x="1639" y="11918"/>
                  <a:pt x="1832" y="12079"/>
                  <a:pt x="2045" y="12079"/>
                </a:cubicBezTo>
                <a:cubicBezTo>
                  <a:pt x="2153" y="12079"/>
                  <a:pt x="2267" y="12037"/>
                  <a:pt x="2363" y="11941"/>
                </a:cubicBezTo>
                <a:lnTo>
                  <a:pt x="3749" y="10555"/>
                </a:lnTo>
                <a:cubicBezTo>
                  <a:pt x="4569" y="10901"/>
                  <a:pt x="5419" y="11027"/>
                  <a:pt x="6333" y="11027"/>
                </a:cubicBezTo>
                <a:cubicBezTo>
                  <a:pt x="9830" y="11027"/>
                  <a:pt x="12697" y="8570"/>
                  <a:pt x="12697" y="5514"/>
                </a:cubicBezTo>
                <a:cubicBezTo>
                  <a:pt x="12697" y="2490"/>
                  <a:pt x="9861" y="1"/>
                  <a:pt x="6333" y="1"/>
                </a:cubicBezTo>
                <a:close/>
              </a:path>
            </a:pathLst>
          </a:cu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/>
          <p:nvPr/>
        </p:nvSpPr>
        <p:spPr>
          <a:xfrm>
            <a:off x="7722137" y="1659230"/>
            <a:ext cx="233179" cy="398861"/>
          </a:xfrm>
          <a:custGeom>
            <a:rect b="b" l="l" r="r" t="t"/>
            <a:pathLst>
              <a:path extrusionOk="0" h="10241" w="5987">
                <a:moveTo>
                  <a:pt x="5073" y="946"/>
                </a:moveTo>
                <a:lnTo>
                  <a:pt x="5073" y="2647"/>
                </a:lnTo>
                <a:lnTo>
                  <a:pt x="5104" y="2647"/>
                </a:lnTo>
                <a:cubicBezTo>
                  <a:pt x="3623" y="3151"/>
                  <a:pt x="2489" y="4569"/>
                  <a:pt x="2489" y="6302"/>
                </a:cubicBezTo>
                <a:cubicBezTo>
                  <a:pt x="2489" y="6900"/>
                  <a:pt x="2647" y="7499"/>
                  <a:pt x="2867" y="8034"/>
                </a:cubicBezTo>
                <a:lnTo>
                  <a:pt x="1639" y="9263"/>
                </a:lnTo>
                <a:cubicBezTo>
                  <a:pt x="1103" y="8381"/>
                  <a:pt x="788" y="7373"/>
                  <a:pt x="788" y="6302"/>
                </a:cubicBezTo>
                <a:cubicBezTo>
                  <a:pt x="788" y="3750"/>
                  <a:pt x="2584" y="1513"/>
                  <a:pt x="5073" y="946"/>
                </a:cubicBezTo>
                <a:close/>
                <a:moveTo>
                  <a:pt x="5482" y="1"/>
                </a:moveTo>
                <a:cubicBezTo>
                  <a:pt x="2395" y="442"/>
                  <a:pt x="0" y="3088"/>
                  <a:pt x="0" y="6270"/>
                </a:cubicBezTo>
                <a:cubicBezTo>
                  <a:pt x="0" y="7688"/>
                  <a:pt x="441" y="8979"/>
                  <a:pt x="1292" y="10082"/>
                </a:cubicBezTo>
                <a:cubicBezTo>
                  <a:pt x="1377" y="10184"/>
                  <a:pt x="1500" y="10241"/>
                  <a:pt x="1624" y="10241"/>
                </a:cubicBezTo>
                <a:cubicBezTo>
                  <a:pt x="1729" y="10241"/>
                  <a:pt x="1835" y="10200"/>
                  <a:pt x="1922" y="10114"/>
                </a:cubicBezTo>
                <a:lnTo>
                  <a:pt x="3718" y="8349"/>
                </a:lnTo>
                <a:cubicBezTo>
                  <a:pt x="3812" y="8223"/>
                  <a:pt x="3844" y="8003"/>
                  <a:pt x="3781" y="7845"/>
                </a:cubicBezTo>
                <a:cubicBezTo>
                  <a:pt x="3497" y="7373"/>
                  <a:pt x="3340" y="6806"/>
                  <a:pt x="3340" y="6270"/>
                </a:cubicBezTo>
                <a:cubicBezTo>
                  <a:pt x="3340" y="4884"/>
                  <a:pt x="4285" y="3655"/>
                  <a:pt x="5671" y="3309"/>
                </a:cubicBezTo>
                <a:cubicBezTo>
                  <a:pt x="5860" y="3277"/>
                  <a:pt x="5986" y="3120"/>
                  <a:pt x="5986" y="2899"/>
                </a:cubicBezTo>
                <a:lnTo>
                  <a:pt x="5986" y="379"/>
                </a:lnTo>
                <a:cubicBezTo>
                  <a:pt x="5955" y="190"/>
                  <a:pt x="5703" y="1"/>
                  <a:pt x="5482" y="1"/>
                </a:cubicBezTo>
                <a:close/>
              </a:path>
            </a:pathLst>
          </a:cu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3"/>
          <p:cNvSpPr/>
          <p:nvPr/>
        </p:nvSpPr>
        <p:spPr>
          <a:xfrm>
            <a:off x="7812923" y="2002786"/>
            <a:ext cx="314151" cy="148546"/>
          </a:xfrm>
          <a:custGeom>
            <a:rect b="b" l="l" r="r" t="t"/>
            <a:pathLst>
              <a:path extrusionOk="0" h="3814" w="8066">
                <a:moveTo>
                  <a:pt x="5735" y="946"/>
                </a:moveTo>
                <a:lnTo>
                  <a:pt x="6963" y="2175"/>
                </a:lnTo>
                <a:cubicBezTo>
                  <a:pt x="6113" y="2710"/>
                  <a:pt x="5073" y="2994"/>
                  <a:pt x="4065" y="2994"/>
                </a:cubicBezTo>
                <a:cubicBezTo>
                  <a:pt x="3025" y="2994"/>
                  <a:pt x="2017" y="2710"/>
                  <a:pt x="1135" y="2175"/>
                </a:cubicBezTo>
                <a:lnTo>
                  <a:pt x="2364" y="946"/>
                </a:lnTo>
                <a:cubicBezTo>
                  <a:pt x="2868" y="1198"/>
                  <a:pt x="3466" y="1356"/>
                  <a:pt x="4065" y="1356"/>
                </a:cubicBezTo>
                <a:cubicBezTo>
                  <a:pt x="4600" y="1356"/>
                  <a:pt x="5199" y="1198"/>
                  <a:pt x="5735" y="946"/>
                </a:cubicBezTo>
                <a:close/>
                <a:moveTo>
                  <a:pt x="5758" y="1"/>
                </a:moveTo>
                <a:cubicBezTo>
                  <a:pt x="5693" y="1"/>
                  <a:pt x="5630" y="11"/>
                  <a:pt x="5577" y="32"/>
                </a:cubicBezTo>
                <a:cubicBezTo>
                  <a:pt x="5105" y="316"/>
                  <a:pt x="4569" y="474"/>
                  <a:pt x="4002" y="474"/>
                </a:cubicBezTo>
                <a:cubicBezTo>
                  <a:pt x="3956" y="476"/>
                  <a:pt x="3911" y="478"/>
                  <a:pt x="3865" y="478"/>
                </a:cubicBezTo>
                <a:cubicBezTo>
                  <a:pt x="3376" y="478"/>
                  <a:pt x="2890" y="326"/>
                  <a:pt x="2458" y="95"/>
                </a:cubicBezTo>
                <a:cubicBezTo>
                  <a:pt x="2389" y="54"/>
                  <a:pt x="2315" y="31"/>
                  <a:pt x="2239" y="31"/>
                </a:cubicBezTo>
                <a:cubicBezTo>
                  <a:pt x="2142" y="31"/>
                  <a:pt x="2043" y="70"/>
                  <a:pt x="1954" y="158"/>
                </a:cubicBezTo>
                <a:lnTo>
                  <a:pt x="190" y="1923"/>
                </a:lnTo>
                <a:cubicBezTo>
                  <a:pt x="1" y="2143"/>
                  <a:pt x="32" y="2395"/>
                  <a:pt x="221" y="2553"/>
                </a:cubicBezTo>
                <a:cubicBezTo>
                  <a:pt x="1324" y="3403"/>
                  <a:pt x="2616" y="3813"/>
                  <a:pt x="4002" y="3813"/>
                </a:cubicBezTo>
                <a:cubicBezTo>
                  <a:pt x="5388" y="3813"/>
                  <a:pt x="6711" y="3403"/>
                  <a:pt x="7814" y="2521"/>
                </a:cubicBezTo>
                <a:cubicBezTo>
                  <a:pt x="8035" y="2364"/>
                  <a:pt x="8066" y="2080"/>
                  <a:pt x="7877" y="1891"/>
                </a:cubicBezTo>
                <a:lnTo>
                  <a:pt x="6113" y="127"/>
                </a:lnTo>
                <a:cubicBezTo>
                  <a:pt x="6029" y="43"/>
                  <a:pt x="5889" y="1"/>
                  <a:pt x="5758" y="1"/>
                </a:cubicBezTo>
                <a:close/>
              </a:path>
            </a:pathLst>
          </a:cu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3"/>
          <p:cNvSpPr/>
          <p:nvPr/>
        </p:nvSpPr>
        <p:spPr>
          <a:xfrm>
            <a:off x="7985928" y="1659113"/>
            <a:ext cx="233179" cy="399485"/>
          </a:xfrm>
          <a:custGeom>
            <a:rect b="b" l="l" r="r" t="t"/>
            <a:pathLst>
              <a:path extrusionOk="0" h="10257" w="5987">
                <a:moveTo>
                  <a:pt x="820" y="917"/>
                </a:moveTo>
                <a:cubicBezTo>
                  <a:pt x="3309" y="1453"/>
                  <a:pt x="5105" y="3690"/>
                  <a:pt x="5105" y="6273"/>
                </a:cubicBezTo>
                <a:cubicBezTo>
                  <a:pt x="5073" y="7344"/>
                  <a:pt x="4790" y="8352"/>
                  <a:pt x="4254" y="9235"/>
                </a:cubicBezTo>
                <a:lnTo>
                  <a:pt x="3025" y="8006"/>
                </a:lnTo>
                <a:cubicBezTo>
                  <a:pt x="3309" y="7502"/>
                  <a:pt x="3435" y="6903"/>
                  <a:pt x="3435" y="6305"/>
                </a:cubicBezTo>
                <a:cubicBezTo>
                  <a:pt x="3435" y="4572"/>
                  <a:pt x="2332" y="3154"/>
                  <a:pt x="820" y="2650"/>
                </a:cubicBezTo>
                <a:lnTo>
                  <a:pt x="820" y="917"/>
                </a:lnTo>
                <a:close/>
                <a:moveTo>
                  <a:pt x="419" y="0"/>
                </a:moveTo>
                <a:cubicBezTo>
                  <a:pt x="190" y="0"/>
                  <a:pt x="1" y="180"/>
                  <a:pt x="1" y="413"/>
                </a:cubicBezTo>
                <a:lnTo>
                  <a:pt x="1" y="2934"/>
                </a:lnTo>
                <a:cubicBezTo>
                  <a:pt x="1" y="3123"/>
                  <a:pt x="127" y="3280"/>
                  <a:pt x="316" y="3312"/>
                </a:cubicBezTo>
                <a:cubicBezTo>
                  <a:pt x="1639" y="3658"/>
                  <a:pt x="2647" y="4855"/>
                  <a:pt x="2647" y="6273"/>
                </a:cubicBezTo>
                <a:cubicBezTo>
                  <a:pt x="2647" y="6809"/>
                  <a:pt x="2490" y="7376"/>
                  <a:pt x="2206" y="7848"/>
                </a:cubicBezTo>
                <a:cubicBezTo>
                  <a:pt x="2080" y="8006"/>
                  <a:pt x="2112" y="8195"/>
                  <a:pt x="2269" y="8352"/>
                </a:cubicBezTo>
                <a:lnTo>
                  <a:pt x="4065" y="10117"/>
                </a:lnTo>
                <a:cubicBezTo>
                  <a:pt x="4149" y="10214"/>
                  <a:pt x="4251" y="10257"/>
                  <a:pt x="4353" y="10257"/>
                </a:cubicBezTo>
                <a:cubicBezTo>
                  <a:pt x="4481" y="10257"/>
                  <a:pt x="4608" y="10190"/>
                  <a:pt x="4695" y="10085"/>
                </a:cubicBezTo>
                <a:cubicBezTo>
                  <a:pt x="5514" y="8982"/>
                  <a:pt x="5987" y="7659"/>
                  <a:pt x="5987" y="6273"/>
                </a:cubicBezTo>
                <a:cubicBezTo>
                  <a:pt x="5892" y="3123"/>
                  <a:pt x="3529" y="445"/>
                  <a:pt x="474" y="4"/>
                </a:cubicBezTo>
                <a:cubicBezTo>
                  <a:pt x="455" y="1"/>
                  <a:pt x="437" y="0"/>
                  <a:pt x="419" y="0"/>
                </a:cubicBezTo>
                <a:close/>
              </a:path>
            </a:pathLst>
          </a:cu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3"/>
          <p:cNvSpPr/>
          <p:nvPr/>
        </p:nvSpPr>
        <p:spPr>
          <a:xfrm>
            <a:off x="7919678" y="1791769"/>
            <a:ext cx="98187" cy="227025"/>
          </a:xfrm>
          <a:custGeom>
            <a:rect b="b" l="l" r="r" t="t"/>
            <a:pathLst>
              <a:path extrusionOk="0" h="5829" w="2521">
                <a:moveTo>
                  <a:pt x="1261" y="0"/>
                </a:moveTo>
                <a:cubicBezTo>
                  <a:pt x="1040" y="0"/>
                  <a:pt x="820" y="189"/>
                  <a:pt x="820" y="378"/>
                </a:cubicBezTo>
                <a:lnTo>
                  <a:pt x="820" y="662"/>
                </a:lnTo>
                <a:cubicBezTo>
                  <a:pt x="347" y="819"/>
                  <a:pt x="1" y="1292"/>
                  <a:pt x="1" y="1827"/>
                </a:cubicBezTo>
                <a:cubicBezTo>
                  <a:pt x="1" y="2521"/>
                  <a:pt x="568" y="2899"/>
                  <a:pt x="977" y="3214"/>
                </a:cubicBezTo>
                <a:cubicBezTo>
                  <a:pt x="1292" y="3466"/>
                  <a:pt x="1670" y="3686"/>
                  <a:pt x="1670" y="3938"/>
                </a:cubicBezTo>
                <a:cubicBezTo>
                  <a:pt x="1670" y="4159"/>
                  <a:pt x="1450" y="4348"/>
                  <a:pt x="1261" y="4348"/>
                </a:cubicBezTo>
                <a:cubicBezTo>
                  <a:pt x="1072" y="4348"/>
                  <a:pt x="820" y="4159"/>
                  <a:pt x="820" y="3938"/>
                </a:cubicBezTo>
                <a:cubicBezTo>
                  <a:pt x="820" y="3686"/>
                  <a:pt x="631" y="3497"/>
                  <a:pt x="442" y="3497"/>
                </a:cubicBezTo>
                <a:cubicBezTo>
                  <a:pt x="253" y="3497"/>
                  <a:pt x="32" y="3686"/>
                  <a:pt x="32" y="3938"/>
                </a:cubicBezTo>
                <a:cubicBezTo>
                  <a:pt x="32" y="4474"/>
                  <a:pt x="410" y="4915"/>
                  <a:pt x="883" y="5104"/>
                </a:cubicBezTo>
                <a:lnTo>
                  <a:pt x="883" y="5387"/>
                </a:lnTo>
                <a:cubicBezTo>
                  <a:pt x="883" y="5608"/>
                  <a:pt x="1072" y="5829"/>
                  <a:pt x="1292" y="5829"/>
                </a:cubicBezTo>
                <a:cubicBezTo>
                  <a:pt x="1544" y="5829"/>
                  <a:pt x="1702" y="5608"/>
                  <a:pt x="1702" y="5387"/>
                </a:cubicBezTo>
                <a:lnTo>
                  <a:pt x="1702" y="5104"/>
                </a:lnTo>
                <a:cubicBezTo>
                  <a:pt x="2175" y="4946"/>
                  <a:pt x="2521" y="4474"/>
                  <a:pt x="2521" y="3938"/>
                </a:cubicBezTo>
                <a:cubicBezTo>
                  <a:pt x="2521" y="3245"/>
                  <a:pt x="1985" y="2867"/>
                  <a:pt x="1544" y="2552"/>
                </a:cubicBezTo>
                <a:cubicBezTo>
                  <a:pt x="1229" y="2300"/>
                  <a:pt x="883" y="2079"/>
                  <a:pt x="883" y="1827"/>
                </a:cubicBezTo>
                <a:cubicBezTo>
                  <a:pt x="883" y="1607"/>
                  <a:pt x="1072" y="1418"/>
                  <a:pt x="1292" y="1418"/>
                </a:cubicBezTo>
                <a:cubicBezTo>
                  <a:pt x="1544" y="1418"/>
                  <a:pt x="1702" y="1607"/>
                  <a:pt x="1702" y="1827"/>
                </a:cubicBezTo>
                <a:cubicBezTo>
                  <a:pt x="1702" y="2079"/>
                  <a:pt x="1891" y="2268"/>
                  <a:pt x="2143" y="2268"/>
                </a:cubicBezTo>
                <a:cubicBezTo>
                  <a:pt x="2364" y="2268"/>
                  <a:pt x="2521" y="2079"/>
                  <a:pt x="2521" y="1827"/>
                </a:cubicBezTo>
                <a:cubicBezTo>
                  <a:pt x="2521" y="1292"/>
                  <a:pt x="2175" y="851"/>
                  <a:pt x="1702" y="662"/>
                </a:cubicBezTo>
                <a:lnTo>
                  <a:pt x="1702" y="378"/>
                </a:lnTo>
                <a:cubicBezTo>
                  <a:pt x="1702" y="189"/>
                  <a:pt x="1513" y="0"/>
                  <a:pt x="1261" y="0"/>
                </a:cubicBezTo>
                <a:close/>
              </a:path>
            </a:pathLst>
          </a:custGeom>
          <a:solidFill>
            <a:srgbClr val="2937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Goal of the FY 26-27 Budget Workshop</a:t>
            </a:r>
            <a:endParaRPr b="1"/>
          </a:p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311700" y="1389800"/>
            <a:ext cx="8520600" cy="31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 align the board on student-centered priorities and secure clear direction on budget strategies, recognizing that</a:t>
            </a:r>
            <a:r>
              <a:rPr lang="en">
                <a:solidFill>
                  <a:schemeClr val="dk1"/>
                </a:solidFill>
              </a:rPr>
              <a:t> achieving a balanced/surplus budget </a:t>
            </a:r>
            <a:r>
              <a:rPr lang="en">
                <a:solidFill>
                  <a:schemeClr val="dk1"/>
                </a:solidFill>
              </a:rPr>
              <a:t>now requires deliberate tradeoffs that impact services and outcomes.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Confirm &amp; Refine board guardrails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Align on student outcome priorities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FY 26-27 Fiscal Forecast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Provide direction on budget strategies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0" name="Google Shape;18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1051775" y="244925"/>
            <a:ext cx="787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Engagements</a:t>
            </a:r>
            <a:r>
              <a:rPr b="1" lang="en" sz="2400"/>
              <a:t>: </a:t>
            </a:r>
            <a:r>
              <a:rPr i="1" lang="en" sz="2400"/>
              <a:t>Upcoming Opportunities</a:t>
            </a:r>
            <a:endParaRPr i="1" sz="2400"/>
          </a:p>
        </p:txBody>
      </p:sp>
      <p:sp>
        <p:nvSpPr>
          <p:cNvPr id="186" name="Google Shape;186;p25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87" name="Google Shape;187;p25"/>
          <p:cNvGraphicFramePr/>
          <p:nvPr/>
        </p:nvGraphicFramePr>
        <p:xfrm>
          <a:off x="1097350" y="897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{A85890BB-145F-4465-ADC0-B23B86361A86}</a:tableStyleId>
              </a:tblPr>
              <a:tblGrid>
                <a:gridCol w="3762425"/>
                <a:gridCol w="3762425"/>
              </a:tblGrid>
              <a:tr h="33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Austin ISD Staff</a:t>
                      </a:r>
                      <a:endParaRPr b="1"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solidFill>
                      <a:srgbClr val="2937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All Stakeholders</a:t>
                      </a:r>
                      <a:endParaRPr b="1"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solidFill>
                      <a:srgbClr val="293778"/>
                    </a:solidFill>
                  </a:tcPr>
                </a:tc>
              </a:tr>
              <a:tr h="3029950"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Char char="●"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Wednesday, Mar. 30, 2026- 6:00 pm - 7:00 pm </a:t>
                      </a:r>
                      <a:endParaRPr b="1" sz="1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Virtual- Staff</a:t>
                      </a:r>
                      <a:endParaRPr sz="1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Char char="●"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Saturday, Mar. 28, 2026- 11:00 am - 12:00 pm </a:t>
                      </a:r>
                      <a:endParaRPr b="1" sz="1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Virtual - Families, Staff &amp; Community</a:t>
                      </a:r>
                      <a:endParaRPr sz="1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29845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Char char="●"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Monday, Apr. 6, 2026 - 6:00 pm - 7:00 pm</a:t>
                      </a:r>
                      <a:endParaRPr b="1" sz="1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In-person - Ad-Hoc Budget Committee</a:t>
                      </a:r>
                      <a:endParaRPr sz="1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29845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Char char="●"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Saturday, Apr. 25, 2026 - 11:00 am - 12:00 pm </a:t>
                      </a:r>
                      <a:endParaRPr b="1" sz="1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Virtual - Families, Staff &amp; Community</a:t>
                      </a:r>
                      <a:endParaRPr sz="1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Char char="●"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Tuesday, Apr. 28, 2026 - 6:00 pm - 7:00 pm</a:t>
                      </a:r>
                      <a:endParaRPr b="1" sz="1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 person (Austin HS) - Families, Staff &amp; Community</a:t>
                      </a:r>
                      <a:endParaRPr sz="1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29845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Char char="●"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Monday, May 4, 2026 - 6:00 pm - 8:00 pm</a:t>
                      </a:r>
                      <a:endParaRPr b="1" sz="1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Virtual - Ad-Hoc Budget Committee</a:t>
                      </a:r>
                      <a:endParaRPr sz="1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29845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Char char="●"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Saturday, May 9, 2026 - 11:00 am - 12:00 pm 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Virtual - Families, Staff &amp; Community</a:t>
                      </a:r>
                      <a:endParaRPr b="1" sz="1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8" name="Google Shape;188;p25"/>
          <p:cNvSpPr txBox="1"/>
          <p:nvPr/>
        </p:nvSpPr>
        <p:spPr>
          <a:xfrm>
            <a:off x="1097350" y="463545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en" sz="1000" u="sng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https://www.austinisd.org/budget/get-involved</a:t>
            </a:r>
            <a:r>
              <a:rPr lang="en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18460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FY 2026-27 </a:t>
            </a:r>
            <a:endParaRPr b="1"/>
          </a:p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49" y="4663225"/>
            <a:ext cx="58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788750"/>
            <a:ext cx="732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Fund Balance Policy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441675"/>
            <a:ext cx="8520600" cy="10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The District may maintain a 15% fund balance for up to three years with a Board-approved restoration plan, </a:t>
            </a:r>
            <a:r>
              <a:rPr b="1" lang="en" sz="1600">
                <a:solidFill>
                  <a:schemeClr val="dk1"/>
                </a:solidFill>
              </a:rPr>
              <a:t>expiring June 30, 2027</a:t>
            </a:r>
            <a:r>
              <a:rPr lang="en" sz="1600">
                <a:solidFill>
                  <a:schemeClr val="dk1"/>
                </a:solidFill>
              </a:rPr>
              <a:t>, when a 20% balance is required.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5" name="Google Shape;75;p15"/>
          <p:cNvGraphicFramePr/>
          <p:nvPr/>
        </p:nvGraphicFramePr>
        <p:xfrm>
          <a:off x="379450" y="241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{A85890BB-145F-4465-ADC0-B23B86361A86}</a:tableStyleId>
              </a:tblPr>
              <a:tblGrid>
                <a:gridCol w="1577475"/>
                <a:gridCol w="1577475"/>
                <a:gridCol w="1577475"/>
                <a:gridCol w="1577475"/>
                <a:gridCol w="1577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2024-25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57E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2025-26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57E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2026-27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57E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2027-28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57EC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Policy</a:t>
                      </a:r>
                      <a:endParaRPr b="1"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15% minimum</a:t>
                      </a:r>
                      <a:endParaRPr i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15% minimum</a:t>
                      </a:r>
                      <a:endParaRPr i="1" sz="1200" strike="sng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15% minimum</a:t>
                      </a:r>
                      <a:endParaRPr i="1" sz="1200" strike="sng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>
                          <a:solidFill>
                            <a:srgbClr val="B8000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20% minimum</a:t>
                      </a:r>
                      <a:endParaRPr b="1" i="1" sz="1200">
                        <a:solidFill>
                          <a:srgbClr val="B8000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8761D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Actual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/ </a:t>
                      </a:r>
                      <a:r>
                        <a:rPr b="1" lang="en" sz="1200">
                          <a:solidFill>
                            <a:srgbClr val="0000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Target</a:t>
                      </a:r>
                      <a:endParaRPr b="1" sz="1200">
                        <a:solidFill>
                          <a:srgbClr val="0000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8761D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18.9%</a:t>
                      </a:r>
                      <a:endParaRPr b="1" sz="1200">
                        <a:solidFill>
                          <a:srgbClr val="38761D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000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15%</a:t>
                      </a:r>
                      <a:endParaRPr b="1" sz="1200">
                        <a:solidFill>
                          <a:srgbClr val="0000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>
                          <a:solidFill>
                            <a:srgbClr val="0000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17%</a:t>
                      </a:r>
                      <a:endParaRPr b="1" i="1" sz="1200">
                        <a:solidFill>
                          <a:srgbClr val="0000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>
                          <a:solidFill>
                            <a:srgbClr val="0000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20%</a:t>
                      </a:r>
                      <a:endParaRPr b="1" i="1" sz="1200">
                        <a:solidFill>
                          <a:srgbClr val="0000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957475" y="445025"/>
            <a:ext cx="787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Multi-Year Fiscal Forecast</a:t>
            </a:r>
            <a:endParaRPr b="1"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957600" y="1152475"/>
            <a:ext cx="787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Purpose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 forward-looking planning tool that evaluates long-term financial sustainability under the Texas school finance system.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Why We Model Ahead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Final data is unknown. Early forecasting allows responsible planning.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What This Is Not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This is </a:t>
            </a:r>
            <a:r>
              <a:rPr b="1" lang="en" sz="1600">
                <a:solidFill>
                  <a:schemeClr val="dk1"/>
                </a:solidFill>
              </a:rPr>
              <a:t>not next year’s adopted budget</a:t>
            </a:r>
            <a:r>
              <a:rPr lang="en" sz="1600">
                <a:solidFill>
                  <a:schemeClr val="dk1"/>
                </a:solidFill>
              </a:rPr>
              <a:t>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It does not reflect finalized decisions.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641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General Fund Budget Adoption </a:t>
            </a:r>
            <a:r>
              <a:rPr b="1" lang="en"/>
              <a:t>Assumptions</a:t>
            </a:r>
            <a:r>
              <a:rPr b="1" lang="en"/>
              <a:t>	</a:t>
            </a:r>
            <a:endParaRPr b="1"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70225" y="1322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{A85890BB-145F-4465-ADC0-B23B86361A86}</a:tableStyleId>
              </a:tblPr>
              <a:tblGrid>
                <a:gridCol w="2239325"/>
                <a:gridCol w="1232300"/>
                <a:gridCol w="1232300"/>
                <a:gridCol w="1232300"/>
                <a:gridCol w="1232300"/>
                <a:gridCol w="12323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FY 2023-24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Budget</a:t>
                      </a:r>
                      <a:endParaRPr i="1" sz="12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936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FY 2024-25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" sz="1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Budget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936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FY 2025-26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" sz="1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Budget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936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FY 2025-26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(Snapshot)</a:t>
                      </a:r>
                      <a:endParaRPr i="1" sz="12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57E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FY 2026-27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" sz="1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Projection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9367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Enrollment</a:t>
                      </a:r>
                      <a:endParaRPr b="1"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73,681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73,100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72,303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69,207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69,550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Adjusted Enrollment</a:t>
                      </a:r>
                      <a:endParaRPr b="1"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66,768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Vacancy Savings</a:t>
                      </a:r>
                      <a:endParaRPr b="1"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2%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2%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2%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2%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Average Daily Attendance</a:t>
                      </a:r>
                      <a:endParaRPr b="1"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67,786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64,100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64,100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62,522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60,314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Property Value Change</a:t>
                      </a:r>
                      <a:endParaRPr b="1"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+14%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+6%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-2%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-4%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-5%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Tax Collection Rate</a:t>
                      </a:r>
                      <a:endParaRPr b="1"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99%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99%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99%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99%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99%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M&amp;O Tax Rate</a:t>
                      </a:r>
                      <a:endParaRPr b="1"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$0.8036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$0.8057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$0.8023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$0.8022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TBA</a:t>
                      </a:r>
                      <a:endParaRPr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957475" y="445025"/>
            <a:ext cx="787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Fiscal Forecast</a:t>
            </a:r>
            <a:r>
              <a:rPr i="1" lang="en" sz="2100"/>
              <a:t>, with Board Policy Alignment</a:t>
            </a:r>
            <a:endParaRPr i="1" sz="2100"/>
          </a:p>
        </p:txBody>
      </p:sp>
      <p:graphicFrame>
        <p:nvGraphicFramePr>
          <p:cNvPr id="95" name="Google Shape;95;p18"/>
          <p:cNvGraphicFramePr/>
          <p:nvPr/>
        </p:nvGraphicFramePr>
        <p:xfrm>
          <a:off x="2608975" y="115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{6B99B02F-25AC-421D-9872-0B80AF3E4603}</a:tableStyleId>
              </a:tblPr>
              <a:tblGrid>
                <a:gridCol w="2139050"/>
                <a:gridCol w="1139775"/>
                <a:gridCol w="1139775"/>
              </a:tblGrid>
              <a:tr h="615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FY 2026-27</a:t>
                      </a:r>
                      <a:endParaRPr b="1" sz="11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Forecast</a:t>
                      </a:r>
                      <a:endParaRPr b="1" sz="11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865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67DB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FY 2027-28</a:t>
                      </a:r>
                      <a:endParaRPr b="1" sz="11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Forecast</a:t>
                      </a:r>
                      <a:endParaRPr b="1" sz="11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67DBE"/>
                    </a:solidFill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Revenue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$1,433 M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$1,342 M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Recapture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$610 M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$526 M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Operating Expenditures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$989 M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</a:t>
                      </a: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$824 M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Net Change</a:t>
                      </a:r>
                      <a:endParaRPr b="1"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-$166 M </a:t>
                      </a:r>
                      <a:endParaRPr b="1"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-$8 M</a:t>
                      </a:r>
                      <a:endParaRPr b="1"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indent="0" lvl="0" marL="1143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Property Monetization</a:t>
                      </a:r>
                      <a:endParaRPr i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ctr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 $26 M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ctr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ctr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 Pending Strategies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 $20 M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 Board Policy Alignment</a:t>
                      </a:r>
                      <a:endParaRPr i="1"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$125 M</a:t>
                      </a:r>
                      <a:endParaRPr i="1" sz="1100">
                        <a:solidFill>
                          <a:schemeClr val="accen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$24 M</a:t>
                      </a:r>
                      <a:endParaRPr i="1" sz="1100">
                        <a:solidFill>
                          <a:schemeClr val="accen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Adjusted Net Change</a:t>
                      </a:r>
                      <a:endParaRPr b="1"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$5 M</a:t>
                      </a:r>
                      <a:endParaRPr b="1" i="1" sz="1100">
                        <a:solidFill>
                          <a:schemeClr val="accen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$16 M</a:t>
                      </a:r>
                      <a:endParaRPr b="1" i="1" sz="1100">
                        <a:solidFill>
                          <a:schemeClr val="accen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13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Beginning Fund Balance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$182.29 M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$186.84 M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Ending Fund Balance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$186.84 M</a:t>
                      </a:r>
                      <a:endParaRPr i="1" sz="1100">
                        <a:solidFill>
                          <a:schemeClr val="accen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$202.18 M</a:t>
                      </a:r>
                      <a:endParaRPr i="1" sz="1100">
                        <a:solidFill>
                          <a:schemeClr val="accen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Unassigned Fund Balance % </a:t>
                      </a:r>
                      <a:endParaRPr i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900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17.1%</a:t>
                      </a:r>
                      <a:endParaRPr i="1" sz="900">
                        <a:solidFill>
                          <a:schemeClr val="accen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900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20.0%</a:t>
                      </a:r>
                      <a:endParaRPr i="1" sz="900">
                        <a:solidFill>
                          <a:schemeClr val="accen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744325" y="4718850"/>
            <a:ext cx="4788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*Projected amounts are estimates based on historical trends and January budget update with 3rd Six Weeks ADA data.</a:t>
            </a:r>
            <a:endParaRPr i="1" sz="9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957475" y="445025"/>
            <a:ext cx="787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Fiscal Forecast</a:t>
            </a:r>
            <a:r>
              <a:rPr i="1" lang="en" sz="2100"/>
              <a:t>, Operating Capacity</a:t>
            </a:r>
            <a:endParaRPr i="1" sz="2100"/>
          </a:p>
        </p:txBody>
      </p:sp>
      <p:graphicFrame>
        <p:nvGraphicFramePr>
          <p:cNvPr id="103" name="Google Shape;103;p19"/>
          <p:cNvGraphicFramePr/>
          <p:nvPr/>
        </p:nvGraphicFramePr>
        <p:xfrm>
          <a:off x="2220500" y="168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{6B99B02F-25AC-421D-9872-0B80AF3E4603}</a:tableStyleId>
              </a:tblPr>
              <a:tblGrid>
                <a:gridCol w="3191425"/>
                <a:gridCol w="2032625"/>
              </a:tblGrid>
              <a:tr h="594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ctr">
                    <a:lnL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67DB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FY 2026-27</a:t>
                      </a:r>
                      <a:endParaRPr b="1" sz="11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Forecast</a:t>
                      </a:r>
                      <a:endParaRPr b="1" sz="11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865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67DBE"/>
                    </a:solidFill>
                  </a:tcPr>
                </a:tc>
              </a:tr>
              <a:tr h="235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Revenue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$1,433 M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Recapture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$610 M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5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Amount Available for Operating Expenditures</a:t>
                      </a:r>
                      <a:endParaRPr b="1"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$823 M </a:t>
                      </a:r>
                      <a:endParaRPr b="1"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35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Operating Expenditures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$989 M</a:t>
                      </a:r>
                      <a:endParaRPr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Adjusted Net Change Surplus(</a:t>
                      </a:r>
                      <a:r>
                        <a:rPr b="1" i="1" lang="en" sz="1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Deficit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)</a:t>
                      </a:r>
                      <a:endParaRPr b="1" sz="1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-$166 M</a:t>
                      </a:r>
                      <a:endParaRPr b="1" sz="1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050" marB="19050" marR="28575" marL="28575" anchor="b">
                    <a:lnL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797425" y="344750"/>
            <a:ext cx="787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Implemented Budget Actions</a:t>
            </a:r>
            <a:endParaRPr b="1"/>
          </a:p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11" name="Google Shape;111;p20"/>
          <p:cNvGraphicFramePr/>
          <p:nvPr/>
        </p:nvGraphicFramePr>
        <p:xfrm>
          <a:off x="797425" y="109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{A85890BB-145F-4465-ADC0-B23B86361A86}</a:tableStyleId>
              </a:tblPr>
              <a:tblGrid>
                <a:gridCol w="2364000"/>
                <a:gridCol w="3323100"/>
                <a:gridCol w="2507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Actions</a:t>
                      </a:r>
                      <a:endParaRPr b="1" sz="10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solidFill>
                      <a:srgbClr val="2937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Impact on Scorecard / Constraints</a:t>
                      </a:r>
                      <a:endParaRPr b="1" sz="10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solidFill>
                      <a:srgbClr val="2937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It Means Now</a:t>
                      </a:r>
                      <a:endParaRPr b="1" sz="10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solidFill>
                      <a:srgbClr val="29377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Central Office Staff Reductions (two year) ~ $13M</a:t>
                      </a:r>
                      <a:endParaRPr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Reduced administrative capacity and support functions </a:t>
                      </a:r>
                      <a:r>
                        <a:rPr b="1"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→ Aligned to: Literacy, Numeracy, CCMR; Historically underserved students</a:t>
                      </a:r>
                      <a:endParaRPr b="1"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Limited remaining opportunities for reductions without impacting campus support</a:t>
                      </a:r>
                      <a:endParaRPr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Central Office Overtime ~ $4M</a:t>
                      </a:r>
                      <a:endParaRPr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Tighter operational capacity and reduced flexibility </a:t>
                      </a:r>
                      <a:endParaRPr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→ Aligned to: Literacy, Numeracy; Historically underserved students</a:t>
                      </a:r>
                      <a:endParaRPr b="1"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Minimal additional savings available without affecting service levels</a:t>
                      </a:r>
                      <a:endParaRPr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Central Office Contracts &amp; Software (two year) ~ $10M</a:t>
                      </a:r>
                      <a:endParaRPr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Streamlined systems and reduced external support </a:t>
                      </a:r>
                      <a:endParaRPr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→ Aligned to: Accountability; Program preservation</a:t>
                      </a:r>
                      <a:endParaRPr b="1"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Remaining contracts are largely essential for operations and compliance</a:t>
                      </a:r>
                      <a:endParaRPr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Managed Vacancies</a:t>
                      </a:r>
                      <a:endParaRPr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Short-term savings through delayed hiring</a:t>
                      </a:r>
                      <a:endParaRPr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Sustained vacancies impact service delivery and campus support</a:t>
                      </a:r>
                      <a:endParaRPr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</a:tr>
              <a:tr h="33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Reduced Spending</a:t>
                      </a:r>
                      <a:endParaRPr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Deferred purchases and limited discretionary spending</a:t>
                      </a:r>
                      <a:endParaRPr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Few remaining discretionary reductions available</a:t>
                      </a:r>
                      <a:endParaRPr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Utilize Fund Balance</a:t>
                      </a:r>
                      <a:endParaRPr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Supported ongoing operations with one-time resources </a:t>
                      </a:r>
                      <a:r>
                        <a:rPr b="1"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→ Aligned to: Program preservation; Student support continuity</a:t>
                      </a:r>
                      <a:endParaRPr b="1"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Not a sustainable long-term solution</a:t>
                      </a:r>
                      <a:endParaRPr sz="1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FY 2026-27 Key Changes</a:t>
            </a:r>
            <a:endParaRPr b="1"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38450" y="1544050"/>
            <a:ext cx="8520600" cy="30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Maintain staffing allocation discipline by applying a needs-based approach rather than automatic increases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Align the budget development timeline with campus registration and staffing decisions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Realign the master schedule process to ensure resources follow what “makes a class”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Phase in non-personnel allocations to reduce disruption from mid-year leveling adjustments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Update non-personnel funding formulas to better reflect enrollment-driven factors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