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8" r:id="rId1"/>
    <p:sldMasterId id="2147483659" r:id="rId2"/>
  </p:sldMasterIdLst>
  <p:notesMasterIdLst>
    <p:notesMasterId r:id="rId2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isd" initials="a" lastIdx="39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F75A03F-9094-4FC9-841A-5F7565B2E182}">
  <a:tblStyle styleId="{FF75A03F-9094-4FC9-841A-5F7565B2E18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1"/>
    <p:restoredTop sz="88217" autoAdjust="0"/>
  </p:normalViewPr>
  <p:slideViewPr>
    <p:cSldViewPr snapToGrid="0">
      <p:cViewPr varScale="1">
        <p:scale>
          <a:sx n="104" d="100"/>
          <a:sy n="104" d="100"/>
        </p:scale>
        <p:origin x="1530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c6f73a04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c6f73a04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ca13072f3c_0_1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ca13072f3c_0_1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c9f336db45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c9f336db45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ca13072f3c_0_3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ca13072f3c_0_3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ca13072f3c_0_3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ca13072f3c_0_3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ca13072f3c_0_3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ca13072f3c_0_3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ca13072f3c_0_3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ca13072f3c_0_3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ca13072f3c_0_3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ca13072f3c_0_3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ca13072f3c_0_4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ca13072f3c_0_4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c9f336dfb7_6_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gc9f336dfb7_6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c9f336db45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c9f336db45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ca13072f3c_0_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ca13072f3c_0_1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*make sure to say this in Spanish as well</a:t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ca13072f3c_0_3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ca13072f3c_0_3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ca13072f3c_0_4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ca13072f3c_0_4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c9f336dfb7_5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c9f336dfb7_5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c9f336db45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c9f336db45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c9f336db45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c9f336db45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ca13072f3c_0_1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ca13072f3c_0_1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ca13072f3c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ca13072f3c_0_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c6f73a04f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c6f73a04f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ca13072f3c_0_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ca13072f3c_0_1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c6f73a04f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c6f73a04f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c9f336db4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c9f336db4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ca13072f3c_0_1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ca13072f3c_0_1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title"/>
          </p:nvPr>
        </p:nvSpPr>
        <p:spPr>
          <a:xfrm>
            <a:off x="3345534" y="1825694"/>
            <a:ext cx="53337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Open Sans Light"/>
              <a:buNone/>
              <a:defRPr b="1" i="0">
                <a:solidFill>
                  <a:srgbClr val="595959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body" idx="1"/>
          </p:nvPr>
        </p:nvSpPr>
        <p:spPr>
          <a:xfrm>
            <a:off x="3345535" y="3084840"/>
            <a:ext cx="5333700" cy="67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spcBef>
                <a:spcPts val="560"/>
              </a:spcBef>
              <a:spcAft>
                <a:spcPts val="0"/>
              </a:spcAft>
              <a:buClr>
                <a:srgbClr val="3F3F3F"/>
              </a:buClr>
              <a:buSzPts val="2800"/>
              <a:buNone/>
              <a:defRPr sz="2800" b="0" i="0">
                <a:solidFill>
                  <a:srgbClr val="3F3F3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98450" algn="l" rtl="0">
              <a:spcBef>
                <a:spcPts val="300"/>
              </a:spcBef>
              <a:spcAft>
                <a:spcPts val="0"/>
              </a:spcAft>
              <a:buSzPts val="1100"/>
              <a:buChar char="•"/>
              <a:defRPr/>
            </a:lvl1pPr>
            <a:lvl2pPr marL="914400" lvl="1" indent="-298450" algn="l" rtl="0">
              <a:spcBef>
                <a:spcPts val="300"/>
              </a:spcBef>
              <a:spcAft>
                <a:spcPts val="0"/>
              </a:spcAft>
              <a:buSzPts val="1100"/>
              <a:buChar char="•"/>
              <a:defRPr/>
            </a:lvl2pPr>
            <a:lvl3pPr marL="1371600" lvl="2" indent="-304800" algn="l" rtl="0">
              <a:spcBef>
                <a:spcPts val="300"/>
              </a:spcBef>
              <a:spcAft>
                <a:spcPts val="0"/>
              </a:spcAft>
              <a:buSzPts val="1200"/>
              <a:buChar char="•"/>
              <a:defRPr/>
            </a:lvl3pPr>
            <a:lvl4pPr marL="1828800" lvl="3" indent="-317500" algn="l" rtl="0">
              <a:spcBef>
                <a:spcPts val="3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317500" algn="l" rtl="0">
              <a:spcBef>
                <a:spcPts val="300"/>
              </a:spcBef>
              <a:spcAft>
                <a:spcPts val="0"/>
              </a:spcAft>
              <a:buSzPts val="1400"/>
              <a:buChar char="•"/>
              <a:defRPr/>
            </a:lvl5pPr>
            <a:lvl6pPr marL="2743200" lvl="5" indent="-317500" algn="l" rtl="0">
              <a:spcBef>
                <a:spcPts val="300"/>
              </a:spcBef>
              <a:spcAft>
                <a:spcPts val="0"/>
              </a:spcAft>
              <a:buSzPts val="1400"/>
              <a:buChar char="•"/>
              <a:defRPr/>
            </a:lvl6pPr>
            <a:lvl7pPr marL="3200400" lvl="6" indent="-317500" algn="l" rtl="0">
              <a:spcBef>
                <a:spcPts val="300"/>
              </a:spcBef>
              <a:spcAft>
                <a:spcPts val="0"/>
              </a:spcAft>
              <a:buSzPts val="1400"/>
              <a:buChar char="•"/>
              <a:defRPr/>
            </a:lvl7pPr>
            <a:lvl8pPr marL="3657600" lvl="7" indent="-317500" algn="l" rtl="0">
              <a:spcBef>
                <a:spcPts val="300"/>
              </a:spcBef>
              <a:spcAft>
                <a:spcPts val="0"/>
              </a:spcAft>
              <a:buSzPts val="1400"/>
              <a:buChar char="•"/>
              <a:defRPr/>
            </a:lvl8pPr>
            <a:lvl9pPr marL="4114800" lvl="8" indent="-317500" algn="l" rtl="0">
              <a:spcBef>
                <a:spcPts val="3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dt" idx="10"/>
          </p:nvPr>
        </p:nvSpPr>
        <p:spPr>
          <a:xfrm>
            <a:off x="3429000" y="0"/>
            <a:ext cx="2895600" cy="2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5_Title and Content">
  <p:cSld name="15_Title and Conte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oogle Shape;15;p3"/>
          <p:cNvGrpSpPr/>
          <p:nvPr/>
        </p:nvGrpSpPr>
        <p:grpSpPr>
          <a:xfrm>
            <a:off x="8410995" y="4385823"/>
            <a:ext cx="551700" cy="640200"/>
            <a:chOff x="8410995" y="4385823"/>
            <a:chExt cx="551700" cy="640200"/>
          </a:xfrm>
        </p:grpSpPr>
        <p:sp>
          <p:nvSpPr>
            <p:cNvPr id="16" name="Google Shape;16;p3"/>
            <p:cNvSpPr/>
            <p:nvPr/>
          </p:nvSpPr>
          <p:spPr>
            <a:xfrm rot="5400000">
              <a:off x="8366745" y="4430073"/>
              <a:ext cx="640200" cy="551700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lt1"/>
            </a:solidFill>
            <a:ln w="9525" cap="flat" cmpd="sng">
              <a:solidFill>
                <a:srgbClr val="D8D8D8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7" name="Google Shape;17;p3" descr="A picture containing drawing&#10;&#10;Description automatically generated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8496192" y="4507358"/>
              <a:ext cx="381217" cy="42189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223948" y="264538"/>
            <a:ext cx="86961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3600"/>
              <a:buFont typeface="Open Sans Light"/>
              <a:buNone/>
              <a:defRPr sz="3600">
                <a:solidFill>
                  <a:srgbClr val="40404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223949" y="1243324"/>
            <a:ext cx="8696100" cy="326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rgbClr val="C0504D"/>
              </a:buClr>
              <a:buSzPts val="3200"/>
              <a:buChar char="•"/>
              <a:defRPr>
                <a:solidFill>
                  <a:srgbClr val="3F3F3F"/>
                </a:solidFill>
              </a:defRPr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rgbClr val="3F3F3F"/>
              </a:buClr>
              <a:buSzPts val="2800"/>
              <a:buChar char="–"/>
              <a:defRPr>
                <a:solidFill>
                  <a:srgbClr val="3F3F3F"/>
                </a:solidFill>
              </a:defRPr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rgbClr val="C0504D"/>
              </a:buClr>
              <a:buSzPts val="2400"/>
              <a:buChar char="•"/>
              <a:defRPr>
                <a:solidFill>
                  <a:srgbClr val="3F3F3F"/>
                </a:solidFill>
              </a:defRPr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3505199" y="4792335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buNone/>
              <a:defRPr sz="12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spcBef>
                <a:spcPts val="0"/>
              </a:spcBef>
              <a:buNone/>
              <a:defRPr sz="12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spcBef>
                <a:spcPts val="0"/>
              </a:spcBef>
              <a:buNone/>
              <a:defRPr sz="12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spcBef>
                <a:spcPts val="0"/>
              </a:spcBef>
              <a:buNone/>
              <a:defRPr sz="12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spcBef>
                <a:spcPts val="0"/>
              </a:spcBef>
              <a:buNone/>
              <a:defRPr sz="12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spcBef>
                <a:spcPts val="0"/>
              </a:spcBef>
              <a:buNone/>
              <a:defRPr sz="12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spcBef>
                <a:spcPts val="0"/>
              </a:spcBef>
              <a:buNone/>
              <a:defRPr sz="12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spcBef>
                <a:spcPts val="0"/>
              </a:spcBef>
              <a:buNone/>
              <a:defRPr sz="12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spcBef>
                <a:spcPts val="0"/>
              </a:spcBef>
              <a:buNone/>
              <a:defRPr sz="12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777240" y="205979"/>
            <a:ext cx="79095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3600"/>
              <a:buFont typeface="Open Sans Light"/>
              <a:buNone/>
              <a:defRPr sz="3600">
                <a:solidFill>
                  <a:srgbClr val="40404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777240" y="1184765"/>
            <a:ext cx="7909500" cy="326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rgbClr val="C0504D"/>
              </a:buClr>
              <a:buSzPts val="3200"/>
              <a:buChar char="•"/>
              <a:defRPr>
                <a:solidFill>
                  <a:srgbClr val="3F3F3F"/>
                </a:solidFill>
              </a:defRPr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rgbClr val="3F3F3F"/>
              </a:buClr>
              <a:buSzPts val="2800"/>
              <a:buChar char="–"/>
              <a:defRPr>
                <a:solidFill>
                  <a:srgbClr val="3F3F3F"/>
                </a:solidFill>
              </a:defRPr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rgbClr val="C0504D"/>
              </a:buClr>
              <a:buSzPts val="2400"/>
              <a:buChar char="•"/>
              <a:defRPr>
                <a:solidFill>
                  <a:srgbClr val="3F3F3F"/>
                </a:solidFill>
              </a:defRPr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4" name="Google Shape;24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949891"/>
            <a:ext cx="9144000" cy="2032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5" name="Google Shape;25;p4"/>
          <p:cNvGrpSpPr/>
          <p:nvPr/>
        </p:nvGrpSpPr>
        <p:grpSpPr>
          <a:xfrm>
            <a:off x="8410995" y="4385823"/>
            <a:ext cx="551700" cy="640200"/>
            <a:chOff x="8410995" y="4385823"/>
            <a:chExt cx="551700" cy="640200"/>
          </a:xfrm>
        </p:grpSpPr>
        <p:sp>
          <p:nvSpPr>
            <p:cNvPr id="26" name="Google Shape;26;p4"/>
            <p:cNvSpPr/>
            <p:nvPr/>
          </p:nvSpPr>
          <p:spPr>
            <a:xfrm rot="5400000">
              <a:off x="8366745" y="4430073"/>
              <a:ext cx="640200" cy="551700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lt1"/>
            </a:solidFill>
            <a:ln w="9525" cap="flat" cmpd="sng">
              <a:solidFill>
                <a:srgbClr val="D8D8D8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27" name="Google Shape;27;p4" descr="A picture containing drawing&#10;&#10;Description automatically generated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8496192" y="4507358"/>
              <a:ext cx="381217" cy="42189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3462555" y="4736625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buNone/>
              <a:defRPr sz="1200" b="1" i="0" u="none" strike="noStrike" cap="none">
                <a:solidFill>
                  <a:srgbClr val="A5333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spcBef>
                <a:spcPts val="0"/>
              </a:spcBef>
              <a:buNone/>
              <a:defRPr sz="1200" b="1" i="0" u="none" strike="noStrike" cap="none">
                <a:solidFill>
                  <a:srgbClr val="A5333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spcBef>
                <a:spcPts val="0"/>
              </a:spcBef>
              <a:buNone/>
              <a:defRPr sz="1200" b="1" i="0" u="none" strike="noStrike" cap="none">
                <a:solidFill>
                  <a:srgbClr val="A5333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spcBef>
                <a:spcPts val="0"/>
              </a:spcBef>
              <a:buNone/>
              <a:defRPr sz="1200" b="1" i="0" u="none" strike="noStrike" cap="none">
                <a:solidFill>
                  <a:srgbClr val="A5333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spcBef>
                <a:spcPts val="0"/>
              </a:spcBef>
              <a:buNone/>
              <a:defRPr sz="1200" b="1" i="0" u="none" strike="noStrike" cap="none">
                <a:solidFill>
                  <a:srgbClr val="A5333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spcBef>
                <a:spcPts val="0"/>
              </a:spcBef>
              <a:buNone/>
              <a:defRPr sz="1200" b="1" i="0" u="none" strike="noStrike" cap="none">
                <a:solidFill>
                  <a:srgbClr val="A5333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spcBef>
                <a:spcPts val="0"/>
              </a:spcBef>
              <a:buNone/>
              <a:defRPr sz="1200" b="1" i="0" u="none" strike="noStrike" cap="none">
                <a:solidFill>
                  <a:srgbClr val="A5333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spcBef>
                <a:spcPts val="0"/>
              </a:spcBef>
              <a:buNone/>
              <a:defRPr sz="1200" b="1" i="0" u="none" strike="noStrike" cap="none">
                <a:solidFill>
                  <a:srgbClr val="A5333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spcBef>
                <a:spcPts val="0"/>
              </a:spcBef>
              <a:buNone/>
              <a:defRPr sz="1200" b="1" i="0" u="none" strike="noStrike" cap="none">
                <a:solidFill>
                  <a:srgbClr val="A5333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Title and Content">
  <p:cSld name="14_Title and Conte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949891"/>
            <a:ext cx="9144000" cy="2032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1" name="Google Shape;31;p5"/>
          <p:cNvGrpSpPr/>
          <p:nvPr/>
        </p:nvGrpSpPr>
        <p:grpSpPr>
          <a:xfrm>
            <a:off x="8410995" y="4385823"/>
            <a:ext cx="551700" cy="640200"/>
            <a:chOff x="8410995" y="4385823"/>
            <a:chExt cx="551700" cy="640200"/>
          </a:xfrm>
        </p:grpSpPr>
        <p:sp>
          <p:nvSpPr>
            <p:cNvPr id="32" name="Google Shape;32;p5"/>
            <p:cNvSpPr/>
            <p:nvPr/>
          </p:nvSpPr>
          <p:spPr>
            <a:xfrm rot="5400000">
              <a:off x="8366745" y="4430073"/>
              <a:ext cx="640200" cy="551700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lt1"/>
            </a:solidFill>
            <a:ln w="9525" cap="flat" cmpd="sng">
              <a:solidFill>
                <a:srgbClr val="D8D8D8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30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33" name="Google Shape;33;p5" descr="A picture containing drawing&#10;&#10;Description automatically generated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8496192" y="4507358"/>
              <a:ext cx="381217" cy="42189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181304" y="489443"/>
            <a:ext cx="86961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3600"/>
              <a:buFont typeface="Open Sans Light"/>
              <a:buNone/>
              <a:defRPr sz="3600">
                <a:solidFill>
                  <a:srgbClr val="40404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181305" y="1468229"/>
            <a:ext cx="8696100" cy="326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rgbClr val="C0504D"/>
              </a:buClr>
              <a:buSzPts val="3200"/>
              <a:buChar char="•"/>
              <a:defRPr>
                <a:solidFill>
                  <a:srgbClr val="3F3F3F"/>
                </a:solidFill>
              </a:defRPr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rgbClr val="3F3F3F"/>
              </a:buClr>
              <a:buSzPts val="2800"/>
              <a:buChar char="–"/>
              <a:defRPr>
                <a:solidFill>
                  <a:srgbClr val="3F3F3F"/>
                </a:solidFill>
              </a:defRPr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rgbClr val="C0504D"/>
              </a:buClr>
              <a:buSzPts val="2400"/>
              <a:buChar char="•"/>
              <a:defRPr>
                <a:solidFill>
                  <a:srgbClr val="3F3F3F"/>
                </a:solidFill>
              </a:defRPr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3462555" y="4736625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buNone/>
              <a:defRPr sz="1200" b="1" i="0" u="none" strike="noStrike" cap="none">
                <a:solidFill>
                  <a:srgbClr val="A5333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spcBef>
                <a:spcPts val="0"/>
              </a:spcBef>
              <a:buNone/>
              <a:defRPr sz="1200" b="1" i="0" u="none" strike="noStrike" cap="none">
                <a:solidFill>
                  <a:srgbClr val="A5333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spcBef>
                <a:spcPts val="0"/>
              </a:spcBef>
              <a:buNone/>
              <a:defRPr sz="1200" b="1" i="0" u="none" strike="noStrike" cap="none">
                <a:solidFill>
                  <a:srgbClr val="A5333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spcBef>
                <a:spcPts val="0"/>
              </a:spcBef>
              <a:buNone/>
              <a:defRPr sz="1200" b="1" i="0" u="none" strike="noStrike" cap="none">
                <a:solidFill>
                  <a:srgbClr val="A5333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spcBef>
                <a:spcPts val="0"/>
              </a:spcBef>
              <a:buNone/>
              <a:defRPr sz="1200" b="1" i="0" u="none" strike="noStrike" cap="none">
                <a:solidFill>
                  <a:srgbClr val="A5333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spcBef>
                <a:spcPts val="0"/>
              </a:spcBef>
              <a:buNone/>
              <a:defRPr sz="1200" b="1" i="0" u="none" strike="noStrike" cap="none">
                <a:solidFill>
                  <a:srgbClr val="A5333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spcBef>
                <a:spcPts val="0"/>
              </a:spcBef>
              <a:buNone/>
              <a:defRPr sz="1200" b="1" i="0" u="none" strike="noStrike" cap="none">
                <a:solidFill>
                  <a:srgbClr val="A5333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spcBef>
                <a:spcPts val="0"/>
              </a:spcBef>
              <a:buNone/>
              <a:defRPr sz="1200" b="1" i="0" u="none" strike="noStrike" cap="none">
                <a:solidFill>
                  <a:srgbClr val="A5333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spcBef>
                <a:spcPts val="0"/>
              </a:spcBef>
              <a:buNone/>
              <a:defRPr sz="1200" b="1" i="0" u="none" strike="noStrike" cap="none">
                <a:solidFill>
                  <a:srgbClr val="A5333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3462555" y="4736625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spcBef>
                <a:spcPts val="0"/>
              </a:spcBef>
              <a:buNone/>
              <a:defRPr sz="1200" b="1" i="0" u="none" strike="noStrike" cap="none">
                <a:solidFill>
                  <a:srgbClr val="A5333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spcBef>
                <a:spcPts val="0"/>
              </a:spcBef>
              <a:buNone/>
              <a:defRPr sz="1200" b="1" i="0" u="none" strike="noStrike" cap="none">
                <a:solidFill>
                  <a:srgbClr val="A5333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spcBef>
                <a:spcPts val="0"/>
              </a:spcBef>
              <a:buNone/>
              <a:defRPr sz="1200" b="1" i="0" u="none" strike="noStrike" cap="none">
                <a:solidFill>
                  <a:srgbClr val="A5333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spcBef>
                <a:spcPts val="0"/>
              </a:spcBef>
              <a:buNone/>
              <a:defRPr sz="1200" b="1" i="0" u="none" strike="noStrike" cap="none">
                <a:solidFill>
                  <a:srgbClr val="A5333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spcBef>
                <a:spcPts val="0"/>
              </a:spcBef>
              <a:buNone/>
              <a:defRPr sz="1200" b="1" i="0" u="none" strike="noStrike" cap="none">
                <a:solidFill>
                  <a:srgbClr val="A5333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spcBef>
                <a:spcPts val="0"/>
              </a:spcBef>
              <a:buNone/>
              <a:defRPr sz="1200" b="1" i="0" u="none" strike="noStrike" cap="none">
                <a:solidFill>
                  <a:srgbClr val="A5333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spcBef>
                <a:spcPts val="0"/>
              </a:spcBef>
              <a:buNone/>
              <a:defRPr sz="1200" b="1" i="0" u="none" strike="noStrike" cap="none">
                <a:solidFill>
                  <a:srgbClr val="A5333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spcBef>
                <a:spcPts val="0"/>
              </a:spcBef>
              <a:buNone/>
              <a:defRPr sz="1200" b="1" i="0" u="none" strike="noStrike" cap="none">
                <a:solidFill>
                  <a:srgbClr val="A5333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spcBef>
                <a:spcPts val="0"/>
              </a:spcBef>
              <a:buNone/>
              <a:defRPr sz="1200" b="1" i="0" u="none" strike="noStrike" cap="none">
                <a:solidFill>
                  <a:srgbClr val="A5333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Title and Content 1">
  <p:cSld name="16_Title and Conte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Google Shape;41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949891"/>
            <a:ext cx="9144000" cy="2032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2" name="Google Shape;42;p7"/>
          <p:cNvGrpSpPr/>
          <p:nvPr/>
        </p:nvGrpSpPr>
        <p:grpSpPr>
          <a:xfrm>
            <a:off x="8410995" y="4385823"/>
            <a:ext cx="551700" cy="640200"/>
            <a:chOff x="8410995" y="4385823"/>
            <a:chExt cx="551700" cy="640200"/>
          </a:xfrm>
        </p:grpSpPr>
        <p:sp>
          <p:nvSpPr>
            <p:cNvPr id="43" name="Google Shape;43;p7"/>
            <p:cNvSpPr/>
            <p:nvPr/>
          </p:nvSpPr>
          <p:spPr>
            <a:xfrm rot="5400000">
              <a:off x="8366745" y="4430073"/>
              <a:ext cx="640200" cy="551700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chemeClr val="lt1"/>
            </a:solidFill>
            <a:ln w="9525" cap="flat" cmpd="sng">
              <a:solidFill>
                <a:srgbClr val="D8D8D8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3000" dir="5400000" rotWithShape="0">
                <a:srgbClr val="000000">
                  <a:alpha val="3451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44" name="Google Shape;44;p7" descr="A picture containing drawing&#10;&#10;Description automatically generated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8496192" y="4507358"/>
              <a:ext cx="381217" cy="42189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5" name="Google Shape;45;p7"/>
          <p:cNvSpPr txBox="1">
            <a:spLocks noGrp="1"/>
          </p:cNvSpPr>
          <p:nvPr>
            <p:ph type="title"/>
          </p:nvPr>
        </p:nvSpPr>
        <p:spPr>
          <a:xfrm>
            <a:off x="181304" y="489443"/>
            <a:ext cx="86961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800"/>
              <a:buFont typeface="Open Sans Light"/>
              <a:buNone/>
              <a:defRPr sz="3600">
                <a:solidFill>
                  <a:srgbClr val="404040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1"/>
          </p:nvPr>
        </p:nvSpPr>
        <p:spPr>
          <a:xfrm>
            <a:off x="181305" y="1468229"/>
            <a:ext cx="8696100" cy="326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504D"/>
              </a:buClr>
              <a:buSzPts val="2400"/>
              <a:buChar char="◎"/>
              <a:defRPr>
                <a:solidFill>
                  <a:srgbClr val="3F3F3F"/>
                </a:solidFill>
              </a:defRPr>
            </a:lvl1pPr>
            <a:lvl2pPr marL="91440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400"/>
              <a:buChar char="◉"/>
              <a:defRPr>
                <a:solidFill>
                  <a:srgbClr val="3F3F3F"/>
                </a:solidFill>
              </a:defRPr>
            </a:lvl2pPr>
            <a:lvl3pPr marL="137160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504D"/>
              </a:buClr>
              <a:buSzPts val="2400"/>
              <a:buChar char="￮"/>
              <a:defRPr>
                <a:solidFill>
                  <a:srgbClr val="3F3F3F"/>
                </a:solidFill>
              </a:defRPr>
            </a:lvl3pPr>
            <a:lvl4pPr marL="1828800" lvl="3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  <a:defRPr/>
            </a:lvl4pPr>
            <a:lvl5pPr marL="2286000" lvl="4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/>
            </a:lvl5pPr>
            <a:lvl6pPr marL="2743200" lvl="5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/>
            </a:lvl6pPr>
            <a:lvl7pPr marL="3200400" lvl="6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  <a:defRPr/>
            </a:lvl7pPr>
            <a:lvl8pPr marL="3657600" lvl="7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  <a:defRPr/>
            </a:lvl8pPr>
            <a:lvl9pPr marL="4114800" lvl="8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3462555" y="4736625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A53338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A53338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A53338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A53338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A53338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A53338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A53338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A53338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A53338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Google Shape;49;p8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0" name="Google Shape;50;p8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51" name="Google Shape;51;p8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52" name="Google Shape;52;p8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3" name="Google Shape;53;p8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54" name="Google Shape;54;p8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55" name="Google Shape;55;p8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6" name="Google Shape;56;p8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57" name="Google Shape;57;p8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rtl="0">
              <a:spcBef>
                <a:spcPts val="640"/>
              </a:spcBef>
              <a:spcAft>
                <a:spcPts val="0"/>
              </a:spcAft>
              <a:buSzPts val="3200"/>
              <a:buChar char="•"/>
              <a:defRPr/>
            </a:lvl1pPr>
            <a:lvl2pPr marL="914400" lvl="1" indent="-406400" rtl="0">
              <a:spcBef>
                <a:spcPts val="560"/>
              </a:spcBef>
              <a:spcAft>
                <a:spcPts val="0"/>
              </a:spcAft>
              <a:buSzPts val="2800"/>
              <a:buChar char="–"/>
              <a:defRPr/>
            </a:lvl2pPr>
            <a:lvl3pPr marL="1371600" lvl="2" indent="-381000" rtl="0">
              <a:spcBef>
                <a:spcPts val="480"/>
              </a:spcBef>
              <a:spcAft>
                <a:spcPts val="0"/>
              </a:spcAft>
              <a:buSzPts val="2400"/>
              <a:buChar char="•"/>
              <a:defRPr/>
            </a:lvl3pPr>
            <a:lvl4pPr marL="1828800" lvl="3" indent="-355600" rtl="0">
              <a:spcBef>
                <a:spcPts val="400"/>
              </a:spcBef>
              <a:spcAft>
                <a:spcPts val="0"/>
              </a:spcAft>
              <a:buSzPts val="2000"/>
              <a:buChar char="–"/>
              <a:defRPr/>
            </a:lvl4pPr>
            <a:lvl5pPr marL="2286000" lvl="4" indent="-355600" rtl="0">
              <a:spcBef>
                <a:spcPts val="400"/>
              </a:spcBef>
              <a:spcAft>
                <a:spcPts val="0"/>
              </a:spcAft>
              <a:buSzPts val="2000"/>
              <a:buChar char="»"/>
              <a:defRPr/>
            </a:lvl5pPr>
            <a:lvl6pPr marL="2743200" lvl="5" indent="-355600" rtl="0"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6pPr>
            <a:lvl7pPr marL="3200400" lvl="6" indent="-355600" rtl="0"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7pPr>
            <a:lvl8pPr marL="3657600" lvl="7" indent="-355600" rtl="0"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8pPr>
            <a:lvl9pPr marL="4114800" lvl="8" indent="-355600" rtl="0">
              <a:spcBef>
                <a:spcPts val="400"/>
              </a:spcBef>
              <a:spcAft>
                <a:spcPts val="0"/>
              </a:spcAft>
              <a:buSzPts val="20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 Light"/>
              <a:buNone/>
              <a:defRPr sz="4400" b="1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/>
          <p:nvPr/>
        </p:nvSpPr>
        <p:spPr>
          <a:xfrm>
            <a:off x="0" y="165590"/>
            <a:ext cx="9144000" cy="17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1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2385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115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48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2100" algn="l" rtl="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2100" algn="l" rtl="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2100" algn="l" rtl="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2100" algn="l" rtl="0"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3" name="Google Shape;73;p11"/>
          <p:cNvSpPr/>
          <p:nvPr/>
        </p:nvSpPr>
        <p:spPr>
          <a:xfrm>
            <a:off x="0" y="0"/>
            <a:ext cx="9144000" cy="274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1"/>
          <p:cNvSpPr txBox="1">
            <a:spLocks noGrp="1"/>
          </p:cNvSpPr>
          <p:nvPr>
            <p:ph type="dt" idx="10"/>
          </p:nvPr>
        </p:nvSpPr>
        <p:spPr>
          <a:xfrm>
            <a:off x="3124200" y="4427"/>
            <a:ext cx="2895600" cy="2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ustinisd.org/sites/default/files/dept/advisory-bodies/docs/Communications-Visitor-Requirements_rev-091019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>
            <a:spLocks noGrp="1"/>
          </p:cNvSpPr>
          <p:nvPr>
            <p:ph type="title"/>
          </p:nvPr>
        </p:nvSpPr>
        <p:spPr>
          <a:xfrm>
            <a:off x="3345534" y="1825694"/>
            <a:ext cx="5333700" cy="85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US"/>
              <a:t>Comité Consultivo de Equidad </a:t>
            </a:r>
            <a:r>
              <a:rPr lang="en-US"/>
              <a:t>	</a:t>
            </a:r>
            <a:endParaRPr lang="es-US"/>
          </a:p>
        </p:txBody>
      </p:sp>
      <p:sp>
        <p:nvSpPr>
          <p:cNvPr id="86" name="Google Shape;86;p13"/>
          <p:cNvSpPr txBox="1">
            <a:spLocks noGrp="1"/>
          </p:cNvSpPr>
          <p:nvPr>
            <p:ph type="body" idx="1"/>
          </p:nvPr>
        </p:nvSpPr>
        <p:spPr>
          <a:xfrm>
            <a:off x="3345535" y="3084840"/>
            <a:ext cx="5333700" cy="676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560"/>
              </a:spcBef>
              <a:spcAft>
                <a:spcPts val="0"/>
              </a:spcAft>
              <a:buNone/>
            </a:pPr>
            <a:r>
              <a:rPr lang="es-US"/>
              <a:t>23 MAR 21</a:t>
            </a:r>
            <a:endParaRPr lang="es-US"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2"/>
          <p:cNvSpPr txBox="1">
            <a:spLocks noGrp="1"/>
          </p:cNvSpPr>
          <p:nvPr>
            <p:ph type="title"/>
          </p:nvPr>
        </p:nvSpPr>
        <p:spPr>
          <a:xfrm>
            <a:off x="442025" y="899327"/>
            <a:ext cx="3261605" cy="85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US" dirty="0">
                <a:solidFill>
                  <a:srgbClr val="434343"/>
                </a:solidFill>
              </a:rPr>
              <a:t>Enfoque del primer año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US" dirty="0">
                <a:solidFill>
                  <a:srgbClr val="434343"/>
                </a:solidFill>
              </a:rPr>
              <a:t>para el EAC</a:t>
            </a:r>
          </a:p>
        </p:txBody>
      </p:sp>
      <p:sp>
        <p:nvSpPr>
          <p:cNvPr id="137" name="Google Shape;137;p22" descr="Enfoque del primer ano para el EAC"/>
          <p:cNvSpPr/>
          <p:nvPr/>
        </p:nvSpPr>
        <p:spPr>
          <a:xfrm>
            <a:off x="4348659" y="1214453"/>
            <a:ext cx="3501300" cy="3501300"/>
          </a:xfrm>
          <a:prstGeom prst="ellipse">
            <a:avLst/>
          </a:prstGeom>
          <a:solidFill>
            <a:srgbClr val="A5333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8" name="Google Shape;138;p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60793" y="735768"/>
            <a:ext cx="2304624" cy="2074162"/>
            <a:chOff x="3520901" y="414352"/>
            <a:chExt cx="2166000" cy="2166000"/>
          </a:xfrm>
        </p:grpSpPr>
        <p:sp>
          <p:nvSpPr>
            <p:cNvPr id="139" name="Google Shape;139;p22"/>
            <p:cNvSpPr/>
            <p:nvPr/>
          </p:nvSpPr>
          <p:spPr>
            <a:xfrm>
              <a:off x="3520901" y="414352"/>
              <a:ext cx="2166000" cy="2166000"/>
            </a:xfrm>
            <a:prstGeom prst="ellipse">
              <a:avLst/>
            </a:prstGeom>
            <a:solidFill>
              <a:srgbClr val="B7B7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2" descr="La educación y &#10;las experiencias compartidas sobre la equidad y el dominio cultural&#10;"/>
            <p:cNvSpPr txBox="1"/>
            <p:nvPr/>
          </p:nvSpPr>
          <p:spPr>
            <a:xfrm>
              <a:off x="3788658" y="951954"/>
              <a:ext cx="1630500" cy="1090800"/>
            </a:xfrm>
            <a:prstGeom prst="rect">
              <a:avLst/>
            </a:prstGeom>
            <a:solidFill>
              <a:srgbClr val="B7B7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US" sz="1700" dirty="0">
                  <a:latin typeface="Open Sans"/>
                  <a:sym typeface="Open Sans"/>
                </a:rPr>
                <a:t>La educación y </a:t>
              </a:r>
              <a:endParaRPr lang="es-US" sz="1700" dirty="0">
                <a:latin typeface="Open Sans"/>
                <a:ea typeface="Open Sans"/>
                <a:cs typeface="Open Sans"/>
                <a:sym typeface="Open Sans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US" sz="1700" dirty="0">
                  <a:latin typeface="Open Sans"/>
                  <a:sym typeface="Open Sans"/>
                </a:rPr>
                <a:t>las experiencias compartidas sobre la equidad y el dominio cultural</a:t>
              </a:r>
              <a:endParaRPr lang="es-US" sz="1700" dirty="0">
                <a:latin typeface="Open Sans"/>
                <a:ea typeface="Open Sans"/>
                <a:cs typeface="Open Sans"/>
                <a:sym typeface="Open Sans"/>
              </a:endParaRPr>
            </a:p>
          </p:txBody>
        </p:sp>
      </p:grpSp>
      <p:grpSp>
        <p:nvGrpSpPr>
          <p:cNvPr id="141" name="Google Shape;141;p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361424" y="2893266"/>
            <a:ext cx="2390689" cy="1868870"/>
            <a:chOff x="4562255" y="2032851"/>
            <a:chExt cx="2299800" cy="2256000"/>
          </a:xfrm>
        </p:grpSpPr>
        <p:sp>
          <p:nvSpPr>
            <p:cNvPr id="142" name="Google Shape;142;p22"/>
            <p:cNvSpPr/>
            <p:nvPr/>
          </p:nvSpPr>
          <p:spPr>
            <a:xfrm>
              <a:off x="4562255" y="2032851"/>
              <a:ext cx="2299800" cy="2256000"/>
            </a:xfrm>
            <a:prstGeom prst="ellipse">
              <a:avLst/>
            </a:prstGeom>
            <a:solidFill>
              <a:srgbClr val="B7B7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2" descr="Revisar y recomendar normas y prácticas del distrito sobre la equidad&#10;"/>
            <p:cNvSpPr txBox="1"/>
            <p:nvPr/>
          </p:nvSpPr>
          <p:spPr>
            <a:xfrm>
              <a:off x="4734686" y="2834725"/>
              <a:ext cx="1973700" cy="702900"/>
            </a:xfrm>
            <a:prstGeom prst="rect">
              <a:avLst/>
            </a:prstGeom>
            <a:solidFill>
              <a:srgbClr val="B7B7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640"/>
                </a:spcBef>
                <a:spcAft>
                  <a:spcPts val="0"/>
                </a:spcAft>
                <a:buNone/>
              </a:pPr>
              <a:r>
                <a:rPr lang="es-US" sz="1700" dirty="0">
                  <a:latin typeface="Open Sans"/>
                  <a:sym typeface="Open Sans"/>
                </a:rPr>
                <a:t>Revisar y recomendar normas y prácticas del distrito sobre la equidad</a:t>
              </a:r>
              <a:endParaRPr lang="es-US" sz="1700" dirty="0">
                <a:latin typeface="Open Sans"/>
                <a:ea typeface="Open Sans"/>
                <a:cs typeface="Open Sans"/>
                <a:sym typeface="Open Sans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s-US" sz="10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44" name="Google Shape;144;p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777613" y="2925940"/>
            <a:ext cx="2133586" cy="1949861"/>
            <a:chOff x="2702880" y="1848465"/>
            <a:chExt cx="2273400" cy="2256000"/>
          </a:xfrm>
        </p:grpSpPr>
        <p:sp>
          <p:nvSpPr>
            <p:cNvPr id="145" name="Google Shape;145;p22"/>
            <p:cNvSpPr/>
            <p:nvPr/>
          </p:nvSpPr>
          <p:spPr>
            <a:xfrm>
              <a:off x="2702880" y="1848465"/>
              <a:ext cx="2273400" cy="2256000"/>
            </a:xfrm>
            <a:prstGeom prst="ellipse">
              <a:avLst/>
            </a:prstGeom>
            <a:solidFill>
              <a:srgbClr val="B7B7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2" descr="Identificar las áreas de interés para cada subcomité&#10;"/>
            <p:cNvSpPr txBox="1"/>
            <p:nvPr/>
          </p:nvSpPr>
          <p:spPr>
            <a:xfrm>
              <a:off x="2867732" y="2488957"/>
              <a:ext cx="1943700" cy="975000"/>
            </a:xfrm>
            <a:prstGeom prst="rect">
              <a:avLst/>
            </a:prstGeom>
            <a:solidFill>
              <a:srgbClr val="B7B7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US" sz="1700" dirty="0">
                  <a:latin typeface="Open Sans"/>
                  <a:sym typeface="Open Sans"/>
                </a:rPr>
                <a:t>Identificar las áreas de interés para cada subcomité</a:t>
              </a:r>
              <a:endParaRPr lang="es-US" sz="9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147" name="Google Shape;147;p22" descr="Identificar áreas de interés para la evaluación inicial de equidad"/>
          <p:cNvSpPr/>
          <p:nvPr/>
        </p:nvSpPr>
        <p:spPr>
          <a:xfrm>
            <a:off x="6361388" y="735775"/>
            <a:ext cx="2133600" cy="1950000"/>
          </a:xfrm>
          <a:prstGeom prst="ellipse">
            <a:avLst/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s-US" sz="1700" dirty="0">
                <a:latin typeface="Open Sans"/>
                <a:sym typeface="Open Sans"/>
              </a:rPr>
              <a:t>Identificar áreas de interés para la evaluación inicial de equidad</a:t>
            </a:r>
            <a:endParaRPr lang="es-US" dirty="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3"/>
          <p:cNvSpPr txBox="1">
            <a:spLocks noGrp="1"/>
          </p:cNvSpPr>
          <p:nvPr>
            <p:ph type="title"/>
          </p:nvPr>
        </p:nvSpPr>
        <p:spPr>
          <a:xfrm>
            <a:off x="3359259" y="1079244"/>
            <a:ext cx="5333700" cy="85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US" sz="3200" dirty="0">
                <a:solidFill>
                  <a:srgbClr val="434343"/>
                </a:solidFill>
              </a:rPr>
              <a:t>Proceso de solicitud de propuestas (RFP, por sus siglas en inglés)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US" sz="3200" dirty="0"/>
          </a:p>
        </p:txBody>
      </p:sp>
      <p:sp>
        <p:nvSpPr>
          <p:cNvPr id="153" name="Google Shape;153;p23"/>
          <p:cNvSpPr txBox="1"/>
          <p:nvPr/>
        </p:nvSpPr>
        <p:spPr>
          <a:xfrm>
            <a:off x="3048009" y="2131108"/>
            <a:ext cx="5956200" cy="27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US" sz="2800" dirty="0">
                <a:solidFill>
                  <a:srgbClr val="666666"/>
                </a:solidFill>
                <a:latin typeface="Open Sans"/>
                <a:sym typeface="Open Sans"/>
              </a:rPr>
              <a:t>Selección de proveedores para la evaluación de equidad del distrito</a:t>
            </a:r>
            <a:endParaRPr lang="es-US" sz="2800" dirty="0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US" sz="2800" dirty="0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US" sz="2800" dirty="0">
                <a:solidFill>
                  <a:srgbClr val="666666"/>
                </a:solidFill>
                <a:latin typeface="Open Sans"/>
                <a:sym typeface="Open Sans"/>
              </a:rPr>
              <a:t>Servicios de Contratación y Adquisición del AISD</a:t>
            </a:r>
            <a:endParaRPr lang="es-US" sz="2800" dirty="0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4"/>
          <p:cNvSpPr/>
          <p:nvPr/>
        </p:nvSpPr>
        <p:spPr>
          <a:xfrm>
            <a:off x="1457325" y="3364725"/>
            <a:ext cx="2229000" cy="1414500"/>
          </a:xfrm>
          <a:prstGeom prst="roundRect">
            <a:avLst>
              <a:gd name="adj" fmla="val 16667"/>
            </a:avLst>
          </a:prstGeom>
          <a:solidFill>
            <a:srgbClr val="CCCCCC"/>
          </a:solidFill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s-US" sz="1200" dirty="0">
              <a:solidFill>
                <a:srgbClr val="434343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s-US" sz="1800" dirty="0">
                <a:solidFill>
                  <a:srgbClr val="434343"/>
                </a:solidFill>
                <a:latin typeface="Open Sans"/>
                <a:sym typeface="Open Sans"/>
              </a:rPr>
              <a:t>Capítulo 44 del Código de Educación de Texas (ley estatal)</a:t>
            </a:r>
            <a:endParaRPr lang="es-US" sz="2400" dirty="0">
              <a:solidFill>
                <a:srgbClr val="434343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US" dirty="0"/>
          </a:p>
        </p:txBody>
      </p:sp>
      <p:sp>
        <p:nvSpPr>
          <p:cNvPr id="159" name="Google Shape;159;p24"/>
          <p:cNvSpPr/>
          <p:nvPr/>
        </p:nvSpPr>
        <p:spPr>
          <a:xfrm>
            <a:off x="5638775" y="3364725"/>
            <a:ext cx="2229000" cy="1414500"/>
          </a:xfrm>
          <a:prstGeom prst="roundRect">
            <a:avLst>
              <a:gd name="adj" fmla="val 16667"/>
            </a:avLst>
          </a:prstGeom>
          <a:solidFill>
            <a:srgbClr val="CCCCCC"/>
          </a:solidFill>
          <a:ln w="9525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s-US" sz="1700" dirty="0">
                <a:solidFill>
                  <a:srgbClr val="434343"/>
                </a:solidFill>
                <a:latin typeface="Open Sans"/>
                <a:sym typeface="Open Sans"/>
              </a:rPr>
              <a:t>Norma CH de la mesa directiva del AISD, Compras y Adquisiciones</a:t>
            </a:r>
            <a:endParaRPr lang="es-US" sz="1700" dirty="0">
              <a:solidFill>
                <a:srgbClr val="434343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0" name="Google Shape;160;p2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94650" y="3889875"/>
            <a:ext cx="1135800" cy="3642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 w="9525" cap="flat" cmpd="sng">
            <a:solidFill>
              <a:srgbClr val="6AA84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24"/>
          <p:cNvSpPr txBox="1">
            <a:spLocks noGrp="1"/>
          </p:cNvSpPr>
          <p:nvPr>
            <p:ph type="title"/>
          </p:nvPr>
        </p:nvSpPr>
        <p:spPr>
          <a:xfrm>
            <a:off x="777240" y="205979"/>
            <a:ext cx="7909500" cy="85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US" dirty="0"/>
              <a:t>Modalidades de compra del distrito</a:t>
            </a:r>
          </a:p>
        </p:txBody>
      </p:sp>
      <p:sp>
        <p:nvSpPr>
          <p:cNvPr id="162" name="Google Shape;162;p24"/>
          <p:cNvSpPr txBox="1">
            <a:spLocks noGrp="1"/>
          </p:cNvSpPr>
          <p:nvPr>
            <p:ph type="body" idx="1"/>
          </p:nvPr>
        </p:nvSpPr>
        <p:spPr>
          <a:xfrm>
            <a:off x="777240" y="1184765"/>
            <a:ext cx="7909500" cy="3264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9400" lvl="0" indent="0" algn="just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US" sz="2200" dirty="0">
                <a:solidFill>
                  <a:srgbClr val="666666"/>
                </a:solidFill>
                <a:latin typeface="Open Sans"/>
                <a:sym typeface="Open Sans"/>
              </a:rPr>
              <a:t>Al tomar decisiones de compra, los planteles y los departamentos del distrito escolar tienen la responsabilidad de utilizar los fondos del distrito adecuadamente siguiendo las modalidades de compra especificadas en:</a:t>
            </a:r>
            <a:endParaRPr lang="es-US" sz="2200" dirty="0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279400" lvl="0" indent="0" algn="just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s-US" sz="2200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s-US" sz="2400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lang="es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5"/>
          <p:cNvSpPr txBox="1"/>
          <p:nvPr/>
        </p:nvSpPr>
        <p:spPr>
          <a:xfrm>
            <a:off x="443400" y="1219500"/>
            <a:ext cx="8257200" cy="336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7465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2300"/>
              <a:buFont typeface="Open Sans"/>
              <a:buChar char="●"/>
            </a:pPr>
            <a:r>
              <a:rPr lang="es-US" sz="2300" dirty="0">
                <a:solidFill>
                  <a:srgbClr val="666666"/>
                </a:solidFill>
                <a:latin typeface="Open Sans"/>
                <a:sym typeface="Open Sans"/>
              </a:rPr>
              <a:t>Para compras más grandes de suministros, equipos y servicios efectuados durante un período de 12 meses.</a:t>
            </a:r>
            <a:endParaRPr lang="es-US" sz="900" dirty="0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US" sz="900" dirty="0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300"/>
              <a:buFont typeface="Open Sans"/>
              <a:buChar char="●"/>
            </a:pPr>
            <a:r>
              <a:rPr lang="es-US" sz="2300" dirty="0">
                <a:solidFill>
                  <a:srgbClr val="666666"/>
                </a:solidFill>
                <a:latin typeface="Open Sans"/>
                <a:sym typeface="Open Sans"/>
              </a:rPr>
              <a:t>Requiere un proceso de licitación competitiva formal y anuncio en el periódico.</a:t>
            </a:r>
            <a:endParaRPr lang="es-US" sz="1200" dirty="0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US" sz="1200" dirty="0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300"/>
              <a:buFont typeface="Open Sans"/>
              <a:buChar char="●"/>
            </a:pPr>
            <a:r>
              <a:rPr lang="es-US" sz="2300" dirty="0">
                <a:solidFill>
                  <a:srgbClr val="666666"/>
                </a:solidFill>
                <a:latin typeface="Open Sans"/>
                <a:sym typeface="Open Sans"/>
              </a:rPr>
              <a:t>Contratos de más de $100,000 pueden requerir la aprobación de la mesa directiva. </a:t>
            </a:r>
            <a:r>
              <a:rPr lang="es-US" dirty="0"/>
              <a:t>  </a:t>
            </a:r>
            <a:endParaRPr lang="es-US" sz="2300" dirty="0">
              <a:solidFill>
                <a:srgbClr val="434343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s-US" sz="2400" dirty="0">
              <a:solidFill>
                <a:schemeClr val="dk2"/>
              </a:solidFill>
            </a:endParaRPr>
          </a:p>
        </p:txBody>
      </p:sp>
      <p:sp>
        <p:nvSpPr>
          <p:cNvPr id="168" name="Google Shape;168;p25"/>
          <p:cNvSpPr txBox="1">
            <a:spLocks noGrp="1"/>
          </p:cNvSpPr>
          <p:nvPr>
            <p:ph type="title"/>
          </p:nvPr>
        </p:nvSpPr>
        <p:spPr>
          <a:xfrm>
            <a:off x="223948" y="264538"/>
            <a:ext cx="8696100" cy="85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US" sz="3200" dirty="0">
                <a:solidFill>
                  <a:srgbClr val="434343"/>
                </a:solidFill>
              </a:rPr>
              <a:t>Modalidad para compras de $50,000 o más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6"/>
          <p:cNvSpPr txBox="1">
            <a:spLocks noGrp="1"/>
          </p:cNvSpPr>
          <p:nvPr>
            <p:ph type="title"/>
          </p:nvPr>
        </p:nvSpPr>
        <p:spPr>
          <a:xfrm>
            <a:off x="777240" y="205979"/>
            <a:ext cx="7909500" cy="85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US" sz="3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US" sz="3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US" sz="3200" dirty="0">
                <a:solidFill>
                  <a:srgbClr val="434343"/>
                </a:solidFill>
              </a:rPr>
              <a:t>Ley de licitación competitiva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US" sz="32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US" dirty="0"/>
              <a:t> </a:t>
            </a:r>
            <a:endParaRPr lang="es-US" sz="32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26"/>
          <p:cNvSpPr txBox="1">
            <a:spLocks noGrp="1"/>
          </p:cNvSpPr>
          <p:nvPr>
            <p:ph type="body" idx="1"/>
          </p:nvPr>
        </p:nvSpPr>
        <p:spPr>
          <a:xfrm>
            <a:off x="777240" y="1184765"/>
            <a:ext cx="7909500" cy="3264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457200" lvl="0" indent="-3683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Open Sans"/>
              <a:buChar char="●"/>
            </a:pPr>
            <a:r>
              <a:rPr lang="es-US" sz="2200" dirty="0">
                <a:solidFill>
                  <a:srgbClr val="666666"/>
                </a:solidFill>
                <a:latin typeface="Open Sans"/>
                <a:sym typeface="Open Sans"/>
              </a:rPr>
              <a:t>El propósito y la intención del proceso de licitación competitiva es ayudar a las escuelas públicas a obtener los mejores productos y servicios a los precios más bajos en el mejor interés de los contribuyentes mediante la estimulación de la competencia.</a:t>
            </a:r>
            <a:endParaRPr lang="es-US" sz="1000" dirty="0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s-US" sz="1300" dirty="0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Open Sans"/>
              <a:buChar char="●"/>
            </a:pPr>
            <a:r>
              <a:rPr lang="es-US" sz="2200" dirty="0">
                <a:solidFill>
                  <a:srgbClr val="666666"/>
                </a:solidFill>
                <a:latin typeface="Open Sans"/>
                <a:sym typeface="Open Sans"/>
              </a:rPr>
              <a:t>El AISD está comprometido con la competencia justa y equitativa entre todos los proveedores.</a:t>
            </a:r>
            <a:endParaRPr lang="es-US" sz="1000" dirty="0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s-US" sz="1300" dirty="0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Open Sans"/>
              <a:buChar char="●"/>
            </a:pPr>
            <a:r>
              <a:rPr lang="es-US" sz="2200" dirty="0">
                <a:solidFill>
                  <a:srgbClr val="666666"/>
                </a:solidFill>
                <a:latin typeface="Open Sans"/>
                <a:sym typeface="Open Sans"/>
              </a:rPr>
              <a:t>La ley estatal de Texas no permite mostrar favoritismo o parcialidad a ningún proveedor. </a:t>
            </a:r>
            <a:endParaRPr lang="es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7"/>
          <p:cNvSpPr txBox="1"/>
          <p:nvPr/>
        </p:nvSpPr>
        <p:spPr>
          <a:xfrm>
            <a:off x="916175" y="934775"/>
            <a:ext cx="8005800" cy="45581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6195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Open Sans"/>
              <a:buChar char="●"/>
            </a:pPr>
            <a:r>
              <a:rPr lang="es-US" sz="1600" dirty="0">
                <a:solidFill>
                  <a:srgbClr val="666666"/>
                </a:solidFill>
                <a:latin typeface="Open Sans"/>
                <a:sym typeface="Open Sans"/>
              </a:rPr>
              <a:t>El proceso de RFP se utiliza para solicitar propuestas de proveedores cualificados e identificar qué proveedor podría ser el mejor calificado para realizar el proyecto.</a:t>
            </a:r>
            <a:endParaRPr lang="es-US" sz="1600" dirty="0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s-US" sz="1600" dirty="0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6195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2100"/>
              <a:buFont typeface="Open Sans"/>
              <a:buChar char="●"/>
            </a:pPr>
            <a:r>
              <a:rPr lang="es-US" sz="1600" dirty="0">
                <a:solidFill>
                  <a:srgbClr val="666666"/>
                </a:solidFill>
                <a:latin typeface="Open Sans"/>
                <a:sym typeface="Open Sans"/>
              </a:rPr>
              <a:t>Una RFP se recomienda cuando se deben considerar otros factores además del precio, se desean negociaciones o se espera que el proveedor ofrezca ideas innovadoras.</a:t>
            </a:r>
            <a:endParaRPr lang="es-US" sz="1600" dirty="0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s-US" sz="1600" dirty="0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6195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990000"/>
              </a:buClr>
              <a:buSzPts val="2100"/>
              <a:buChar char="●"/>
            </a:pPr>
            <a:r>
              <a:rPr lang="es-US" sz="1600" dirty="0">
                <a:solidFill>
                  <a:srgbClr val="666666"/>
                </a:solidFill>
                <a:latin typeface="Open Sans"/>
                <a:sym typeface="Open Sans"/>
              </a:rPr>
              <a:t>Las RFP ayudan a asegurar la transparencia y a mostrarle al público que el AISD es responsable por las metas del proyecto y la selección de proveedores.</a:t>
            </a:r>
            <a:r>
              <a:rPr lang="es-US" sz="1600" dirty="0"/>
              <a:t> </a:t>
            </a:r>
            <a:endParaRPr lang="es-US" sz="1600" dirty="0">
              <a:solidFill>
                <a:srgbClr val="666666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s-US" sz="1600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s-US" sz="1600" dirty="0"/>
              <a:t>  </a:t>
            </a:r>
            <a:endParaRPr lang="es-US" sz="1600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s-US" sz="1600" dirty="0">
              <a:solidFill>
                <a:schemeClr val="dk2"/>
              </a:solidFill>
            </a:endParaRPr>
          </a:p>
        </p:txBody>
      </p:sp>
      <p:sp>
        <p:nvSpPr>
          <p:cNvPr id="180" name="Google Shape;180;p27"/>
          <p:cNvSpPr txBox="1">
            <a:spLocks noGrp="1"/>
          </p:cNvSpPr>
          <p:nvPr>
            <p:ph type="title"/>
          </p:nvPr>
        </p:nvSpPr>
        <p:spPr>
          <a:xfrm>
            <a:off x="777240" y="130979"/>
            <a:ext cx="7909500" cy="85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US" sz="3200">
                <a:solidFill>
                  <a:srgbClr val="434343"/>
                </a:solidFill>
              </a:rPr>
              <a:t>Solicitud de propuestas (RFP) 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43050" y="760800"/>
            <a:ext cx="8457900" cy="36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s-US" sz="24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s-US" sz="24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s-US"/>
              <a:t>  </a:t>
            </a:r>
            <a:endParaRPr lang="es-US" sz="24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s-US" sz="2400">
              <a:solidFill>
                <a:schemeClr val="dk2"/>
              </a:solidFill>
            </a:endParaRPr>
          </a:p>
        </p:txBody>
      </p:sp>
      <p:sp>
        <p:nvSpPr>
          <p:cNvPr id="186" name="Google Shape;186;p28"/>
          <p:cNvSpPr txBox="1">
            <a:spLocks noGrp="1"/>
          </p:cNvSpPr>
          <p:nvPr>
            <p:ph type="title"/>
          </p:nvPr>
        </p:nvSpPr>
        <p:spPr>
          <a:xfrm>
            <a:off x="777240" y="205979"/>
            <a:ext cx="7909500" cy="85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US" sz="3200">
                <a:solidFill>
                  <a:srgbClr val="434343"/>
                </a:solidFill>
              </a:rPr>
              <a:t>Contenido de la RFP</a:t>
            </a:r>
          </a:p>
        </p:txBody>
      </p:sp>
      <p:sp>
        <p:nvSpPr>
          <p:cNvPr id="187" name="Google Shape;187;p28"/>
          <p:cNvSpPr txBox="1">
            <a:spLocks noGrp="1"/>
          </p:cNvSpPr>
          <p:nvPr>
            <p:ph type="body" idx="1"/>
          </p:nvPr>
        </p:nvSpPr>
        <p:spPr>
          <a:xfrm>
            <a:off x="777240" y="1184765"/>
            <a:ext cx="7909500" cy="3264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457200" lvl="0" indent="-35488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Open Sans"/>
              <a:buChar char="❏"/>
            </a:pPr>
            <a:r>
              <a:rPr lang="es-US" sz="2150" dirty="0">
                <a:solidFill>
                  <a:srgbClr val="666666"/>
                </a:solidFill>
                <a:latin typeface="Open Sans"/>
                <a:sym typeface="Open Sans"/>
              </a:rPr>
              <a:t>Los antecedentes del proyecto propuesto del AISD</a:t>
            </a:r>
            <a:endParaRPr lang="es-US" sz="2150" dirty="0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5488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Open Sans"/>
              <a:buChar char="❏"/>
            </a:pPr>
            <a:r>
              <a:rPr lang="es-US" sz="2150" dirty="0">
                <a:solidFill>
                  <a:srgbClr val="666666"/>
                </a:solidFill>
                <a:latin typeface="Open Sans"/>
                <a:sym typeface="Open Sans"/>
              </a:rPr>
              <a:t>Una descripción detallada del proyecto</a:t>
            </a:r>
            <a:endParaRPr lang="es-US" sz="2150" dirty="0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5488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Open Sans"/>
              <a:buChar char="❏"/>
            </a:pPr>
            <a:r>
              <a:rPr lang="es-US" sz="2150" dirty="0">
                <a:solidFill>
                  <a:srgbClr val="666666"/>
                </a:solidFill>
                <a:latin typeface="Open Sans"/>
                <a:sym typeface="Open Sans"/>
              </a:rPr>
              <a:t>Requisitos específicos de desempeño (ámbito del trabajo)</a:t>
            </a:r>
            <a:endParaRPr lang="es-US" sz="2150" dirty="0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5488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Open Sans"/>
              <a:buChar char="❏"/>
            </a:pPr>
            <a:r>
              <a:rPr lang="es-US" sz="2150" dirty="0">
                <a:solidFill>
                  <a:srgbClr val="666666"/>
                </a:solidFill>
                <a:latin typeface="Open Sans"/>
                <a:sym typeface="Open Sans"/>
              </a:rPr>
              <a:t>La fecha límite del proyecto con metas a corto, mediano y largo plazo y fechas claramente definidas</a:t>
            </a:r>
            <a:endParaRPr lang="es-US" sz="2150" dirty="0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5488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Open Sans"/>
              <a:buChar char="❏"/>
            </a:pPr>
            <a:r>
              <a:rPr lang="es-US" sz="2150" dirty="0">
                <a:solidFill>
                  <a:srgbClr val="666666"/>
                </a:solidFill>
                <a:latin typeface="Open Sans"/>
                <a:sym typeface="Open Sans"/>
              </a:rPr>
              <a:t>Preguntas que los proveedores deben responder</a:t>
            </a:r>
            <a:endParaRPr lang="es-US" sz="2150" dirty="0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5488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Open Sans"/>
              <a:buChar char="❏"/>
            </a:pPr>
            <a:r>
              <a:rPr lang="es-US" sz="2150" dirty="0">
                <a:solidFill>
                  <a:srgbClr val="666666"/>
                </a:solidFill>
                <a:latin typeface="Open Sans"/>
                <a:sym typeface="Open Sans"/>
              </a:rPr>
              <a:t>La fecha límite y las directrices para someter las propuestas</a:t>
            </a:r>
            <a:endParaRPr lang="es-US" sz="2150" dirty="0">
              <a:solidFill>
                <a:srgbClr val="666666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5488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Open Sans"/>
              <a:buChar char="❏"/>
            </a:pPr>
            <a:r>
              <a:rPr lang="es-US" sz="2150" dirty="0">
                <a:solidFill>
                  <a:srgbClr val="666666"/>
                </a:solidFill>
                <a:latin typeface="Open Sans"/>
                <a:sym typeface="Open Sans"/>
              </a:rPr>
              <a:t>Criterios de puntaje utilizados para seleccionar un proveedor</a:t>
            </a:r>
            <a:endParaRPr lang="es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9"/>
          <p:cNvSpPr txBox="1">
            <a:spLocks noGrp="1"/>
          </p:cNvSpPr>
          <p:nvPr>
            <p:ph type="title"/>
          </p:nvPr>
        </p:nvSpPr>
        <p:spPr>
          <a:xfrm>
            <a:off x="777240" y="120254"/>
            <a:ext cx="7909500" cy="85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US" sz="3200">
                <a:solidFill>
                  <a:srgbClr val="434343"/>
                </a:solidFill>
              </a:rPr>
              <a:t>Cronograma de la RFP</a:t>
            </a:r>
          </a:p>
        </p:txBody>
      </p:sp>
      <p:sp>
        <p:nvSpPr>
          <p:cNvPr id="193" name="Google Shape;193;p29"/>
          <p:cNvSpPr txBox="1">
            <a:spLocks noGrp="1"/>
          </p:cNvSpPr>
          <p:nvPr>
            <p:ph type="body" idx="1"/>
          </p:nvPr>
        </p:nvSpPr>
        <p:spPr>
          <a:xfrm>
            <a:off x="777250" y="1063375"/>
            <a:ext cx="7909500" cy="3694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US" sz="1700" dirty="0">
                <a:solidFill>
                  <a:srgbClr val="434343"/>
                </a:solidFill>
                <a:latin typeface="Open Sans"/>
                <a:sym typeface="Open Sans"/>
              </a:rPr>
              <a:t>El proceso de la RFP normalmente requiere no menos de 90 días para que haya tiempo suficiente para que:</a:t>
            </a:r>
            <a:endParaRPr lang="es-US" sz="1700" dirty="0">
              <a:solidFill>
                <a:srgbClr val="434343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36550" algn="l" rtl="0">
              <a:lnSpc>
                <a:spcPct val="170000"/>
              </a:lnSpc>
              <a:spcBef>
                <a:spcPts val="500"/>
              </a:spcBef>
              <a:spcAft>
                <a:spcPts val="0"/>
              </a:spcAft>
              <a:buClr>
                <a:srgbClr val="990000"/>
              </a:buClr>
              <a:buSzPts val="1700"/>
              <a:buFont typeface="Open Sans"/>
              <a:buChar char="●"/>
            </a:pPr>
            <a:r>
              <a:rPr lang="es-US" sz="1700" dirty="0">
                <a:solidFill>
                  <a:srgbClr val="434343"/>
                </a:solidFill>
                <a:latin typeface="Open Sans"/>
                <a:sym typeface="Open Sans"/>
              </a:rPr>
              <a:t>se realice el anuncio público y la publicación de la RFP en el sistema de licitación electrónica</a:t>
            </a:r>
            <a:endParaRPr lang="es-US" sz="1700" dirty="0">
              <a:solidFill>
                <a:srgbClr val="434343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3655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700"/>
              <a:buFont typeface="Open Sans"/>
              <a:buChar char="●"/>
            </a:pPr>
            <a:r>
              <a:rPr lang="es-US" sz="1700" dirty="0">
                <a:solidFill>
                  <a:srgbClr val="434343"/>
                </a:solidFill>
                <a:latin typeface="Open Sans"/>
                <a:sym typeface="Open Sans"/>
              </a:rPr>
              <a:t>los proveedores tengan suficiente tiempo para preparar sus respuestas</a:t>
            </a:r>
            <a:endParaRPr lang="es-US" sz="1700" dirty="0">
              <a:solidFill>
                <a:srgbClr val="434343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3655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700"/>
              <a:buFont typeface="Open Sans"/>
              <a:buChar char="●"/>
            </a:pPr>
            <a:r>
              <a:rPr lang="es-US" sz="1700" dirty="0">
                <a:solidFill>
                  <a:srgbClr val="434343"/>
                </a:solidFill>
                <a:latin typeface="Open Sans"/>
                <a:sym typeface="Open Sans"/>
              </a:rPr>
              <a:t>se evalúe y otorgue puntaje a las respuestas de los proveedores</a:t>
            </a:r>
            <a:endParaRPr lang="es-US" sz="1700" dirty="0">
              <a:solidFill>
                <a:srgbClr val="434343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3655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700"/>
              <a:buFont typeface="Open Sans"/>
              <a:buChar char="●"/>
            </a:pPr>
            <a:r>
              <a:rPr lang="es-US" sz="1700" dirty="0">
                <a:solidFill>
                  <a:srgbClr val="434343"/>
                </a:solidFill>
                <a:latin typeface="Open Sans"/>
                <a:sym typeface="Open Sans"/>
              </a:rPr>
              <a:t>se lleven a cabo las presentaciones y entrevistas de los proveedores</a:t>
            </a:r>
            <a:endParaRPr lang="es-US" sz="1700" dirty="0">
              <a:solidFill>
                <a:srgbClr val="434343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3655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700"/>
              <a:buFont typeface="Open Sans"/>
              <a:buChar char="●"/>
            </a:pPr>
            <a:r>
              <a:rPr lang="es-US" sz="1700" dirty="0">
                <a:solidFill>
                  <a:srgbClr val="434343"/>
                </a:solidFill>
                <a:latin typeface="Open Sans"/>
                <a:sym typeface="Open Sans"/>
              </a:rPr>
              <a:t>se realice la evaluación final y adjudicación al proveedor ganador</a:t>
            </a:r>
            <a:endParaRPr lang="es-US" sz="1700" dirty="0">
              <a:solidFill>
                <a:srgbClr val="434343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3655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700"/>
              <a:buFont typeface="Open Sans"/>
              <a:buChar char="●"/>
            </a:pPr>
            <a:r>
              <a:rPr lang="es-US" sz="1700" dirty="0">
                <a:solidFill>
                  <a:srgbClr val="434343"/>
                </a:solidFill>
                <a:latin typeface="Open Sans"/>
                <a:sym typeface="Open Sans"/>
              </a:rPr>
              <a:t>se lleven a cabo las negociaciones del contrato y se firma el contrato</a:t>
            </a:r>
            <a:endParaRPr lang="es-US" sz="1700" dirty="0">
              <a:solidFill>
                <a:srgbClr val="434343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3655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700"/>
              <a:buFont typeface="Open Sans"/>
              <a:buChar char="●"/>
            </a:pPr>
            <a:r>
              <a:rPr lang="es-US" sz="1700" dirty="0">
                <a:solidFill>
                  <a:srgbClr val="434343"/>
                </a:solidFill>
                <a:latin typeface="Open Sans"/>
                <a:sym typeface="Open Sans"/>
              </a:rPr>
              <a:t>la mesa directiva lo apruebe (si el costo del contrato es de más de $100,000)</a:t>
            </a:r>
            <a:r>
              <a:rPr lang="es-US" dirty="0"/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0"/>
          <p:cNvSpPr txBox="1">
            <a:spLocks noGrp="1"/>
          </p:cNvSpPr>
          <p:nvPr>
            <p:ph type="title"/>
          </p:nvPr>
        </p:nvSpPr>
        <p:spPr>
          <a:xfrm>
            <a:off x="1203100" y="342450"/>
            <a:ext cx="6495000" cy="56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</a:pPr>
            <a:r>
              <a:rPr lang="es-US" sz="2400" b="1">
                <a:solidFill>
                  <a:srgbClr val="434343"/>
                </a:solidFill>
                <a:latin typeface="Open Sans"/>
                <a:sym typeface="Open Sans"/>
              </a:rPr>
              <a:t>Cronograma de la RFP</a:t>
            </a:r>
            <a:endParaRPr lang="es-US" sz="2400">
              <a:solidFill>
                <a:srgbClr val="434343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aphicFrame>
        <p:nvGraphicFramePr>
          <p:cNvPr id="199" name="Google Shape;199;p30"/>
          <p:cNvGraphicFramePr/>
          <p:nvPr>
            <p:extLst>
              <p:ext uri="{D42A27DB-BD31-4B8C-83A1-F6EECF244321}">
                <p14:modId xmlns:p14="http://schemas.microsoft.com/office/powerpoint/2010/main" val="2067532538"/>
              </p:ext>
            </p:extLst>
          </p:nvPr>
        </p:nvGraphicFramePr>
        <p:xfrm>
          <a:off x="1136078" y="810394"/>
          <a:ext cx="6961075" cy="3857081"/>
        </p:xfrm>
        <a:graphic>
          <a:graphicData uri="http://schemas.openxmlformats.org/drawingml/2006/table">
            <a:tbl>
              <a:tblPr firstRow="1">
                <a:noFill/>
                <a:tableStyleId>{FF75A03F-9094-4FC9-841A-5F7565B2E182}</a:tableStyleId>
              </a:tblPr>
              <a:tblGrid>
                <a:gridCol w="5507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3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2525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US" sz="1000" b="1" u="none" strike="noStrike" cap="none" dirty="0">
                          <a:latin typeface="Open Sans"/>
                          <a:sym typeface="Open Sans"/>
                        </a:rPr>
                        <a:t>CRONOGRAMA DE LA RFP</a:t>
                      </a:r>
                      <a:endParaRPr lang="es-US" sz="10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51425" marR="5142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147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US" sz="800" b="1" u="none" strike="noStrike" cap="none" dirty="0">
                          <a:latin typeface="Open Sans"/>
                          <a:sym typeface="Open Sans"/>
                        </a:rPr>
                        <a:t>PLANIFICACIÓN DEL PROYECTO / ANTES DE LA LICITACIÓN </a:t>
                      </a:r>
                      <a:endParaRPr lang="es-US" sz="8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254000" marR="0" lvl="0" indent="-26035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Pts val="1100"/>
                        <a:buFont typeface="Open Sans"/>
                        <a:buChar char="∙"/>
                      </a:pPr>
                      <a:r>
                        <a:rPr lang="es-US" sz="1000" u="none" strike="noStrike" cap="none" dirty="0">
                          <a:latin typeface="Open Sans"/>
                          <a:sym typeface="Open Sans"/>
                        </a:rPr>
                        <a:t>Preparar el plan del proyecto</a:t>
                      </a:r>
                      <a:endParaRPr lang="es-US" sz="10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254000" marR="0" lvl="0" indent="-26035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Pts val="1100"/>
                        <a:buFont typeface="Open Sans"/>
                        <a:buChar char="∙"/>
                      </a:pPr>
                      <a:r>
                        <a:rPr lang="es-US" sz="1000" u="none" strike="noStrike" cap="none" dirty="0">
                          <a:latin typeface="Open Sans"/>
                          <a:sym typeface="Open Sans"/>
                        </a:rPr>
                        <a:t>Aprobación del liderazgo </a:t>
                      </a:r>
                      <a:endParaRPr lang="es-US" sz="10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254000" marR="0" lvl="0" indent="-26035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Pts val="1100"/>
                        <a:buFont typeface="Open Sans"/>
                        <a:buChar char="∙"/>
                      </a:pPr>
                      <a:r>
                        <a:rPr lang="es-US" sz="1000" u="none" strike="noStrike" cap="none" dirty="0">
                          <a:latin typeface="Open Sans"/>
                          <a:sym typeface="Open Sans"/>
                        </a:rPr>
                        <a:t>Preparar el ámbito de trabajo del proyecto</a:t>
                      </a:r>
                      <a:endParaRPr lang="es-US" sz="10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254000" marR="0" lvl="0" indent="-2667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Pts val="1200"/>
                        <a:buFont typeface="Open Sans"/>
                        <a:buChar char="∙"/>
                      </a:pPr>
                      <a:r>
                        <a:rPr lang="es-US" sz="1000" u="none" strike="noStrike" cap="none" dirty="0">
                          <a:latin typeface="Open Sans"/>
                          <a:sym typeface="Open Sans"/>
                        </a:rPr>
                        <a:t>Preparar el paquete de licitación de la RFP</a:t>
                      </a:r>
                      <a:r>
                        <a:rPr sz="1000" dirty="0"/>
                        <a:t> </a:t>
                      </a:r>
                      <a:endParaRPr lang="es-US" sz="10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51425" marR="5142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US" sz="800" b="1" u="none" strike="noStrike" cap="none" dirty="0">
                          <a:latin typeface="Open Sans"/>
                          <a:sym typeface="Open Sans"/>
                        </a:rPr>
                        <a:t>30 DÍAS  </a:t>
                      </a:r>
                      <a:endParaRPr lang="es-US" sz="800" b="1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51425" marR="5142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571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US" sz="800" b="1" u="none" strike="noStrike" cap="none" dirty="0">
                          <a:latin typeface="Open Sans"/>
                          <a:sym typeface="Open Sans"/>
                        </a:rPr>
                        <a:t>LICITACIÓN DE LA RFP </a:t>
                      </a:r>
                      <a:endParaRPr lang="es-US" sz="8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254000" marR="0" lvl="0" indent="-26035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Pts val="1100"/>
                        <a:buFont typeface="Open Sans"/>
                        <a:buChar char="∙"/>
                      </a:pPr>
                      <a:r>
                        <a:rPr lang="es-US" sz="1000" u="none" strike="noStrike" cap="none" dirty="0">
                          <a:latin typeface="Open Sans"/>
                          <a:sym typeface="Open Sans"/>
                        </a:rPr>
                        <a:t>Anuncio de la RFP en el periódico / publicar en el sistema de licitación electrónica del AISD </a:t>
                      </a:r>
                      <a:endParaRPr lang="es-US" sz="10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254000" marR="0" lvl="0" indent="-26035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Pts val="1100"/>
                        <a:buFont typeface="Open Sans"/>
                        <a:buChar char="∙"/>
                      </a:pPr>
                      <a:r>
                        <a:rPr lang="es-US" sz="1000" u="none" strike="noStrike" cap="none" dirty="0">
                          <a:latin typeface="Open Sans"/>
                          <a:sym typeface="Open Sans"/>
                        </a:rPr>
                        <a:t>Preguntas y respuestas de los proveedores </a:t>
                      </a:r>
                      <a:endParaRPr lang="es-US" sz="10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254000" marR="0" lvl="0" indent="-2667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Pts val="1200"/>
                        <a:buFont typeface="Open Sans"/>
                        <a:buChar char="∙"/>
                      </a:pPr>
                      <a:r>
                        <a:rPr lang="es-US" sz="1000" u="none" strike="noStrike" cap="none" dirty="0">
                          <a:latin typeface="Open Sans"/>
                          <a:sym typeface="Open Sans"/>
                        </a:rPr>
                        <a:t>Fecha límite para que los proveedores sometan sus propuestas</a:t>
                      </a:r>
                      <a:r>
                        <a:rPr sz="1000" dirty="0"/>
                        <a:t>  </a:t>
                      </a:r>
                      <a:endParaRPr lang="es-US" sz="10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51425" marR="5142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US" sz="800" b="1" u="none" strike="noStrike" cap="none" dirty="0">
                          <a:latin typeface="Open Sans"/>
                          <a:sym typeface="Open Sans"/>
                        </a:rPr>
                        <a:t>28 a 40 DÍAS</a:t>
                      </a:r>
                      <a:endParaRPr lang="es-US" sz="800" b="1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51425" marR="5142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9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US" sz="800" b="1" u="none" strike="noStrike" cap="none" dirty="0">
                          <a:latin typeface="Open Sans"/>
                          <a:sym typeface="Open Sans"/>
                        </a:rPr>
                        <a:t>EVALUACIÓN / CALIFICAR</a:t>
                      </a:r>
                      <a:r>
                        <a:rPr lang="es-US" sz="800" b="1" u="none" strike="noStrike" cap="none" baseline="0" dirty="0">
                          <a:latin typeface="Open Sans"/>
                          <a:sym typeface="Open Sans"/>
                        </a:rPr>
                        <a:t> </a:t>
                      </a:r>
                      <a:r>
                        <a:rPr lang="es-US" sz="800" b="1" u="none" strike="noStrike" cap="none" dirty="0">
                          <a:latin typeface="Open Sans"/>
                          <a:sym typeface="Open Sans"/>
                        </a:rPr>
                        <a:t>LAS PROPUESTAS DE LOS PROVEEDORES - FASE 1 </a:t>
                      </a:r>
                      <a:r>
                        <a:rPr sz="800" dirty="0"/>
                        <a:t> </a:t>
                      </a:r>
                      <a:endParaRPr lang="es-US" sz="8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254000" marR="0" lvl="0" indent="-26035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Pts val="1100"/>
                        <a:buFont typeface="Open Sans"/>
                        <a:buChar char="∙"/>
                      </a:pPr>
                      <a:r>
                        <a:rPr lang="es-US" sz="1000" u="none" strike="noStrike" cap="none" dirty="0">
                          <a:latin typeface="Open Sans"/>
                          <a:sym typeface="Open Sans"/>
                        </a:rPr>
                        <a:t>Determinar propuestas que respondan a / crear una lista corta </a:t>
                      </a:r>
                      <a:endParaRPr lang="es-US" sz="10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  <a:p>
                      <a:pPr marL="254000" marR="0" lvl="0" indent="-26035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90000"/>
                        </a:buClr>
                        <a:buSzPts val="1100"/>
                        <a:buFont typeface="Open Sans"/>
                        <a:buChar char="∙"/>
                      </a:pPr>
                      <a:r>
                        <a:rPr lang="es-US" sz="1000" u="none" strike="noStrike" cap="none" dirty="0">
                          <a:latin typeface="Open Sans"/>
                          <a:sym typeface="Open Sans"/>
                        </a:rPr>
                        <a:t>Comité califica las propuestas de los proveedores </a:t>
                      </a:r>
                      <a:endParaRPr lang="es-US" sz="10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51425" marR="5142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US" sz="800" b="1" u="none" strike="noStrike" cap="none" dirty="0">
                          <a:latin typeface="Open Sans"/>
                          <a:sym typeface="Open Sans"/>
                        </a:rPr>
                        <a:t>7 a 21 DÍAS </a:t>
                      </a:r>
                      <a:endParaRPr lang="es-US" sz="800" b="1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51425" marR="5142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US" sz="800" b="1" u="none" strike="noStrike" cap="none" dirty="0">
                          <a:latin typeface="Open Sans"/>
                          <a:sym typeface="Open Sans"/>
                        </a:rPr>
                        <a:t>EVALUACIÓN / CALIFICALAS PRESENTACIONES ORALES DE LOS PROVEEDORES - FASE 2</a:t>
                      </a:r>
                      <a:endParaRPr lang="es-US" sz="8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51425" marR="5142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US" sz="800" b="1" u="none" strike="noStrike" cap="none" dirty="0">
                          <a:latin typeface="Open Sans"/>
                          <a:sym typeface="Open Sans"/>
                        </a:rPr>
                        <a:t>5 a 7 DÍAS </a:t>
                      </a:r>
                      <a:endParaRPr lang="es-US" sz="800" b="1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51425" marR="5142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5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US" sz="800" b="1" u="none" strike="noStrike" cap="none" dirty="0">
                          <a:latin typeface="Open Sans"/>
                          <a:sym typeface="Open Sans"/>
                        </a:rPr>
                        <a:t>PUNTAJE FINAL / ADJUDICACIÓN AL PROVEEDOR GANADOR</a:t>
                      </a:r>
                      <a:endParaRPr lang="es-US" sz="8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51425" marR="5142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US" sz="800" b="1" u="none" strike="noStrike" cap="none" dirty="0">
                          <a:latin typeface="Open Sans"/>
                          <a:sym typeface="Open Sans"/>
                        </a:rPr>
                        <a:t>1 a 5 DÍAS </a:t>
                      </a:r>
                      <a:endParaRPr lang="es-US" sz="800" b="1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51425" marR="5142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5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US" sz="800" b="1" u="none" strike="noStrike" cap="none" dirty="0">
                          <a:latin typeface="Open Sans"/>
                          <a:sym typeface="Open Sans"/>
                        </a:rPr>
                        <a:t>NEGOCIACIONES DEL CONTRATO / SE FIRMA EL CONTRATO</a:t>
                      </a:r>
                      <a:r>
                        <a:rPr sz="800" dirty="0"/>
                        <a:t> </a:t>
                      </a:r>
                      <a:endParaRPr lang="es-US" sz="8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51425" marR="5142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US" sz="800" b="1" u="none" strike="noStrike" cap="none" dirty="0">
                          <a:latin typeface="Open Sans"/>
                          <a:sym typeface="Open Sans"/>
                        </a:rPr>
                        <a:t>15 a 30 DÍAS</a:t>
                      </a:r>
                      <a:endParaRPr lang="es-US" sz="800" b="1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51425" marR="5142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5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US" sz="800" b="1" u="none" strike="noStrike" cap="none" dirty="0">
                          <a:latin typeface="Open Sans"/>
                          <a:sym typeface="Open Sans"/>
                        </a:rPr>
                        <a:t>RECOMENDACIÓN DE ADJUDICAIÓN - PUNTO EN LA AGENDA PARA LA JUNTA DE LA MESA DIRECTIVA</a:t>
                      </a:r>
                      <a:endParaRPr lang="es-US" sz="800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51425" marR="5142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US" sz="800" b="1" u="none" strike="noStrike" cap="none" dirty="0">
                          <a:latin typeface="Open Sans"/>
                          <a:sym typeface="Open Sans"/>
                        </a:rPr>
                        <a:t>30 DÍAS</a:t>
                      </a:r>
                      <a:endParaRPr lang="es-US" sz="800" b="1" u="none" strike="noStrike" cap="none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51425" marR="5142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1"/>
          <p:cNvSpPr txBox="1">
            <a:spLocks noGrp="1"/>
          </p:cNvSpPr>
          <p:nvPr>
            <p:ph type="title"/>
          </p:nvPr>
        </p:nvSpPr>
        <p:spPr>
          <a:xfrm>
            <a:off x="3495559" y="2443094"/>
            <a:ext cx="5333700" cy="85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US"/>
              <a:t>Subcomités del EAC</a:t>
            </a:r>
            <a:endParaRPr lang="es-US" sz="3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>
            <a:spLocks noGrp="1"/>
          </p:cNvSpPr>
          <p:nvPr>
            <p:ph type="title"/>
          </p:nvPr>
        </p:nvSpPr>
        <p:spPr>
          <a:xfrm>
            <a:off x="181304" y="489443"/>
            <a:ext cx="8696100" cy="85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US"/>
              <a:t>              </a:t>
            </a:r>
            <a:r>
              <a:rPr lang="es-US">
                <a:solidFill>
                  <a:srgbClr val="434343"/>
                </a:solidFill>
              </a:rPr>
              <a:t>Servicios de interpretación</a:t>
            </a:r>
          </a:p>
        </p:txBody>
      </p:sp>
      <p:sp>
        <p:nvSpPr>
          <p:cNvPr id="92" name="Google Shape;92;p14"/>
          <p:cNvSpPr txBox="1">
            <a:spLocks noGrp="1"/>
          </p:cNvSpPr>
          <p:nvPr>
            <p:ph type="body" idx="1"/>
          </p:nvPr>
        </p:nvSpPr>
        <p:spPr>
          <a:xfrm>
            <a:off x="181305" y="1468229"/>
            <a:ext cx="8696100" cy="3264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8608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SzPct val="100000"/>
              <a:buChar char="•"/>
            </a:pPr>
            <a:r>
              <a:rPr lang="es-US" sz="2000" dirty="0"/>
              <a:t>Todos los asistentes a esta junta deben seleccionar un idioma.</a:t>
            </a:r>
          </a:p>
          <a:p>
            <a:pPr marL="457200" lvl="0" indent="-38608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SzPct val="100000"/>
              <a:buChar char="•"/>
            </a:pPr>
            <a:r>
              <a:rPr lang="es-US" sz="2000" dirty="0"/>
              <a:t>Es importante que TODOS los asistentes seleccionen un idioma. </a:t>
            </a:r>
          </a:p>
          <a:p>
            <a:pPr marL="457200" lvl="0" indent="-38608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SzPct val="100000"/>
              <a:buChar char="•"/>
            </a:pPr>
            <a:r>
              <a:rPr lang="es-US" sz="2000" dirty="0"/>
              <a:t>Si los hablantes de inglés no seleccionan un idioma, no podrán escuchar al intérprete si en algún momento el intérprete tiene que dirigirse al grupo de inglés.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2"/>
          <p:cNvSpPr txBox="1">
            <a:spLocks noGrp="1"/>
          </p:cNvSpPr>
          <p:nvPr>
            <p:ph type="title"/>
          </p:nvPr>
        </p:nvSpPr>
        <p:spPr>
          <a:xfrm>
            <a:off x="777240" y="205979"/>
            <a:ext cx="7909500" cy="85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US"/>
              <a:t>             </a:t>
            </a:r>
            <a:r>
              <a:rPr lang="es-US">
                <a:solidFill>
                  <a:srgbClr val="434343"/>
                </a:solidFill>
              </a:rPr>
              <a:t> Subcomités del EAC</a:t>
            </a:r>
          </a:p>
        </p:txBody>
      </p:sp>
      <p:sp>
        <p:nvSpPr>
          <p:cNvPr id="210" name="Google Shape;210;p32"/>
          <p:cNvSpPr txBox="1">
            <a:spLocks noGrp="1"/>
          </p:cNvSpPr>
          <p:nvPr>
            <p:ph type="body" idx="1"/>
          </p:nvPr>
        </p:nvSpPr>
        <p:spPr>
          <a:xfrm>
            <a:off x="777240" y="1184765"/>
            <a:ext cx="7909500" cy="3264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55000" lnSpcReduction="20000"/>
          </a:bodyPr>
          <a:lstStyle/>
          <a:p>
            <a:pPr marL="457200" lvl="0" indent="-34036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Char char="•"/>
            </a:pPr>
            <a:r>
              <a:rPr lang="es-US">
                <a:solidFill>
                  <a:srgbClr val="666666"/>
                </a:solidFill>
              </a:rPr>
              <a:t>El EAC establecerá varios subcomités para participar en áreas específicas relacionadas con la equidad del distrito</a:t>
            </a: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US">
              <a:solidFill>
                <a:srgbClr val="666666"/>
              </a:solidFill>
            </a:endParaRPr>
          </a:p>
          <a:p>
            <a:pPr marL="457200" lvl="0" indent="-34036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Char char="•"/>
            </a:pPr>
            <a:r>
              <a:rPr lang="es-US">
                <a:solidFill>
                  <a:srgbClr val="666666"/>
                </a:solidFill>
              </a:rPr>
              <a:t>Los subcomités se reunirán de forma independiente aproximadamente una vez al mes, con la posibilidad de informar al EAC durante las juntas mensuales</a:t>
            </a: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US">
              <a:solidFill>
                <a:srgbClr val="666666"/>
              </a:solidFill>
            </a:endParaRPr>
          </a:p>
          <a:p>
            <a:pPr marL="457200" lvl="0" indent="-34036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Char char="•"/>
            </a:pPr>
            <a:r>
              <a:rPr lang="es-US">
                <a:solidFill>
                  <a:srgbClr val="666666"/>
                </a:solidFill>
              </a:rPr>
              <a:t>Los subcomités están abiertos tanto para los miembros del comité como para los que no son miembros</a:t>
            </a: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US">
              <a:solidFill>
                <a:srgbClr val="666666"/>
              </a:solidFill>
            </a:endParaRPr>
          </a:p>
          <a:p>
            <a:pPr marL="457200" lvl="0" indent="-34036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100000"/>
              <a:buChar char="•"/>
            </a:pPr>
            <a:r>
              <a:rPr lang="es-US">
                <a:solidFill>
                  <a:srgbClr val="666666"/>
                </a:solidFill>
              </a:rPr>
              <a:t>El objetivo es tener de 5 a 7 miembros por subcomité</a:t>
            </a:r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 lang="es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3"/>
          <p:cNvSpPr txBox="1">
            <a:spLocks noGrp="1"/>
          </p:cNvSpPr>
          <p:nvPr>
            <p:ph type="title"/>
          </p:nvPr>
        </p:nvSpPr>
        <p:spPr>
          <a:xfrm>
            <a:off x="223948" y="264538"/>
            <a:ext cx="8696100" cy="85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US"/>
              <a:t>                   </a:t>
            </a:r>
            <a:r>
              <a:rPr lang="es-US">
                <a:solidFill>
                  <a:srgbClr val="434343"/>
                </a:solidFill>
              </a:rPr>
              <a:t>Subcomités del EAC</a:t>
            </a:r>
          </a:p>
        </p:txBody>
      </p:sp>
      <p:sp>
        <p:nvSpPr>
          <p:cNvPr id="216" name="Google Shape;216;p33"/>
          <p:cNvSpPr txBox="1">
            <a:spLocks noGrp="1"/>
          </p:cNvSpPr>
          <p:nvPr>
            <p:ph type="body" idx="1"/>
          </p:nvPr>
        </p:nvSpPr>
        <p:spPr>
          <a:xfrm>
            <a:off x="569700" y="1243325"/>
            <a:ext cx="8004600" cy="3264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457200" lvl="0" indent="-336867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SzPct val="100000"/>
              <a:buChar char="➔"/>
            </a:pPr>
            <a:r>
              <a:rPr lang="es-US" sz="2200" dirty="0">
                <a:highlight>
                  <a:srgbClr val="FFFFFF"/>
                </a:highlight>
              </a:rPr>
              <a:t>Áreas de interés en la evaluación de equidad / RFP</a:t>
            </a:r>
          </a:p>
          <a:p>
            <a:pPr marL="457200" lvl="0" indent="-336867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SzPct val="100000"/>
              <a:buChar char="➔"/>
            </a:pPr>
            <a:r>
              <a:rPr lang="es-US" sz="2200" dirty="0">
                <a:highlight>
                  <a:srgbClr val="FFFFFF"/>
                </a:highlight>
              </a:rPr>
              <a:t>Comité Consultivo - Fomentar la comunidad y la educación </a:t>
            </a:r>
          </a:p>
          <a:p>
            <a:pPr marL="457200" lvl="0" indent="-336867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SzPct val="100000"/>
              <a:buChar char="➔"/>
            </a:pPr>
            <a:r>
              <a:rPr lang="es-US" sz="2200" dirty="0">
                <a:highlight>
                  <a:srgbClr val="FFFFFF"/>
                </a:highlight>
              </a:rPr>
              <a:t>Equidad en el bienestar y los logros de los estudiantes </a:t>
            </a:r>
          </a:p>
          <a:p>
            <a:pPr marL="457200" lvl="0" indent="-336867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SzPct val="100000"/>
              <a:buChar char="➔"/>
            </a:pPr>
            <a:r>
              <a:rPr lang="es-US" sz="2200" dirty="0">
                <a:highlight>
                  <a:srgbClr val="FFFFFF"/>
                </a:highlight>
              </a:rPr>
              <a:t>Equidad en el bienestar de los maestros y los estudiantes</a:t>
            </a:r>
          </a:p>
          <a:p>
            <a:pPr marL="457200" lvl="0" indent="-336867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SzPct val="100000"/>
              <a:buChar char="➔"/>
            </a:pPr>
            <a:r>
              <a:rPr lang="es-US" sz="2200" dirty="0">
                <a:highlight>
                  <a:srgbClr val="FFFFFF"/>
                </a:highlight>
              </a:rPr>
              <a:t>Equidad en una cultura de respeto / Servicio al cliente </a:t>
            </a:r>
          </a:p>
          <a:p>
            <a:pPr marL="457200" lvl="0" indent="-336867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SzPct val="100000"/>
              <a:buChar char="➔"/>
            </a:pPr>
            <a:r>
              <a:rPr lang="es-US" sz="2200" dirty="0">
                <a:highlight>
                  <a:srgbClr val="FFFFFF"/>
                </a:highlight>
              </a:rPr>
              <a:t>Equidad en la gestión y priorización financiera </a:t>
            </a:r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 lang="es-US" sz="2200" dirty="0"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s-US" sz="1964" dirty="0">
                <a:highlight>
                  <a:srgbClr val="FFFFFF"/>
                </a:highlight>
              </a:rPr>
              <a:t>*Sugerencias para subcomités adicionales son recibidas durante los comentarios del público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4"/>
          <p:cNvSpPr txBox="1">
            <a:spLocks noGrp="1"/>
          </p:cNvSpPr>
          <p:nvPr>
            <p:ph type="title"/>
          </p:nvPr>
        </p:nvSpPr>
        <p:spPr>
          <a:xfrm>
            <a:off x="223948" y="264538"/>
            <a:ext cx="8696100" cy="85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US"/>
              <a:t>                   </a:t>
            </a:r>
            <a:r>
              <a:rPr lang="es-US">
                <a:solidFill>
                  <a:srgbClr val="434343"/>
                </a:solidFill>
              </a:rPr>
              <a:t>Subcomités del EAC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US"/>
          </a:p>
        </p:txBody>
      </p:sp>
      <p:sp>
        <p:nvSpPr>
          <p:cNvPr id="222" name="Google Shape;222;p34"/>
          <p:cNvSpPr txBox="1">
            <a:spLocks noGrp="1"/>
          </p:cNvSpPr>
          <p:nvPr>
            <p:ph type="body" idx="1"/>
          </p:nvPr>
        </p:nvSpPr>
        <p:spPr>
          <a:xfrm>
            <a:off x="223949" y="1243324"/>
            <a:ext cx="8696100" cy="3264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31800" algn="l" rtl="0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s-US" dirty="0"/>
              <a:t>Para expresar su interés, usted puede:</a:t>
            </a:r>
          </a:p>
          <a:p>
            <a:pPr marL="914400" lvl="1" indent="-406400" algn="l" rtl="0">
              <a:spcBef>
                <a:spcPts val="0"/>
              </a:spcBef>
              <a:spcAft>
                <a:spcPts val="0"/>
              </a:spcAft>
              <a:buSzPts val="2800"/>
              <a:buChar char="–"/>
            </a:pPr>
            <a:r>
              <a:rPr lang="es-US" dirty="0"/>
              <a:t>Hacer clic en el enlace en la barra del chat para indicar sus preferencias O </a:t>
            </a:r>
          </a:p>
          <a:p>
            <a:pPr marL="914400" lvl="1" indent="-406400" algn="l" rtl="0">
              <a:spcBef>
                <a:spcPts val="0"/>
              </a:spcBef>
              <a:spcAft>
                <a:spcPts val="0"/>
              </a:spcAft>
              <a:buSzPts val="2800"/>
              <a:buChar char="–"/>
            </a:pPr>
            <a:r>
              <a:rPr lang="es-US" dirty="0"/>
              <a:t>acceder al formulario de preferencia del subcomité en la página web del Comité Consultivo de Equidad.</a:t>
            </a:r>
          </a:p>
          <a:p>
            <a:pPr marL="45720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 lang="es-US" dirty="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 lang="es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5"/>
          <p:cNvSpPr txBox="1">
            <a:spLocks noGrp="1"/>
          </p:cNvSpPr>
          <p:nvPr>
            <p:ph type="title"/>
          </p:nvPr>
        </p:nvSpPr>
        <p:spPr>
          <a:xfrm>
            <a:off x="3677734" y="2571744"/>
            <a:ext cx="5333700" cy="85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US" dirty="0"/>
              <a:t>Comentarios del público</a:t>
            </a:r>
            <a:endParaRPr lang="es-US" sz="3200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s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6"/>
          <p:cNvSpPr txBox="1">
            <a:spLocks noGrp="1"/>
          </p:cNvSpPr>
          <p:nvPr>
            <p:ph type="title"/>
          </p:nvPr>
        </p:nvSpPr>
        <p:spPr>
          <a:xfrm>
            <a:off x="3613434" y="2571744"/>
            <a:ext cx="5333700" cy="85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US"/>
              <a:t>Comentarios de los miembros del comité</a:t>
            </a:r>
            <a:endParaRPr lang="es-US" sz="3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>
            <a:spLocks noGrp="1"/>
          </p:cNvSpPr>
          <p:nvPr>
            <p:ph type="title"/>
          </p:nvPr>
        </p:nvSpPr>
        <p:spPr>
          <a:xfrm>
            <a:off x="1130865" y="216679"/>
            <a:ext cx="7909500" cy="85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US" dirty="0">
                <a:solidFill>
                  <a:srgbClr val="434343"/>
                </a:solidFill>
              </a:rPr>
              <a:t>             Comentarios del público </a:t>
            </a:r>
          </a:p>
        </p:txBody>
      </p:sp>
      <p:sp>
        <p:nvSpPr>
          <p:cNvPr id="98" name="Google Shape;98;p15"/>
          <p:cNvSpPr txBox="1">
            <a:spLocks noGrp="1"/>
          </p:cNvSpPr>
          <p:nvPr>
            <p:ph type="body" idx="1"/>
          </p:nvPr>
        </p:nvSpPr>
        <p:spPr>
          <a:xfrm>
            <a:off x="777240" y="1184765"/>
            <a:ext cx="7909500" cy="3264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457200" lvl="0" indent="-370840" algn="l" rtl="0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SzPct val="100000"/>
              <a:buChar char="•"/>
            </a:pPr>
            <a:r>
              <a:rPr lang="es-US" dirty="0"/>
              <a:t>Cualquier persona que desee tomar la palabra durante la porción de comentarios públicos de la junta debe leer las </a:t>
            </a:r>
            <a:r>
              <a:rPr lang="es-US" dirty="0">
                <a:solidFill>
                  <a:schemeClr val="accent1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directrices de comunicaciones para los ciudadanos</a:t>
            </a:r>
            <a:r>
              <a:rPr lang="es-US" dirty="0">
                <a:solidFill>
                  <a:schemeClr val="accent1"/>
                </a:solidFill>
              </a:rPr>
              <a:t>.</a:t>
            </a:r>
          </a:p>
          <a:p>
            <a:pPr marL="45720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 lang="es-US" dirty="0"/>
          </a:p>
          <a:p>
            <a:pPr marL="457200" lvl="0" indent="-370840" algn="l" rtl="0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  <a:buSzPct val="100000"/>
              <a:buChar char="•"/>
            </a:pPr>
            <a:r>
              <a:rPr lang="es-US" dirty="0"/>
              <a:t>Si desea hacer un comentario hacia el final de la junta de esta noche, por favor incluya su </a:t>
            </a:r>
            <a:r>
              <a:rPr lang="es-US" b="1" dirty="0">
                <a:latin typeface="Open Sans"/>
                <a:sym typeface="Open Sans"/>
              </a:rPr>
              <a:t>nombre y apellido en el chat</a:t>
            </a:r>
            <a:r>
              <a:rPr lang="es-US" dirty="0"/>
              <a:t>, seguido de la palabra</a:t>
            </a:r>
            <a:r>
              <a:rPr lang="es-US" b="1" dirty="0">
                <a:latin typeface="Open Sans"/>
                <a:sym typeface="Open Sans"/>
              </a:rPr>
              <a:t> 'sí'</a:t>
            </a:r>
            <a:r>
              <a:rPr lang="es-US" dirty="0"/>
              <a:t>, si usted ha leído las directrices de comunicaciones para los ciudadanos. </a:t>
            </a:r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 lang="es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>
            <a:spLocks noGrp="1"/>
          </p:cNvSpPr>
          <p:nvPr>
            <p:ph type="title"/>
          </p:nvPr>
        </p:nvSpPr>
        <p:spPr>
          <a:xfrm>
            <a:off x="3334834" y="2143044"/>
            <a:ext cx="5333700" cy="85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US">
                <a:solidFill>
                  <a:srgbClr val="434343"/>
                </a:solidFill>
              </a:rPr>
              <a:t>Bienvenida</a:t>
            </a:r>
            <a:r>
              <a:rPr lang="es-US"/>
              <a:t>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US"/>
              <a:t>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US" sz="3400">
                <a:solidFill>
                  <a:srgbClr val="434343"/>
                </a:solidFill>
              </a:rPr>
              <a:t>Dra. Stephanie Elizalde, superintendente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>
            <a:spLocks noGrp="1"/>
          </p:cNvSpPr>
          <p:nvPr>
            <p:ph type="title"/>
          </p:nvPr>
        </p:nvSpPr>
        <p:spPr>
          <a:xfrm>
            <a:off x="223948" y="264538"/>
            <a:ext cx="8696100" cy="85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US" sz="2000" dirty="0">
                <a:solidFill>
                  <a:srgbClr val="434343"/>
                </a:solidFill>
              </a:rPr>
              <a:t>     </a:t>
            </a:r>
            <a:r>
              <a:rPr lang="es-US" sz="2800" dirty="0">
                <a:solidFill>
                  <a:srgbClr val="434343"/>
                </a:solidFill>
              </a:rPr>
              <a:t>Definición de equidad educativa del AISD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US" sz="1600" dirty="0"/>
              <a:t>                </a:t>
            </a:r>
            <a:r>
              <a:rPr lang="es-US" sz="1600" dirty="0">
                <a:solidFill>
                  <a:srgbClr val="434343"/>
                </a:solidFill>
              </a:rPr>
              <a:t>(Una adaptación del Proyecto Nacional de Equidad)</a:t>
            </a:r>
          </a:p>
        </p:txBody>
      </p:sp>
      <p:sp>
        <p:nvSpPr>
          <p:cNvPr id="109" name="Google Shape;109;p17"/>
          <p:cNvSpPr txBox="1">
            <a:spLocks noGrp="1"/>
          </p:cNvSpPr>
          <p:nvPr>
            <p:ph type="body" idx="1"/>
          </p:nvPr>
        </p:nvSpPr>
        <p:spPr>
          <a:xfrm>
            <a:off x="223949" y="1350499"/>
            <a:ext cx="8696100" cy="3264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s-US" sz="2035" b="1" dirty="0">
                <a:solidFill>
                  <a:srgbClr val="434343"/>
                </a:solidFill>
                <a:highlight>
                  <a:srgbClr val="FFFFFF"/>
                </a:highlight>
                <a:latin typeface="Open Sans"/>
                <a:sym typeface="Open Sans"/>
              </a:rPr>
              <a:t>Equidad educativa significa que cada niño recibe lo que necesita para desarrollar todo su potencial académico y social.</a:t>
            </a:r>
            <a:endParaRPr lang="es-US" sz="2035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s-US" sz="2035" b="1" dirty="0">
                <a:solidFill>
                  <a:srgbClr val="000000"/>
                </a:solidFill>
                <a:highlight>
                  <a:srgbClr val="FFFFFF"/>
                </a:highlight>
              </a:rPr>
              <a:t>Lo que significa trabajar hacia la equidad:</a:t>
            </a:r>
          </a:p>
          <a:p>
            <a:pPr marL="457200" lvl="0" indent="-318849" algn="l" rtl="0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•"/>
            </a:pPr>
            <a:r>
              <a:rPr lang="es-US" sz="1833" dirty="0">
                <a:solidFill>
                  <a:srgbClr val="000000"/>
                </a:solidFill>
                <a:highlight>
                  <a:srgbClr val="FFFFFF"/>
                </a:highlight>
              </a:rPr>
              <a:t>Garantizar resultados de alta calidad para todos los participantes en nuestro sistema educativo al eliminar la previsibilidad de éxito o fracaso que en la actualidad se correlaciona con cualquier factor social o cultural.</a:t>
            </a:r>
          </a:p>
          <a:p>
            <a:pPr marL="457200" lvl="0" indent="-318849" algn="l" rtl="0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•"/>
            </a:pPr>
            <a:r>
              <a:rPr lang="es-US" sz="1833" dirty="0">
                <a:solidFill>
                  <a:srgbClr val="000000"/>
                </a:solidFill>
                <a:highlight>
                  <a:srgbClr val="FFFFFF"/>
                </a:highlight>
              </a:rPr>
              <a:t>Interrumpir </a:t>
            </a:r>
            <a:r>
              <a:rPr lang="es-US" sz="1833" dirty="0">
                <a:solidFill>
                  <a:srgbClr val="000000"/>
                </a:solidFill>
                <a:highlight>
                  <a:srgbClr val="FFE599"/>
                </a:highlight>
              </a:rPr>
              <a:t> [alterar]</a:t>
            </a:r>
            <a:r>
              <a:rPr lang="es-US" sz="1833" dirty="0">
                <a:solidFill>
                  <a:srgbClr val="000000"/>
                </a:solidFill>
                <a:highlight>
                  <a:srgbClr val="FFFFFF"/>
                </a:highlight>
              </a:rPr>
              <a:t> las prácticas no equitativas, examinando los prejuicios y la creación de ambientes escolares multiculturales e inclusivos para adultos y niños; y</a:t>
            </a:r>
          </a:p>
          <a:p>
            <a:pPr marL="457200" lvl="0" indent="-318849" algn="l" rtl="0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•"/>
            </a:pPr>
            <a:r>
              <a:rPr lang="es-US" sz="1833" dirty="0">
                <a:solidFill>
                  <a:srgbClr val="000000"/>
                </a:solidFill>
                <a:highlight>
                  <a:srgbClr val="FFFFFF"/>
                </a:highlight>
              </a:rPr>
              <a:t>descubrir y cultivar los dones, talentos e intereses que cada ser humano posee.</a:t>
            </a: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lang="es-US" sz="14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lang="es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18" descr="Equity by design chart.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9863" y="632900"/>
            <a:ext cx="8114056" cy="37606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9"/>
          <p:cNvSpPr txBox="1">
            <a:spLocks noGrp="1"/>
          </p:cNvSpPr>
          <p:nvPr>
            <p:ph type="title"/>
          </p:nvPr>
        </p:nvSpPr>
        <p:spPr>
          <a:xfrm>
            <a:off x="1125150" y="205975"/>
            <a:ext cx="7561500" cy="85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US" sz="2600" dirty="0">
                <a:solidFill>
                  <a:srgbClr val="434343"/>
                </a:solidFill>
              </a:rPr>
              <a:t>Presentaciones de los miembros del comité</a:t>
            </a:r>
          </a:p>
        </p:txBody>
      </p:sp>
      <p:sp>
        <p:nvSpPr>
          <p:cNvPr id="120" name="Google Shape;120;p19"/>
          <p:cNvSpPr txBox="1"/>
          <p:nvPr/>
        </p:nvSpPr>
        <p:spPr>
          <a:xfrm>
            <a:off x="1052950" y="1266425"/>
            <a:ext cx="7405200" cy="15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US" sz="1800">
                <a:solidFill>
                  <a:srgbClr val="434343"/>
                </a:solidFill>
                <a:latin typeface="Open Sans"/>
                <a:sym typeface="Open Sans"/>
              </a:rPr>
              <a:t>Por favor, tómese unos 30 a 60 segundos para presentarse: </a:t>
            </a:r>
            <a:endParaRPr lang="es-US" sz="1800">
              <a:solidFill>
                <a:srgbClr val="434343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US" sz="1800">
              <a:solidFill>
                <a:srgbClr val="434343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Open Sans"/>
              <a:buChar char="●"/>
            </a:pPr>
            <a:r>
              <a:rPr lang="es-US" sz="1800">
                <a:solidFill>
                  <a:srgbClr val="434343"/>
                </a:solidFill>
                <a:latin typeface="Open Sans"/>
                <a:sym typeface="Open Sans"/>
              </a:rPr>
              <a:t>Nombre</a:t>
            </a:r>
            <a:endParaRPr lang="es-US" sz="1800">
              <a:solidFill>
                <a:srgbClr val="434343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Open Sans"/>
              <a:buChar char="●"/>
            </a:pPr>
            <a:r>
              <a:rPr lang="es-US" sz="1800">
                <a:solidFill>
                  <a:srgbClr val="434343"/>
                </a:solidFill>
                <a:latin typeface="Open Sans"/>
                <a:sym typeface="Open Sans"/>
              </a:rPr>
              <a:t>Rol en la comunidad</a:t>
            </a:r>
            <a:endParaRPr lang="es-US" sz="1800">
              <a:solidFill>
                <a:srgbClr val="434343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Open Sans"/>
              <a:buChar char="●"/>
            </a:pPr>
            <a:r>
              <a:rPr lang="es-US" sz="1800">
                <a:solidFill>
                  <a:srgbClr val="434343"/>
                </a:solidFill>
                <a:latin typeface="Open Sans"/>
                <a:sym typeface="Open Sans"/>
              </a:rPr>
              <a:t>Díganos una cosa que quiera que sepamos sobre usted.</a:t>
            </a:r>
            <a:endParaRPr lang="es-US" sz="1800">
              <a:solidFill>
                <a:srgbClr val="434343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0"/>
          <p:cNvSpPr txBox="1">
            <a:spLocks noGrp="1"/>
          </p:cNvSpPr>
          <p:nvPr>
            <p:ph type="title"/>
          </p:nvPr>
        </p:nvSpPr>
        <p:spPr>
          <a:xfrm>
            <a:off x="3388384" y="2721694"/>
            <a:ext cx="5333700" cy="85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US" sz="3200" dirty="0">
                <a:solidFill>
                  <a:srgbClr val="434343"/>
                </a:solidFill>
              </a:rPr>
              <a:t>Propósitos y protocolos del Comité Consultivo de Equidad (EAC, por sus siglas en inglés)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US" sz="3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US" sz="3200" dirty="0">
                <a:solidFill>
                  <a:srgbClr val="666666"/>
                </a:solidFill>
              </a:rPr>
              <a:t>Joey Crumley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1"/>
          <p:cNvSpPr txBox="1">
            <a:spLocks noGrp="1"/>
          </p:cNvSpPr>
          <p:nvPr>
            <p:ph type="title"/>
          </p:nvPr>
        </p:nvSpPr>
        <p:spPr>
          <a:xfrm>
            <a:off x="3074050" y="1825700"/>
            <a:ext cx="5826600" cy="857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-US" sz="3959">
                <a:solidFill>
                  <a:srgbClr val="434343"/>
                </a:solidFill>
              </a:rPr>
              <a:t>Juntas mensuales del EAC</a:t>
            </a:r>
            <a:r>
              <a:rPr lang="es-US"/>
              <a:t> </a:t>
            </a:r>
            <a:endParaRPr lang="es-US" sz="3959"/>
          </a:p>
        </p:txBody>
      </p:sp>
      <p:sp>
        <p:nvSpPr>
          <p:cNvPr id="131" name="Google Shape;131;p21"/>
          <p:cNvSpPr txBox="1">
            <a:spLocks noGrp="1"/>
          </p:cNvSpPr>
          <p:nvPr>
            <p:ph type="body" idx="1"/>
          </p:nvPr>
        </p:nvSpPr>
        <p:spPr>
          <a:xfrm>
            <a:off x="3345535" y="3084840"/>
            <a:ext cx="5333700" cy="676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lang="es-US" sz="2550">
                <a:solidFill>
                  <a:srgbClr val="434343"/>
                </a:solidFill>
              </a:rPr>
              <a:t>Farid Razavi, coordinador del Comité Consultivo de Equidad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7_Clarity">
  <a:themeElements>
    <a:clrScheme name="NewsPrint">
      <a:dk1>
        <a:srgbClr val="000000"/>
      </a:dk1>
      <a:lt1>
        <a:srgbClr val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1247</Words>
  <Application>Microsoft Office PowerPoint</Application>
  <PresentationFormat>On-screen Show (16:9)</PresentationFormat>
  <Paragraphs>142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Calibri</vt:lpstr>
      <vt:lpstr>Nixie One</vt:lpstr>
      <vt:lpstr>Open Sans</vt:lpstr>
      <vt:lpstr>Open Sans Light</vt:lpstr>
      <vt:lpstr>Roboto</vt:lpstr>
      <vt:lpstr>Office Theme</vt:lpstr>
      <vt:lpstr>7_Clarity</vt:lpstr>
      <vt:lpstr>Comité Consultivo de Equidad  </vt:lpstr>
      <vt:lpstr>              Servicios de interpretación</vt:lpstr>
      <vt:lpstr>             Comentarios del público </vt:lpstr>
      <vt:lpstr>Bienvenida    Dra. Stephanie Elizalde, superintendente</vt:lpstr>
      <vt:lpstr>     Definición de equidad educativa del AISD                  (Una adaptación del Proyecto Nacional de Equidad)</vt:lpstr>
      <vt:lpstr>PowerPoint Presentation</vt:lpstr>
      <vt:lpstr>Presentaciones de los miembros del comité</vt:lpstr>
      <vt:lpstr>Propósitos y protocolos del Comité Consultivo de Equidad (EAC, por sus siglas en inglés)  Joey Crumley </vt:lpstr>
      <vt:lpstr>Juntas mensuales del EAC </vt:lpstr>
      <vt:lpstr>Enfoque del primer año para el EAC</vt:lpstr>
      <vt:lpstr>Proceso de solicitud de propuestas (RFP, por sus siglas en inglés) </vt:lpstr>
      <vt:lpstr>Modalidades de compra del distrito</vt:lpstr>
      <vt:lpstr>Modalidad para compras de $50,000 o más</vt:lpstr>
      <vt:lpstr>  Ley de licitación competitiva   </vt:lpstr>
      <vt:lpstr>Solicitud de propuestas (RFP)  </vt:lpstr>
      <vt:lpstr>Contenido de la RFP</vt:lpstr>
      <vt:lpstr>Cronograma de la RFP</vt:lpstr>
      <vt:lpstr>Cronograma de la RFP</vt:lpstr>
      <vt:lpstr>Subcomités del EAC </vt:lpstr>
      <vt:lpstr>              Subcomités del EAC</vt:lpstr>
      <vt:lpstr>                   Subcomités del EAC</vt:lpstr>
      <vt:lpstr>                   Subcomités del EAC </vt:lpstr>
      <vt:lpstr>Comentarios del público </vt:lpstr>
      <vt:lpstr>Comentarios de los miembros del comité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Equity Advisory Committee  </dc:title>
  <cp:lastModifiedBy>Camille Lochet</cp:lastModifiedBy>
  <cp:revision>20</cp:revision>
  <dcterms:modified xsi:type="dcterms:W3CDTF">2021-04-15T18:01:10Z</dcterms:modified>
</cp:coreProperties>
</file>