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28"/>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127" d="100"/>
          <a:sy n="127" d="100"/>
        </p:scale>
        <p:origin x="-968" y="-104"/>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notesMaster" Target="notesMasters/notes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2569007535"/>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7" name="Shape 12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80" name="Shape 180"/>
          <p:cNvSpPr>
            <a:spLocks noGrp="1" noRot="1" noChangeAspect="1"/>
          </p:cNvSpPr>
          <p:nvPr>
            <p:ph type="sldImg" idx="2"/>
          </p:nvPr>
        </p:nvSpPr>
        <p:spPr>
          <a:xfrm>
            <a:off x="381175"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86" name="Shape 186"/>
          <p:cNvSpPr>
            <a:spLocks noGrp="1" noRot="1" noChangeAspect="1"/>
          </p:cNvSpPr>
          <p:nvPr>
            <p:ph type="sldImg" idx="2"/>
          </p:nvPr>
        </p:nvSpPr>
        <p:spPr>
          <a:xfrm>
            <a:off x="381175"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Shape 191"/>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92" name="Shape 192"/>
          <p:cNvSpPr>
            <a:spLocks noGrp="1" noRot="1" noChangeAspect="1"/>
          </p:cNvSpPr>
          <p:nvPr>
            <p:ph type="sldImg" idx="2"/>
          </p:nvPr>
        </p:nvSpPr>
        <p:spPr>
          <a:xfrm>
            <a:off x="381175"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Shape 197"/>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198" name="Shape 198"/>
          <p:cNvSpPr>
            <a:spLocks noGrp="1" noRot="1" noChangeAspect="1"/>
          </p:cNvSpPr>
          <p:nvPr>
            <p:ph type="sldImg" idx="2"/>
          </p:nvPr>
        </p:nvSpPr>
        <p:spPr>
          <a:xfrm>
            <a:off x="381175"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4" name="Shape 20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Shape 208"/>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9" name="Shape 20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We will move the “provide input on processes for campuses to apply for exemptions” to another meeting agenda to allow more time to explore the TEC.</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Shape 214"/>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5" name="Shape 21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Shape 22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1" name="Shape 22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Handout 5 - Groups 1-3 Feedback Forms (couple of copies per work group)</a:t>
            </a:r>
          </a:p>
          <a:p>
            <a:pPr lvl="0">
              <a:spcBef>
                <a:spcPts val="0"/>
              </a:spcBef>
              <a:buNone/>
            </a:pPr>
            <a:r>
              <a:rPr lang="en">
                <a:solidFill>
                  <a:schemeClr val="dk1"/>
                </a:solidFill>
              </a:rPr>
              <a:t>Handout 6 - Exemption Rationale form (copy for each member)</a:t>
            </a:r>
          </a:p>
          <a:p>
            <a:pPr lvl="0">
              <a:spcBef>
                <a:spcPts val="0"/>
              </a:spcBef>
              <a:buNone/>
            </a:pPr>
            <a:r>
              <a:rPr lang="en">
                <a:solidFill>
                  <a:schemeClr val="dk1"/>
                </a:solidFill>
              </a:rPr>
              <a:t>Handout 7 - Possible Exemptions Forms (copy for each member)</a:t>
            </a:r>
          </a:p>
          <a:p>
            <a:pPr lvl="0">
              <a:spcBef>
                <a:spcPts val="0"/>
              </a:spcBef>
              <a:buNone/>
            </a:pPr>
            <a:r>
              <a:rPr lang="en">
                <a:solidFill>
                  <a:schemeClr val="dk1"/>
                </a:solidFill>
              </a:rPr>
              <a:t>Handout 8 - TEC for Possible Exemptions (couple of copies per work group)</a:t>
            </a:r>
          </a:p>
          <a:p>
            <a:pPr lvl="0">
              <a:spcBef>
                <a:spcPts val="0"/>
              </a:spcBef>
              <a:buNone/>
            </a:pPr>
            <a:r>
              <a:rPr lang="en">
                <a:solidFill>
                  <a:schemeClr val="dk1"/>
                </a:solidFill>
              </a:rPr>
              <a:t>Handout 8.1 - TEC for Possible Exemptions Summarized (couple of copies per work group)</a:t>
            </a:r>
          </a:p>
          <a:p>
            <a:pPr lvl="0">
              <a:spcBef>
                <a:spcPts val="0"/>
              </a:spcBef>
              <a:buNone/>
            </a:pPr>
            <a:r>
              <a:rPr lang="en">
                <a:solidFill>
                  <a:schemeClr val="dk1"/>
                </a:solidFill>
              </a:rPr>
              <a:t>Handout 8.2 - Innovation TIPS with TEC References (couple of copies per work group)</a:t>
            </a:r>
          </a:p>
          <a:p>
            <a:pPr lvl="0">
              <a:spcBef>
                <a:spcPts val="0"/>
              </a:spcBef>
              <a:buNone/>
            </a:pPr>
            <a:r>
              <a:rPr lang="en" b="1" i="1">
                <a:solidFill>
                  <a:schemeClr val="dk1"/>
                </a:solidFill>
              </a:rPr>
              <a:t>LAPTOPS WILL BE NEEDED TO LOOK UP OTHER PORTIONS OF THE TEC (Website link given on a future slide)</a:t>
            </a:r>
          </a:p>
          <a:p>
            <a:pPr lvl="0">
              <a:spcBef>
                <a:spcPts val="0"/>
              </a:spcBef>
              <a:buClr>
                <a:schemeClr val="dk1"/>
              </a:buClr>
              <a:buSzPct val="100000"/>
              <a:buFont typeface="Arial"/>
              <a:buNone/>
            </a:pPr>
            <a:r>
              <a:rPr lang="en">
                <a:solidFill>
                  <a:schemeClr val="dk1"/>
                </a:solidFill>
              </a:rPr>
              <a:t>Handout 9 - AISD Strategic Plan (couple of copies per work group)</a:t>
            </a:r>
          </a:p>
          <a:p>
            <a:pPr lvl="0">
              <a:spcBef>
                <a:spcPts val="0"/>
              </a:spcBef>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Shape 226"/>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7" name="Shape 22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Handout 10 - Sample Feedback form</a:t>
            </a:r>
          </a:p>
          <a:p>
            <a:pPr lvl="0">
              <a:spcBef>
                <a:spcPts val="0"/>
              </a:spcBef>
              <a:buNone/>
            </a:pPr>
            <a:r>
              <a:rPr lang="en"/>
              <a:t>Handout 11 - Sample Exemption Rationale form filled in</a:t>
            </a:r>
          </a:p>
          <a:p>
            <a:pPr lvl="0">
              <a:spcBef>
                <a:spcPts val="0"/>
              </a:spcBef>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Shape 231"/>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2" name="Shape 23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3" name="Shape 13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Shape 236"/>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7" name="Shape 23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Shape 241"/>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2" name="Shape 24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3 tables/work groups activity --- llet people decide where they want to go. </a:t>
            </a:r>
          </a:p>
          <a:p>
            <a:pPr lvl="0">
              <a:spcBef>
                <a:spcPts val="0"/>
              </a:spcBef>
              <a:buNone/>
            </a:pPr>
            <a:r>
              <a:rPr lang="en"/>
              <a:t>Ask folks to move if we are not evenly distributed, so that we have around 10 at each table. </a:t>
            </a:r>
          </a:p>
          <a:p>
            <a:pPr lvl="0">
              <a:spcBef>
                <a:spcPts val="0"/>
              </a:spcBef>
              <a:buNone/>
            </a:pPr>
            <a:r>
              <a:rPr lang="en"/>
              <a:t>Have a copy of the sorted feedback handouts at each workgroup area, plus laptops.</a:t>
            </a:r>
          </a:p>
          <a:p>
            <a:pPr lvl="0">
              <a:spcBef>
                <a:spcPts val="0"/>
              </a:spcBef>
              <a:buNone/>
            </a:pPr>
            <a:r>
              <a:rPr lang="en"/>
              <a:t>Links to the group Google Docs are shown.</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Shape 247"/>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8" name="Shape 24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If in doubt add to the form and list your questions in the far right column.</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Shape 25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4" name="Shape 25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Shape 26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1" name="Shape 26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Shape 266"/>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7" name="Shape 26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Shape 137"/>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8" name="Shape 13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Have SMEs rotate around the work group tables to chime in.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4" name="Shape 14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r>
              <a:rPr lang="en"/>
              <a:t>Handout 4</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0" name="Shape 15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156" name="Shape 156"/>
          <p:cNvSpPr>
            <a:spLocks noGrp="1" noRot="1" noChangeAspect="1"/>
          </p:cNvSpPr>
          <p:nvPr>
            <p:ph type="sldImg" idx="2"/>
          </p:nvPr>
        </p:nvSpPr>
        <p:spPr>
          <a:xfrm>
            <a:off x="381175"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Shape 161"/>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62" name="Shape 162"/>
          <p:cNvSpPr>
            <a:spLocks noGrp="1" noRot="1" noChangeAspect="1"/>
          </p:cNvSpPr>
          <p:nvPr>
            <p:ph type="sldImg" idx="2"/>
          </p:nvPr>
        </p:nvSpPr>
        <p:spPr>
          <a:xfrm>
            <a:off x="381175"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Shape 167"/>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68" name="Shape 168"/>
          <p:cNvSpPr>
            <a:spLocks noGrp="1" noRot="1" noChangeAspect="1"/>
          </p:cNvSpPr>
          <p:nvPr>
            <p:ph type="sldImg" idx="2"/>
          </p:nvPr>
        </p:nvSpPr>
        <p:spPr>
          <a:xfrm>
            <a:off x="381175"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74" name="Shape 174"/>
          <p:cNvSpPr>
            <a:spLocks noGrp="1" noRot="1" noChangeAspect="1"/>
          </p:cNvSpPr>
          <p:nvPr>
            <p:ph type="sldImg" idx="2"/>
          </p:nvPr>
        </p:nvSpPr>
        <p:spPr>
          <a:xfrm>
            <a:off x="381175"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lIns="91425" tIns="91425" rIns="91425" bIns="91425" anchor="b" anchorCtr="0"/>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12" name="Shape 1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lIns="91425" tIns="91425" rIns="91425" bIns="91425" anchor="b" anchorCtr="0"/>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47" name="Shape 4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56"/>
        <p:cNvGrpSpPr/>
        <p:nvPr/>
      </p:nvGrpSpPr>
      <p:grpSpPr>
        <a:xfrm>
          <a:off x="0" y="0"/>
          <a:ext cx="0" cy="0"/>
          <a:chOff x="0" y="0"/>
          <a:chExt cx="0" cy="0"/>
        </a:xfrm>
      </p:grpSpPr>
      <p:sp>
        <p:nvSpPr>
          <p:cNvPr id="57" name="Shape 57"/>
          <p:cNvSpPr txBox="1">
            <a:spLocks noGrp="1"/>
          </p:cNvSpPr>
          <p:nvPr>
            <p:ph type="ctrTitle"/>
          </p:nvPr>
        </p:nvSpPr>
        <p:spPr>
          <a:xfrm>
            <a:off x="685800" y="1597818"/>
            <a:ext cx="7772400" cy="11025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58" name="Shape 58"/>
          <p:cNvSpPr txBox="1">
            <a:spLocks noGrp="1"/>
          </p:cNvSpPr>
          <p:nvPr>
            <p:ph type="subTitle" idx="1"/>
          </p:nvPr>
        </p:nvSpPr>
        <p:spPr>
          <a:xfrm>
            <a:off x="1371600" y="2914650"/>
            <a:ext cx="6400800" cy="1314600"/>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buClr>
                <a:srgbClr val="888888"/>
              </a:buClr>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buClr>
                <a:srgbClr val="888888"/>
              </a:buClr>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59" name="Shape 59"/>
          <p:cNvSpPr txBox="1">
            <a:spLocks noGrp="1"/>
          </p:cNvSpPr>
          <p:nvPr>
            <p:ph type="dt" idx="10"/>
          </p:nvPr>
        </p:nvSpPr>
        <p:spPr>
          <a:xfrm>
            <a:off x="457200" y="4767262"/>
            <a:ext cx="2133600" cy="2739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sldNum" idx="12"/>
          </p:nvPr>
        </p:nvSpPr>
        <p:spPr>
          <a:xfrm>
            <a:off x="6553200" y="4767262"/>
            <a:ext cx="2133600"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 sz="1200" b="0" i="0" u="none" strike="noStrike" cap="none">
                <a:solidFill>
                  <a:srgbClr val="888888"/>
                </a:solidFill>
                <a:latin typeface="Calibri"/>
                <a:ea typeface="Calibri"/>
                <a:cs typeface="Calibri"/>
                <a:sym typeface="Calibri"/>
              </a:rPr>
              <a:t>‹#›</a:t>
            </a:fld>
            <a:endParaRPr lang="en"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62"/>
        <p:cNvGrpSpPr/>
        <p:nvPr/>
      </p:nvGrpSpPr>
      <p:grpSpPr>
        <a:xfrm>
          <a:off x="0" y="0"/>
          <a:ext cx="0" cy="0"/>
          <a:chOff x="0" y="0"/>
          <a:chExt cx="0" cy="0"/>
        </a:xfrm>
      </p:grpSpPr>
      <p:sp>
        <p:nvSpPr>
          <p:cNvPr id="63" name="Shape 63"/>
          <p:cNvSpPr txBox="1">
            <a:spLocks noGrp="1"/>
          </p:cNvSpPr>
          <p:nvPr>
            <p:ph type="title"/>
          </p:nvPr>
        </p:nvSpPr>
        <p:spPr>
          <a:xfrm>
            <a:off x="457200" y="205978"/>
            <a:ext cx="8229600" cy="8574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64" name="Shape 64"/>
          <p:cNvSpPr txBox="1">
            <a:spLocks noGrp="1"/>
          </p:cNvSpPr>
          <p:nvPr>
            <p:ph type="body" idx="1"/>
          </p:nvPr>
        </p:nvSpPr>
        <p:spPr>
          <a:xfrm>
            <a:off x="457200" y="1200150"/>
            <a:ext cx="8229600" cy="339450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dt" idx="10"/>
          </p:nvPr>
        </p:nvSpPr>
        <p:spPr>
          <a:xfrm>
            <a:off x="457200" y="4767262"/>
            <a:ext cx="2133600" cy="2739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6" name="Shape 66"/>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sldNum" idx="12"/>
          </p:nvPr>
        </p:nvSpPr>
        <p:spPr>
          <a:xfrm>
            <a:off x="6553200" y="4767262"/>
            <a:ext cx="2133600"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 sz="1200" b="0" i="0" u="none" strike="noStrike" cap="none">
                <a:solidFill>
                  <a:srgbClr val="888888"/>
                </a:solidFill>
                <a:latin typeface="Calibri"/>
                <a:ea typeface="Calibri"/>
                <a:cs typeface="Calibri"/>
                <a:sym typeface="Calibri"/>
              </a:rPr>
              <a:t>‹#›</a:t>
            </a:fld>
            <a:endParaRPr lang="en"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722312" y="3305175"/>
            <a:ext cx="7772400" cy="1021500"/>
          </a:xfrm>
          <a:prstGeom prst="rect">
            <a:avLst/>
          </a:prstGeom>
          <a:noFill/>
          <a:ln>
            <a:noFill/>
          </a:ln>
        </p:spPr>
        <p:txBody>
          <a:bodyPr lIns="91425" tIns="91425" rIns="91425" bIns="91425" anchor="t" anchorCtr="0"/>
          <a:lstStyle>
            <a:lvl1pPr marL="0" marR="0" lvl="0" indent="0" algn="l" rtl="0">
              <a:spcBef>
                <a:spcPts val="0"/>
              </a:spcBef>
              <a:buClr>
                <a:schemeClr val="dk1"/>
              </a:buClr>
              <a:buFont typeface="Calibri"/>
              <a:buNone/>
              <a:defRPr sz="4000" b="1"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70" name="Shape 70"/>
          <p:cNvSpPr txBox="1">
            <a:spLocks noGrp="1"/>
          </p:cNvSpPr>
          <p:nvPr>
            <p:ph type="body" idx="1"/>
          </p:nvPr>
        </p:nvSpPr>
        <p:spPr>
          <a:xfrm>
            <a:off x="722312" y="2180034"/>
            <a:ext cx="7772400" cy="1125300"/>
          </a:xfrm>
          <a:prstGeom prst="rect">
            <a:avLst/>
          </a:prstGeom>
          <a:noFill/>
          <a:ln>
            <a:noFill/>
          </a:ln>
        </p:spPr>
        <p:txBody>
          <a:bodyPr lIns="91425" tIns="91425" rIns="91425" bIns="91425" anchor="b" anchorCtr="0"/>
          <a:lstStyle>
            <a:lvl1pPr marL="0" marR="0" lvl="0" indent="0" algn="l"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1pPr>
            <a:lvl2pPr marL="457200" marR="0" lvl="1" indent="0" algn="l" rtl="0">
              <a:spcBef>
                <a:spcPts val="360"/>
              </a:spcBef>
              <a:buClr>
                <a:srgbClr val="888888"/>
              </a:buClr>
              <a:buFont typeface="Arial"/>
              <a:buNone/>
              <a:defRPr sz="1800" b="0" i="0" u="none" strike="noStrike" cap="none">
                <a:solidFill>
                  <a:srgbClr val="888888"/>
                </a:solidFill>
                <a:latin typeface="Calibri"/>
                <a:ea typeface="Calibri"/>
                <a:cs typeface="Calibri"/>
                <a:sym typeface="Calibri"/>
              </a:defRPr>
            </a:lvl2pPr>
            <a:lvl3pPr marL="914400" marR="0" lvl="2" indent="0" algn="l" rtl="0">
              <a:spcBef>
                <a:spcPts val="320"/>
              </a:spcBef>
              <a:buClr>
                <a:srgbClr val="888888"/>
              </a:buClr>
              <a:buFont typeface="Arial"/>
              <a:buNone/>
              <a:defRPr sz="1600" b="0" i="0" u="none" strike="noStrike" cap="none">
                <a:solidFill>
                  <a:srgbClr val="888888"/>
                </a:solidFill>
                <a:latin typeface="Calibri"/>
                <a:ea typeface="Calibri"/>
                <a:cs typeface="Calibri"/>
                <a:sym typeface="Calibri"/>
              </a:defRPr>
            </a:lvl3pPr>
            <a:lvl4pPr marL="1371600" marR="0" lvl="3"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4pPr>
            <a:lvl5pPr marL="1828800" marR="0" lvl="4"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5pPr>
            <a:lvl6pPr marL="2286000" marR="0" lvl="5"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6pPr>
            <a:lvl7pPr marL="2743200" marR="0" lvl="6"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7pPr>
            <a:lvl8pPr marL="3200400" marR="0" lvl="7"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8pPr>
            <a:lvl9pPr marL="3657600" marR="0" lvl="8"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71" name="Shape 71"/>
          <p:cNvSpPr txBox="1">
            <a:spLocks noGrp="1"/>
          </p:cNvSpPr>
          <p:nvPr>
            <p:ph type="dt" idx="10"/>
          </p:nvPr>
        </p:nvSpPr>
        <p:spPr>
          <a:xfrm>
            <a:off x="457200" y="4767262"/>
            <a:ext cx="2133600" cy="2739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2" name="Shape 72"/>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sldNum" idx="12"/>
          </p:nvPr>
        </p:nvSpPr>
        <p:spPr>
          <a:xfrm>
            <a:off x="6553200" y="4767262"/>
            <a:ext cx="2133600"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 sz="1200" b="0" i="0" u="none" strike="noStrike" cap="none">
                <a:solidFill>
                  <a:srgbClr val="888888"/>
                </a:solidFill>
                <a:latin typeface="Calibri"/>
                <a:ea typeface="Calibri"/>
                <a:cs typeface="Calibri"/>
                <a:sym typeface="Calibri"/>
              </a:rPr>
              <a:t>‹#›</a:t>
            </a:fld>
            <a:endParaRPr lang="en"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05978"/>
            <a:ext cx="8229600" cy="8574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76" name="Shape 76"/>
          <p:cNvSpPr txBox="1">
            <a:spLocks noGrp="1"/>
          </p:cNvSpPr>
          <p:nvPr>
            <p:ph type="body" idx="1"/>
          </p:nvPr>
        </p:nvSpPr>
        <p:spPr>
          <a:xfrm>
            <a:off x="457200" y="1200150"/>
            <a:ext cx="4038600" cy="3394500"/>
          </a:xfrm>
          <a:prstGeom prst="rect">
            <a:avLst/>
          </a:prstGeom>
          <a:noFill/>
          <a:ln>
            <a:noFill/>
          </a:ln>
        </p:spPr>
        <p:txBody>
          <a:bodyPr lIns="91425" tIns="91425" rIns="91425" bIns="91425" anchor="t" anchorCtr="0"/>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body" idx="2"/>
          </p:nvPr>
        </p:nvSpPr>
        <p:spPr>
          <a:xfrm>
            <a:off x="4648200" y="1200150"/>
            <a:ext cx="4038600" cy="3394500"/>
          </a:xfrm>
          <a:prstGeom prst="rect">
            <a:avLst/>
          </a:prstGeom>
          <a:noFill/>
          <a:ln>
            <a:noFill/>
          </a:ln>
        </p:spPr>
        <p:txBody>
          <a:bodyPr lIns="91425" tIns="91425" rIns="91425" bIns="91425" anchor="t" anchorCtr="0"/>
          <a:lstStyle>
            <a:lvl1pPr marL="342900" marR="0" lvl="0" indent="-16510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dt" idx="10"/>
          </p:nvPr>
        </p:nvSpPr>
        <p:spPr>
          <a:xfrm>
            <a:off x="457200" y="4767262"/>
            <a:ext cx="2133600" cy="2739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9" name="Shape 79"/>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0" name="Shape 80"/>
          <p:cNvSpPr txBox="1">
            <a:spLocks noGrp="1"/>
          </p:cNvSpPr>
          <p:nvPr>
            <p:ph type="sldNum" idx="12"/>
          </p:nvPr>
        </p:nvSpPr>
        <p:spPr>
          <a:xfrm>
            <a:off x="6553200" y="4767262"/>
            <a:ext cx="2133600"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 sz="1200" b="0" i="0" u="none" strike="noStrike" cap="none">
                <a:solidFill>
                  <a:srgbClr val="888888"/>
                </a:solidFill>
                <a:latin typeface="Calibri"/>
                <a:ea typeface="Calibri"/>
                <a:cs typeface="Calibri"/>
                <a:sym typeface="Calibri"/>
              </a:rPr>
              <a:t>‹#›</a:t>
            </a:fld>
            <a:endParaRPr lang="en"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457200" y="205978"/>
            <a:ext cx="8229600" cy="8574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83" name="Shape 83"/>
          <p:cNvSpPr txBox="1">
            <a:spLocks noGrp="1"/>
          </p:cNvSpPr>
          <p:nvPr>
            <p:ph type="body" idx="1"/>
          </p:nvPr>
        </p:nvSpPr>
        <p:spPr>
          <a:xfrm>
            <a:off x="457200" y="1151334"/>
            <a:ext cx="4040100" cy="480000"/>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body" idx="2"/>
          </p:nvPr>
        </p:nvSpPr>
        <p:spPr>
          <a:xfrm>
            <a:off x="457200" y="1631156"/>
            <a:ext cx="4040100" cy="2963400"/>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85" name="Shape 85"/>
          <p:cNvSpPr txBox="1">
            <a:spLocks noGrp="1"/>
          </p:cNvSpPr>
          <p:nvPr>
            <p:ph type="body" idx="3"/>
          </p:nvPr>
        </p:nvSpPr>
        <p:spPr>
          <a:xfrm>
            <a:off x="4645025" y="1151334"/>
            <a:ext cx="4041900" cy="480000"/>
          </a:xfrm>
          <a:prstGeom prst="rect">
            <a:avLst/>
          </a:prstGeom>
          <a:noFill/>
          <a:ln>
            <a:noFill/>
          </a:ln>
        </p:spPr>
        <p:txBody>
          <a:bodyPr lIns="91425" tIns="91425" rIns="91425" bIns="91425" anchor="b" anchorCtr="0"/>
          <a:lstStyle>
            <a:lvl1pPr marL="0" marR="0" lvl="0" indent="0" algn="l" rtl="0">
              <a:spcBef>
                <a:spcPts val="48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6" name="Shape 86"/>
          <p:cNvSpPr txBox="1">
            <a:spLocks noGrp="1"/>
          </p:cNvSpPr>
          <p:nvPr>
            <p:ph type="body" idx="4"/>
          </p:nvPr>
        </p:nvSpPr>
        <p:spPr>
          <a:xfrm>
            <a:off x="4645025" y="1631156"/>
            <a:ext cx="4041900" cy="2963400"/>
          </a:xfrm>
          <a:prstGeom prst="rect">
            <a:avLst/>
          </a:prstGeom>
          <a:noFill/>
          <a:ln>
            <a:noFill/>
          </a:ln>
        </p:spPr>
        <p:txBody>
          <a:bodyPr lIns="91425" tIns="91425" rIns="91425" bIns="91425" anchor="t" anchorCtr="0"/>
          <a:lstStyle>
            <a:lvl1pPr marL="342900" marR="0" lvl="0" indent="-1905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87" name="Shape 87"/>
          <p:cNvSpPr txBox="1">
            <a:spLocks noGrp="1"/>
          </p:cNvSpPr>
          <p:nvPr>
            <p:ph type="dt" idx="10"/>
          </p:nvPr>
        </p:nvSpPr>
        <p:spPr>
          <a:xfrm>
            <a:off x="457200" y="4767262"/>
            <a:ext cx="2133600" cy="2739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8" name="Shape 88"/>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sldNum" idx="12"/>
          </p:nvPr>
        </p:nvSpPr>
        <p:spPr>
          <a:xfrm>
            <a:off x="6553200" y="4767262"/>
            <a:ext cx="2133600"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 sz="1200" b="0" i="0" u="none" strike="noStrike" cap="none">
                <a:solidFill>
                  <a:srgbClr val="888888"/>
                </a:solidFill>
                <a:latin typeface="Calibri"/>
                <a:ea typeface="Calibri"/>
                <a:cs typeface="Calibri"/>
                <a:sym typeface="Calibri"/>
              </a:rPr>
              <a:t>‹#›</a:t>
            </a:fld>
            <a:endParaRPr lang="en"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457200" y="205978"/>
            <a:ext cx="8229600" cy="8574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92" name="Shape 92"/>
          <p:cNvSpPr txBox="1">
            <a:spLocks noGrp="1"/>
          </p:cNvSpPr>
          <p:nvPr>
            <p:ph type="dt" idx="10"/>
          </p:nvPr>
        </p:nvSpPr>
        <p:spPr>
          <a:xfrm>
            <a:off x="457200" y="4767262"/>
            <a:ext cx="2133600" cy="2739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3" name="Shape 93"/>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4" name="Shape 94"/>
          <p:cNvSpPr txBox="1">
            <a:spLocks noGrp="1"/>
          </p:cNvSpPr>
          <p:nvPr>
            <p:ph type="sldNum" idx="12"/>
          </p:nvPr>
        </p:nvSpPr>
        <p:spPr>
          <a:xfrm>
            <a:off x="6553200" y="4767262"/>
            <a:ext cx="2133600"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 sz="1200" b="0" i="0" u="none" strike="noStrike" cap="none">
                <a:solidFill>
                  <a:srgbClr val="888888"/>
                </a:solidFill>
                <a:latin typeface="Calibri"/>
                <a:ea typeface="Calibri"/>
                <a:cs typeface="Calibri"/>
                <a:sym typeface="Calibri"/>
              </a:rPr>
              <a:t>‹#›</a:t>
            </a:fld>
            <a:endParaRPr lang="en"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95"/>
        <p:cNvGrpSpPr/>
        <p:nvPr/>
      </p:nvGrpSpPr>
      <p:grpSpPr>
        <a:xfrm>
          <a:off x="0" y="0"/>
          <a:ext cx="0" cy="0"/>
          <a:chOff x="0" y="0"/>
          <a:chExt cx="0" cy="0"/>
        </a:xfrm>
      </p:grpSpPr>
      <p:sp>
        <p:nvSpPr>
          <p:cNvPr id="96" name="Shape 96"/>
          <p:cNvSpPr txBox="1">
            <a:spLocks noGrp="1"/>
          </p:cNvSpPr>
          <p:nvPr>
            <p:ph type="dt" idx="10"/>
          </p:nvPr>
        </p:nvSpPr>
        <p:spPr>
          <a:xfrm>
            <a:off x="457200" y="4767262"/>
            <a:ext cx="2133600" cy="2739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7" name="Shape 97"/>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8" name="Shape 98"/>
          <p:cNvSpPr txBox="1">
            <a:spLocks noGrp="1"/>
          </p:cNvSpPr>
          <p:nvPr>
            <p:ph type="sldNum" idx="12"/>
          </p:nvPr>
        </p:nvSpPr>
        <p:spPr>
          <a:xfrm>
            <a:off x="6553200" y="4767262"/>
            <a:ext cx="2133600"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 sz="1200" b="0" i="0" u="none" strike="noStrike" cap="none">
                <a:solidFill>
                  <a:srgbClr val="888888"/>
                </a:solidFill>
                <a:latin typeface="Calibri"/>
                <a:ea typeface="Calibri"/>
                <a:cs typeface="Calibri"/>
                <a:sym typeface="Calibri"/>
              </a:rPr>
              <a:t>‹#›</a:t>
            </a:fld>
            <a:endParaRPr lang="en"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99"/>
        <p:cNvGrpSpPr/>
        <p:nvPr/>
      </p:nvGrpSpPr>
      <p:grpSpPr>
        <a:xfrm>
          <a:off x="0" y="0"/>
          <a:ext cx="0" cy="0"/>
          <a:chOff x="0" y="0"/>
          <a:chExt cx="0" cy="0"/>
        </a:xfrm>
      </p:grpSpPr>
      <p:sp>
        <p:nvSpPr>
          <p:cNvPr id="100" name="Shape 100"/>
          <p:cNvSpPr txBox="1">
            <a:spLocks noGrp="1"/>
          </p:cNvSpPr>
          <p:nvPr>
            <p:ph type="title"/>
          </p:nvPr>
        </p:nvSpPr>
        <p:spPr>
          <a:xfrm>
            <a:off x="457200" y="204787"/>
            <a:ext cx="3008400" cy="871500"/>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01" name="Shape 101"/>
          <p:cNvSpPr txBox="1">
            <a:spLocks noGrp="1"/>
          </p:cNvSpPr>
          <p:nvPr>
            <p:ph type="body" idx="1"/>
          </p:nvPr>
        </p:nvSpPr>
        <p:spPr>
          <a:xfrm>
            <a:off x="3575050" y="204787"/>
            <a:ext cx="5111700" cy="438960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02" name="Shape 102"/>
          <p:cNvSpPr txBox="1">
            <a:spLocks noGrp="1"/>
          </p:cNvSpPr>
          <p:nvPr>
            <p:ph type="body" idx="2"/>
          </p:nvPr>
        </p:nvSpPr>
        <p:spPr>
          <a:xfrm>
            <a:off x="457200" y="1076325"/>
            <a:ext cx="3008400" cy="3518400"/>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103" name="Shape 103"/>
          <p:cNvSpPr txBox="1">
            <a:spLocks noGrp="1"/>
          </p:cNvSpPr>
          <p:nvPr>
            <p:ph type="dt" idx="10"/>
          </p:nvPr>
        </p:nvSpPr>
        <p:spPr>
          <a:xfrm>
            <a:off x="457200" y="4767262"/>
            <a:ext cx="2133600" cy="2739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04" name="Shape 104"/>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05" name="Shape 105"/>
          <p:cNvSpPr txBox="1">
            <a:spLocks noGrp="1"/>
          </p:cNvSpPr>
          <p:nvPr>
            <p:ph type="sldNum" idx="12"/>
          </p:nvPr>
        </p:nvSpPr>
        <p:spPr>
          <a:xfrm>
            <a:off x="6553200" y="4767262"/>
            <a:ext cx="2133600"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 sz="1200" b="0" i="0" u="none" strike="noStrike" cap="none">
                <a:solidFill>
                  <a:srgbClr val="888888"/>
                </a:solidFill>
                <a:latin typeface="Calibri"/>
                <a:ea typeface="Calibri"/>
                <a:cs typeface="Calibri"/>
                <a:sym typeface="Calibri"/>
              </a:rPr>
              <a:t>‹#›</a:t>
            </a:fld>
            <a:endParaRPr lang="en"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600" cy="841800"/>
          </a:xfrm>
          <a:prstGeom prst="rect">
            <a:avLst/>
          </a:prstGeom>
        </p:spPr>
        <p:txBody>
          <a:bodyPr lIns="91425" tIns="91425" rIns="91425" bIns="91425" anchor="ctr" anchorCtr="0"/>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a:endParaRPr/>
          </a:p>
        </p:txBody>
      </p:sp>
      <p:sp>
        <p:nvSpPr>
          <p:cNvPr id="15" name="Shape 1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1792288" y="3600450"/>
            <a:ext cx="5486400" cy="425100"/>
          </a:xfrm>
          <a:prstGeom prst="rect">
            <a:avLst/>
          </a:prstGeom>
          <a:noFill/>
          <a:ln>
            <a:noFill/>
          </a:ln>
        </p:spPr>
        <p:txBody>
          <a:bodyPr lIns="91425" tIns="91425" rIns="91425" bIns="91425" anchor="b" anchorCtr="0"/>
          <a:lstStyle>
            <a:lvl1pPr marL="0" marR="0" lvl="0" indent="0" algn="l" rtl="0">
              <a:spcBef>
                <a:spcPts val="0"/>
              </a:spcBef>
              <a:buClr>
                <a:schemeClr val="dk1"/>
              </a:buClr>
              <a:buFont typeface="Calibri"/>
              <a:buNone/>
              <a:defRPr sz="2000" b="1"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08" name="Shape 108"/>
          <p:cNvSpPr>
            <a:spLocks noGrp="1"/>
          </p:cNvSpPr>
          <p:nvPr>
            <p:ph type="pic" idx="2"/>
          </p:nvPr>
        </p:nvSpPr>
        <p:spPr>
          <a:xfrm>
            <a:off x="1792288" y="459581"/>
            <a:ext cx="5486400" cy="3086100"/>
          </a:xfrm>
          <a:prstGeom prst="rect">
            <a:avLst/>
          </a:prstGeom>
          <a:noFill/>
          <a:ln>
            <a:noFill/>
          </a:ln>
        </p:spPr>
        <p:txBody>
          <a:bodyPr lIns="91425" tIns="91425" rIns="91425" bIns="91425" anchor="t" anchorCtr="0"/>
          <a:lstStyle>
            <a:lvl1pPr marL="0" marR="0" lvl="0" indent="0" algn="l" rtl="0">
              <a:spcBef>
                <a:spcPts val="64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spcBef>
                <a:spcPts val="56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spcBef>
                <a:spcPts val="48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109" name="Shape 109"/>
          <p:cNvSpPr txBox="1">
            <a:spLocks noGrp="1"/>
          </p:cNvSpPr>
          <p:nvPr>
            <p:ph type="body" idx="1"/>
          </p:nvPr>
        </p:nvSpPr>
        <p:spPr>
          <a:xfrm>
            <a:off x="1792288" y="4025503"/>
            <a:ext cx="5486400" cy="603600"/>
          </a:xfrm>
          <a:prstGeom prst="rect">
            <a:avLst/>
          </a:prstGeom>
          <a:noFill/>
          <a:ln>
            <a:noFill/>
          </a:ln>
        </p:spPr>
        <p:txBody>
          <a:bodyPr lIns="91425" tIns="91425" rIns="91425" bIns="91425" anchor="t" anchorCtr="0"/>
          <a:lstStyle>
            <a:lvl1pPr marL="0" marR="0" lvl="0" indent="0" algn="l" rtl="0">
              <a:spcBef>
                <a:spcPts val="280"/>
              </a:spcBef>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110" name="Shape 110"/>
          <p:cNvSpPr txBox="1">
            <a:spLocks noGrp="1"/>
          </p:cNvSpPr>
          <p:nvPr>
            <p:ph type="dt" idx="10"/>
          </p:nvPr>
        </p:nvSpPr>
        <p:spPr>
          <a:xfrm>
            <a:off x="457200" y="4767262"/>
            <a:ext cx="2133600" cy="2739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11" name="Shape 111"/>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12" name="Shape 112"/>
          <p:cNvSpPr txBox="1">
            <a:spLocks noGrp="1"/>
          </p:cNvSpPr>
          <p:nvPr>
            <p:ph type="sldNum" idx="12"/>
          </p:nvPr>
        </p:nvSpPr>
        <p:spPr>
          <a:xfrm>
            <a:off x="6553200" y="4767262"/>
            <a:ext cx="2133600"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 sz="1200" b="0" i="0" u="none" strike="noStrike" cap="none">
                <a:solidFill>
                  <a:srgbClr val="888888"/>
                </a:solidFill>
                <a:latin typeface="Calibri"/>
                <a:ea typeface="Calibri"/>
                <a:cs typeface="Calibri"/>
                <a:sym typeface="Calibri"/>
              </a:rPr>
              <a:t>‹#›</a:t>
            </a:fld>
            <a:endParaRPr lang="en"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13"/>
        <p:cNvGrpSpPr/>
        <p:nvPr/>
      </p:nvGrpSpPr>
      <p:grpSpPr>
        <a:xfrm>
          <a:off x="0" y="0"/>
          <a:ext cx="0" cy="0"/>
          <a:chOff x="0" y="0"/>
          <a:chExt cx="0" cy="0"/>
        </a:xfrm>
      </p:grpSpPr>
      <p:sp>
        <p:nvSpPr>
          <p:cNvPr id="114" name="Shape 114"/>
          <p:cNvSpPr txBox="1">
            <a:spLocks noGrp="1"/>
          </p:cNvSpPr>
          <p:nvPr>
            <p:ph type="title"/>
          </p:nvPr>
        </p:nvSpPr>
        <p:spPr>
          <a:xfrm>
            <a:off x="457200" y="205978"/>
            <a:ext cx="8229600" cy="8574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15" name="Shape 115"/>
          <p:cNvSpPr txBox="1">
            <a:spLocks noGrp="1"/>
          </p:cNvSpPr>
          <p:nvPr>
            <p:ph type="body" idx="1"/>
          </p:nvPr>
        </p:nvSpPr>
        <p:spPr>
          <a:xfrm rot="5400000">
            <a:off x="2874750" y="-1217400"/>
            <a:ext cx="3394500" cy="822960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16" name="Shape 116"/>
          <p:cNvSpPr txBox="1">
            <a:spLocks noGrp="1"/>
          </p:cNvSpPr>
          <p:nvPr>
            <p:ph type="dt" idx="10"/>
          </p:nvPr>
        </p:nvSpPr>
        <p:spPr>
          <a:xfrm>
            <a:off x="457200" y="4767262"/>
            <a:ext cx="2133600" cy="2739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17" name="Shape 117"/>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18" name="Shape 118"/>
          <p:cNvSpPr txBox="1">
            <a:spLocks noGrp="1"/>
          </p:cNvSpPr>
          <p:nvPr>
            <p:ph type="sldNum" idx="12"/>
          </p:nvPr>
        </p:nvSpPr>
        <p:spPr>
          <a:xfrm>
            <a:off x="6553200" y="4767262"/>
            <a:ext cx="2133600"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 sz="1200" b="0" i="0" u="none" strike="noStrike" cap="none">
                <a:solidFill>
                  <a:srgbClr val="888888"/>
                </a:solidFill>
                <a:latin typeface="Calibri"/>
                <a:ea typeface="Calibri"/>
                <a:cs typeface="Calibri"/>
                <a:sym typeface="Calibri"/>
              </a:rPr>
              <a:t>‹#›</a:t>
            </a:fld>
            <a:endParaRPr lang="en"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rot="5400000">
            <a:off x="5463750" y="1371628"/>
            <a:ext cx="4388700" cy="20574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121" name="Shape 121"/>
          <p:cNvSpPr txBox="1">
            <a:spLocks noGrp="1"/>
          </p:cNvSpPr>
          <p:nvPr>
            <p:ph type="body" idx="1"/>
          </p:nvPr>
        </p:nvSpPr>
        <p:spPr>
          <a:xfrm rot="5400000">
            <a:off x="1272750" y="-609571"/>
            <a:ext cx="4388700" cy="601980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2" name="Shape 122"/>
          <p:cNvSpPr txBox="1">
            <a:spLocks noGrp="1"/>
          </p:cNvSpPr>
          <p:nvPr>
            <p:ph type="dt" idx="10"/>
          </p:nvPr>
        </p:nvSpPr>
        <p:spPr>
          <a:xfrm>
            <a:off x="457200" y="4767262"/>
            <a:ext cx="2133600" cy="2739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23" name="Shape 123"/>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24" name="Shape 124"/>
          <p:cNvSpPr txBox="1">
            <a:spLocks noGrp="1"/>
          </p:cNvSpPr>
          <p:nvPr>
            <p:ph type="sldNum" idx="12"/>
          </p:nvPr>
        </p:nvSpPr>
        <p:spPr>
          <a:xfrm>
            <a:off x="6553200" y="4767262"/>
            <a:ext cx="2133600"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 sz="1200" b="0" i="0" u="none" strike="noStrike" cap="none">
                <a:solidFill>
                  <a:srgbClr val="888888"/>
                </a:solidFill>
                <a:latin typeface="Calibri"/>
                <a:ea typeface="Calibri"/>
                <a:cs typeface="Calibri"/>
                <a:sym typeface="Calibri"/>
              </a:rPr>
              <a:t>‹#›</a:t>
            </a:fld>
            <a:endParaRPr lang="en"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4" name="Shape 2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1" name="Shape 3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34" name="Shape 3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lIns="91425" tIns="91425" rIns="91425" bIns="91425" anchor="ctr" anchorCtr="0">
            <a:noAutofit/>
          </a:bodyPr>
          <a:lstStyle/>
          <a:p>
            <a:pPr lvl="0">
              <a:spcBef>
                <a:spcPts val="0"/>
              </a:spcBef>
              <a:buNone/>
            </a:pPr>
            <a:endParaRPr/>
          </a:p>
        </p:txBody>
      </p:sp>
      <p:sp>
        <p:nvSpPr>
          <p:cNvPr id="37" name="Shape 37"/>
          <p:cNvSpPr txBox="1">
            <a:spLocks noGrp="1"/>
          </p:cNvSpPr>
          <p:nvPr>
            <p:ph type="title"/>
          </p:nvPr>
        </p:nvSpPr>
        <p:spPr>
          <a:xfrm>
            <a:off x="265500" y="1233175"/>
            <a:ext cx="4045200" cy="1482300"/>
          </a:xfrm>
          <a:prstGeom prst="rect">
            <a:avLst/>
          </a:prstGeom>
        </p:spPr>
        <p:txBody>
          <a:bodyPr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0" name="Shape 4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lIns="91425" tIns="91425" rIns="91425" bIns="91425" anchor="ctr" anchorCtr="0"/>
          <a:lstStyle>
            <a:lvl1pPr lvl="0">
              <a:lnSpc>
                <a:spcPct val="100000"/>
              </a:lnSpc>
              <a:spcBef>
                <a:spcPts val="0"/>
              </a:spcBef>
              <a:spcAft>
                <a:spcPts val="0"/>
              </a:spcAft>
              <a:buNone/>
              <a:defRPr/>
            </a:lvl1pPr>
          </a:lstStyle>
          <a:p>
            <a:endParaRPr/>
          </a:p>
        </p:txBody>
      </p:sp>
      <p:sp>
        <p:nvSpPr>
          <p:cNvPr id="43" name="Shape 4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lIns="91425" tIns="91425" rIns="91425" bIns="91425" anchor="t" anchorCtr="0"/>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defRPr sz="1800">
                <a:solidFill>
                  <a:schemeClr val="dk2"/>
                </a:solidFill>
              </a:defRPr>
            </a:lvl1pPr>
            <a:lvl2pPr lvl="1">
              <a:lnSpc>
                <a:spcPct val="115000"/>
              </a:lnSpc>
              <a:spcBef>
                <a:spcPts val="0"/>
              </a:spcBef>
              <a:spcAft>
                <a:spcPts val="1600"/>
              </a:spcAft>
              <a:buClr>
                <a:schemeClr val="dk2"/>
              </a:buClr>
              <a:defRPr>
                <a:solidFill>
                  <a:schemeClr val="dk2"/>
                </a:solidFill>
              </a:defRPr>
            </a:lvl2pPr>
            <a:lvl3pPr lvl="2">
              <a:lnSpc>
                <a:spcPct val="115000"/>
              </a:lnSpc>
              <a:spcBef>
                <a:spcPts val="0"/>
              </a:spcBef>
              <a:spcAft>
                <a:spcPts val="1600"/>
              </a:spcAft>
              <a:buClr>
                <a:schemeClr val="dk2"/>
              </a:buClr>
              <a:defRPr>
                <a:solidFill>
                  <a:schemeClr val="dk2"/>
                </a:solidFill>
              </a:defRPr>
            </a:lvl3pPr>
            <a:lvl4pPr lvl="3">
              <a:lnSpc>
                <a:spcPct val="115000"/>
              </a:lnSpc>
              <a:spcBef>
                <a:spcPts val="0"/>
              </a:spcBef>
              <a:spcAft>
                <a:spcPts val="1600"/>
              </a:spcAft>
              <a:buClr>
                <a:schemeClr val="dk2"/>
              </a:buClr>
              <a:defRPr>
                <a:solidFill>
                  <a:schemeClr val="dk2"/>
                </a:solidFill>
              </a:defRPr>
            </a:lvl4pPr>
            <a:lvl5pPr lvl="4">
              <a:lnSpc>
                <a:spcPct val="115000"/>
              </a:lnSpc>
              <a:spcBef>
                <a:spcPts val="0"/>
              </a:spcBef>
              <a:spcAft>
                <a:spcPts val="1600"/>
              </a:spcAft>
              <a:buClr>
                <a:schemeClr val="dk2"/>
              </a:buClr>
              <a:defRPr>
                <a:solidFill>
                  <a:schemeClr val="dk2"/>
                </a:solidFill>
              </a:defRPr>
            </a:lvl5pPr>
            <a:lvl6pPr lvl="5">
              <a:lnSpc>
                <a:spcPct val="115000"/>
              </a:lnSpc>
              <a:spcBef>
                <a:spcPts val="0"/>
              </a:spcBef>
              <a:spcAft>
                <a:spcPts val="1600"/>
              </a:spcAft>
              <a:buClr>
                <a:schemeClr val="dk2"/>
              </a:buClr>
              <a:defRPr>
                <a:solidFill>
                  <a:schemeClr val="dk2"/>
                </a:solidFill>
              </a:defRPr>
            </a:lvl6pPr>
            <a:lvl7pPr lvl="6">
              <a:lnSpc>
                <a:spcPct val="115000"/>
              </a:lnSpc>
              <a:spcBef>
                <a:spcPts val="0"/>
              </a:spcBef>
              <a:spcAft>
                <a:spcPts val="1600"/>
              </a:spcAft>
              <a:buClr>
                <a:schemeClr val="dk2"/>
              </a:buClr>
              <a:defRPr>
                <a:solidFill>
                  <a:schemeClr val="dk2"/>
                </a:solidFill>
              </a:defRPr>
            </a:lvl7pPr>
            <a:lvl8pPr lvl="7">
              <a:lnSpc>
                <a:spcPct val="115000"/>
              </a:lnSpc>
              <a:spcBef>
                <a:spcPts val="0"/>
              </a:spcBef>
              <a:spcAft>
                <a:spcPts val="1600"/>
              </a:spcAft>
              <a:buClr>
                <a:schemeClr val="dk2"/>
              </a:buClr>
              <a:defRPr>
                <a:solidFill>
                  <a:schemeClr val="dk2"/>
                </a:solidFill>
              </a:defRPr>
            </a:lvl8pPr>
            <a:lvl9pPr lvl="8">
              <a:lnSpc>
                <a:spcPct val="115000"/>
              </a:lnSpc>
              <a:spcBef>
                <a:spcPts val="0"/>
              </a:spcBef>
              <a:spcAft>
                <a:spcPts val="1600"/>
              </a:spcAft>
              <a:buClr>
                <a:schemeClr val="dk2"/>
              </a:buClr>
              <a:defRPr>
                <a:solidFill>
                  <a:schemeClr val="dk2"/>
                </a:solidFill>
              </a:defRPr>
            </a:lvl9pPr>
          </a:lstStyle>
          <a:p>
            <a:endParaRPr/>
          </a:p>
        </p:txBody>
      </p:sp>
      <p:sp>
        <p:nvSpPr>
          <p:cNvPr id="8" name="Shape 8"/>
          <p:cNvSpPr txBox="1">
            <a:spLocks noGrp="1"/>
          </p:cNvSpPr>
          <p:nvPr>
            <p:ph type="sldNum" idx="12"/>
          </p:nvPr>
        </p:nvSpPr>
        <p:spPr>
          <a:xfrm>
            <a:off x="8472457" y="4663216"/>
            <a:ext cx="548700"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000">
                <a:solidFill>
                  <a:schemeClr val="dk2"/>
                </a:solidFill>
              </a:rPr>
              <a:t>‹#›</a:t>
            </a:fld>
            <a:endParaRPr lang="en"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457200" y="205978"/>
            <a:ext cx="8229600" cy="8574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52" name="Shape 52"/>
          <p:cNvSpPr txBox="1">
            <a:spLocks noGrp="1"/>
          </p:cNvSpPr>
          <p:nvPr>
            <p:ph type="body" idx="1"/>
          </p:nvPr>
        </p:nvSpPr>
        <p:spPr>
          <a:xfrm>
            <a:off x="457200" y="1200150"/>
            <a:ext cx="8229600" cy="3394500"/>
          </a:xfrm>
          <a:prstGeom prst="rect">
            <a:avLst/>
          </a:prstGeom>
          <a:noFill/>
          <a:ln>
            <a:noFill/>
          </a:ln>
        </p:spPr>
        <p:txBody>
          <a:bodyPr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dt" idx="10"/>
          </p:nvPr>
        </p:nvSpPr>
        <p:spPr>
          <a:xfrm>
            <a:off x="457200" y="4767262"/>
            <a:ext cx="2133600" cy="273900"/>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4" name="Shape 54"/>
          <p:cNvSpPr txBox="1">
            <a:spLocks noGrp="1"/>
          </p:cNvSpPr>
          <p:nvPr>
            <p:ph type="ftr" idx="11"/>
          </p:nvPr>
        </p:nvSpPr>
        <p:spPr>
          <a:xfrm>
            <a:off x="3124200" y="4767262"/>
            <a:ext cx="2895600" cy="273900"/>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5" name="Shape 55"/>
          <p:cNvSpPr txBox="1">
            <a:spLocks noGrp="1"/>
          </p:cNvSpPr>
          <p:nvPr>
            <p:ph type="sldNum" idx="12"/>
          </p:nvPr>
        </p:nvSpPr>
        <p:spPr>
          <a:xfrm>
            <a:off x="6553200" y="4767262"/>
            <a:ext cx="2133600" cy="2739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 sz="1200" b="0" i="0" u="none" strike="noStrike" cap="none">
                <a:solidFill>
                  <a:srgbClr val="888888"/>
                </a:solidFill>
                <a:latin typeface="Calibri"/>
                <a:ea typeface="Calibri"/>
                <a:cs typeface="Calibri"/>
                <a:sym typeface="Calibri"/>
              </a:rPr>
              <a:t>‹#›</a:t>
            </a:fld>
            <a:endParaRPr lang="en" sz="1200" b="0" i="0" u="none" strike="noStrike" cap="none">
              <a:solidFill>
                <a:srgbClr val="888888"/>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hyperlink" Target="http://bit.ly/2jWK7bU" TargetMode="External"/><Relationship Id="rId4" Type="http://schemas.openxmlformats.org/officeDocument/2006/relationships/hyperlink" Target="http://bit.ly/2jwIvZE" TargetMode="External"/><Relationship Id="rId5" Type="http://schemas.openxmlformats.org/officeDocument/2006/relationships/hyperlink" Target="http://bit.ly/2juFLfB" TargetMode="External"/><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3" Type="http://schemas.openxmlformats.org/officeDocument/2006/relationships/hyperlink" Target="http://www.statutes.legis.state.tx.us/?link=ED" TargetMode="External"/><Relationship Id="rId4" Type="http://schemas.openxmlformats.org/officeDocument/2006/relationships/hyperlink" Target="http://ritter.tea.state.tx.us/rules/tac/index.html" TargetMode="External"/><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type="ctrTitle"/>
          </p:nvPr>
        </p:nvSpPr>
        <p:spPr>
          <a:xfrm>
            <a:off x="311708" y="744575"/>
            <a:ext cx="8520600" cy="2052600"/>
          </a:xfrm>
          <a:prstGeom prst="rect">
            <a:avLst/>
          </a:prstGeom>
        </p:spPr>
        <p:txBody>
          <a:bodyPr lIns="91425" tIns="91425" rIns="91425" bIns="91425" anchor="b" anchorCtr="0">
            <a:noAutofit/>
          </a:bodyPr>
          <a:lstStyle/>
          <a:p>
            <a:pPr lvl="0">
              <a:spcBef>
                <a:spcPts val="0"/>
              </a:spcBef>
              <a:buNone/>
            </a:pPr>
            <a:r>
              <a:rPr lang="en"/>
              <a:t>IDAC</a:t>
            </a:r>
          </a:p>
        </p:txBody>
      </p:sp>
      <p:sp>
        <p:nvSpPr>
          <p:cNvPr id="130" name="Shape 130"/>
          <p:cNvSpPr txBox="1">
            <a:spLocks noGrp="1"/>
          </p:cNvSpPr>
          <p:nvPr>
            <p:ph type="subTitle" idx="1"/>
          </p:nvPr>
        </p:nvSpPr>
        <p:spPr>
          <a:xfrm>
            <a:off x="311700" y="2834125"/>
            <a:ext cx="8520600" cy="792600"/>
          </a:xfrm>
          <a:prstGeom prst="rect">
            <a:avLst/>
          </a:prstGeom>
        </p:spPr>
        <p:txBody>
          <a:bodyPr lIns="91425" tIns="91425" rIns="91425" bIns="91425" anchor="t" anchorCtr="0">
            <a:noAutofit/>
          </a:bodyPr>
          <a:lstStyle/>
          <a:p>
            <a:pPr lvl="0">
              <a:spcBef>
                <a:spcPts val="0"/>
              </a:spcBef>
              <a:buNone/>
            </a:pPr>
            <a:r>
              <a:rPr lang="en"/>
              <a:t>Doing the Work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title"/>
          </p:nvPr>
        </p:nvSpPr>
        <p:spPr>
          <a:xfrm>
            <a:off x="457200" y="205978"/>
            <a:ext cx="8229600" cy="8574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 sz="4400" b="0" i="0" u="none" strike="noStrike" cap="none">
                <a:solidFill>
                  <a:schemeClr val="dk1"/>
                </a:solidFill>
                <a:latin typeface="Calibri"/>
                <a:ea typeface="Calibri"/>
                <a:cs typeface="Calibri"/>
                <a:sym typeface="Calibri"/>
              </a:rPr>
              <a:t>SEL/Whole Child</a:t>
            </a:r>
          </a:p>
        </p:txBody>
      </p:sp>
      <p:sp>
        <p:nvSpPr>
          <p:cNvPr id="183" name="Shape 183"/>
          <p:cNvSpPr txBox="1">
            <a:spLocks noGrp="1"/>
          </p:cNvSpPr>
          <p:nvPr>
            <p:ph type="body" idx="1"/>
          </p:nvPr>
        </p:nvSpPr>
        <p:spPr>
          <a:xfrm>
            <a:off x="457200" y="967400"/>
            <a:ext cx="8229600" cy="3394500"/>
          </a:xfrm>
          <a:prstGeom prst="rect">
            <a:avLst/>
          </a:prstGeom>
          <a:noFill/>
          <a:ln>
            <a:noFill/>
          </a:ln>
        </p:spPr>
        <p:txBody>
          <a:bodyPr lIns="91425" tIns="45700" rIns="91425" bIns="45700" anchor="t" anchorCtr="0">
            <a:noAutofit/>
          </a:bodyPr>
          <a:lstStyle/>
          <a:p>
            <a:pPr marL="0" lvl="0" indent="0" rtl="0">
              <a:lnSpc>
                <a:spcPct val="90000"/>
              </a:lnSpc>
              <a:spcBef>
                <a:spcPts val="0"/>
              </a:spcBef>
              <a:buClr>
                <a:schemeClr val="dk1"/>
              </a:buClr>
              <a:buSzPct val="25000"/>
              <a:buFont typeface="Arial"/>
              <a:buNone/>
            </a:pPr>
            <a:r>
              <a:rPr lang="en" sz="1800" b="1"/>
              <a:t>Roadmap</a:t>
            </a:r>
          </a:p>
          <a:p>
            <a:pPr lvl="0" indent="73660" rtl="0">
              <a:lnSpc>
                <a:spcPct val="90000"/>
              </a:lnSpc>
              <a:spcBef>
                <a:spcPts val="592"/>
              </a:spcBef>
              <a:buSzPct val="100000"/>
            </a:pPr>
            <a:r>
              <a:rPr lang="en" sz="1800"/>
              <a:t>Integrate SEL into curriculum</a:t>
            </a:r>
          </a:p>
          <a:p>
            <a:pPr lvl="0" indent="73660" rtl="0">
              <a:lnSpc>
                <a:spcPct val="90000"/>
              </a:lnSpc>
              <a:spcBef>
                <a:spcPts val="592"/>
              </a:spcBef>
              <a:buSzPct val="100000"/>
            </a:pPr>
            <a:r>
              <a:rPr lang="en" sz="1800"/>
              <a:t>Expand Creative Learning Initiative</a:t>
            </a:r>
          </a:p>
          <a:p>
            <a:pPr lvl="0" indent="73660" rtl="0">
              <a:lnSpc>
                <a:spcPct val="90000"/>
              </a:lnSpc>
              <a:spcBef>
                <a:spcPts val="592"/>
              </a:spcBef>
              <a:buSzPct val="100000"/>
            </a:pPr>
            <a:r>
              <a:rPr lang="en" sz="1800"/>
              <a:t>Cultural Proficiency</a:t>
            </a:r>
          </a:p>
          <a:p>
            <a:pPr lvl="0" indent="73660" rtl="0">
              <a:lnSpc>
                <a:spcPct val="90000"/>
              </a:lnSpc>
              <a:spcBef>
                <a:spcPts val="592"/>
              </a:spcBef>
              <a:buSzPct val="100000"/>
            </a:pPr>
            <a:r>
              <a:rPr lang="en" sz="1800"/>
              <a:t>Restorative Justice</a:t>
            </a:r>
          </a:p>
          <a:p>
            <a:pPr lvl="0" indent="0" rtl="0">
              <a:lnSpc>
                <a:spcPct val="90000"/>
              </a:lnSpc>
              <a:spcBef>
                <a:spcPts val="592"/>
              </a:spcBef>
              <a:buClr>
                <a:schemeClr val="dk1"/>
              </a:buClr>
              <a:buSzPct val="164444"/>
              <a:buFont typeface="Arial"/>
              <a:buNone/>
            </a:pPr>
            <a:endParaRPr sz="1800"/>
          </a:p>
          <a:p>
            <a:pPr marL="0" lvl="0" indent="0" rtl="0">
              <a:lnSpc>
                <a:spcPct val="90000"/>
              </a:lnSpc>
              <a:spcBef>
                <a:spcPts val="592"/>
              </a:spcBef>
              <a:buClr>
                <a:schemeClr val="dk1"/>
              </a:buClr>
              <a:buSzPct val="25000"/>
              <a:buFont typeface="Arial"/>
              <a:buNone/>
            </a:pPr>
            <a:r>
              <a:rPr lang="en" sz="1400" b="1"/>
              <a:t>Possible TEC Exemptions</a:t>
            </a:r>
          </a:p>
          <a:p>
            <a:pPr marL="0" lvl="0" indent="0" rtl="0">
              <a:lnSpc>
                <a:spcPct val="90000"/>
              </a:lnSpc>
              <a:spcBef>
                <a:spcPts val="592"/>
              </a:spcBef>
              <a:buClr>
                <a:schemeClr val="dk1"/>
              </a:buClr>
              <a:buSzPct val="25000"/>
              <a:buFont typeface="Arial"/>
              <a:buNone/>
            </a:pPr>
            <a:r>
              <a:rPr lang="en" sz="1400"/>
              <a:t>Ch. 25 – Length of school day; first/last day of school</a:t>
            </a:r>
          </a:p>
          <a:p>
            <a:pPr marL="0" marR="0" lvl="0" indent="0" algn="l" rtl="0">
              <a:lnSpc>
                <a:spcPct val="90000"/>
              </a:lnSpc>
              <a:spcBef>
                <a:spcPts val="592"/>
              </a:spcBef>
              <a:buClr>
                <a:schemeClr val="dk1"/>
              </a:buClr>
              <a:buSzPct val="25000"/>
              <a:buFont typeface="Arial"/>
              <a:buNone/>
            </a:pPr>
            <a:endParaRPr sz="1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Shape 188"/>
          <p:cNvSpPr txBox="1">
            <a:spLocks noGrp="1"/>
          </p:cNvSpPr>
          <p:nvPr>
            <p:ph type="title"/>
          </p:nvPr>
        </p:nvSpPr>
        <p:spPr>
          <a:xfrm>
            <a:off x="457200" y="205978"/>
            <a:ext cx="8229600" cy="8574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 sz="3959" b="0" i="0" u="none" strike="noStrike" cap="none">
                <a:solidFill>
                  <a:schemeClr val="dk1"/>
                </a:solidFill>
                <a:latin typeface="Calibri"/>
                <a:ea typeface="Calibri"/>
                <a:cs typeface="Calibri"/>
                <a:sym typeface="Calibri"/>
              </a:rPr>
              <a:t>Innovative Programming/School Models</a:t>
            </a:r>
          </a:p>
        </p:txBody>
      </p:sp>
      <p:sp>
        <p:nvSpPr>
          <p:cNvPr id="189" name="Shape 189"/>
          <p:cNvSpPr txBox="1">
            <a:spLocks noGrp="1"/>
          </p:cNvSpPr>
          <p:nvPr>
            <p:ph type="body" idx="1"/>
          </p:nvPr>
        </p:nvSpPr>
        <p:spPr>
          <a:xfrm>
            <a:off x="457200" y="1200150"/>
            <a:ext cx="8229600" cy="3394500"/>
          </a:xfrm>
          <a:prstGeom prst="rect">
            <a:avLst/>
          </a:prstGeom>
          <a:noFill/>
          <a:ln>
            <a:noFill/>
          </a:ln>
        </p:spPr>
        <p:txBody>
          <a:bodyPr lIns="91425" tIns="45700" rIns="91425" bIns="45700" anchor="t" anchorCtr="0">
            <a:noAutofit/>
          </a:bodyPr>
          <a:lstStyle/>
          <a:p>
            <a:pPr marL="0" lvl="0" indent="0" rtl="0">
              <a:lnSpc>
                <a:spcPct val="90000"/>
              </a:lnSpc>
              <a:spcBef>
                <a:spcPts val="0"/>
              </a:spcBef>
              <a:buClr>
                <a:schemeClr val="dk1"/>
              </a:buClr>
              <a:buSzPct val="25000"/>
              <a:buFont typeface="Arial"/>
              <a:buNone/>
            </a:pPr>
            <a:r>
              <a:rPr lang="en" sz="1800" b="1"/>
              <a:t>Roadmap</a:t>
            </a:r>
          </a:p>
          <a:p>
            <a:pPr lvl="0" indent="73660" rtl="0">
              <a:lnSpc>
                <a:spcPct val="90000"/>
              </a:lnSpc>
              <a:spcBef>
                <a:spcPts val="592"/>
              </a:spcBef>
              <a:buSzPct val="100000"/>
            </a:pPr>
            <a:r>
              <a:rPr lang="en" sz="1800"/>
              <a:t>Autism Academy</a:t>
            </a:r>
          </a:p>
          <a:p>
            <a:pPr lvl="0" indent="73660" rtl="0">
              <a:lnSpc>
                <a:spcPct val="90000"/>
              </a:lnSpc>
              <a:spcBef>
                <a:spcPts val="592"/>
              </a:spcBef>
              <a:buSzPct val="100000"/>
            </a:pPr>
            <a:r>
              <a:rPr lang="en" sz="1800"/>
              <a:t>Dyslexia Middle School Academy</a:t>
            </a:r>
          </a:p>
          <a:p>
            <a:pPr lvl="0" indent="73660" rtl="0">
              <a:lnSpc>
                <a:spcPct val="90000"/>
              </a:lnSpc>
              <a:spcBef>
                <a:spcPts val="592"/>
              </a:spcBef>
              <a:buSzPct val="100000"/>
            </a:pPr>
            <a:r>
              <a:rPr lang="en" sz="1800"/>
              <a:t>Montessori Program</a:t>
            </a:r>
          </a:p>
          <a:p>
            <a:pPr lvl="0" indent="0" rtl="0">
              <a:lnSpc>
                <a:spcPct val="90000"/>
              </a:lnSpc>
              <a:spcBef>
                <a:spcPts val="592"/>
              </a:spcBef>
              <a:buClr>
                <a:schemeClr val="dk1"/>
              </a:buClr>
              <a:buSzPct val="164444"/>
              <a:buFont typeface="Arial"/>
              <a:buNone/>
            </a:pPr>
            <a:endParaRPr sz="1800"/>
          </a:p>
          <a:p>
            <a:pPr marL="0" lvl="0" indent="0" rtl="0">
              <a:lnSpc>
                <a:spcPct val="90000"/>
              </a:lnSpc>
              <a:spcBef>
                <a:spcPts val="592"/>
              </a:spcBef>
              <a:buClr>
                <a:schemeClr val="dk1"/>
              </a:buClr>
              <a:buSzPct val="25000"/>
              <a:buFont typeface="Arial"/>
              <a:buNone/>
            </a:pPr>
            <a:r>
              <a:rPr lang="en" sz="1400" b="1"/>
              <a:t>Possible TEC Exemptions</a:t>
            </a:r>
          </a:p>
          <a:p>
            <a:pPr marL="0" lvl="0" indent="0" rtl="0">
              <a:lnSpc>
                <a:spcPct val="90000"/>
              </a:lnSpc>
              <a:spcBef>
                <a:spcPts val="592"/>
              </a:spcBef>
              <a:buClr>
                <a:schemeClr val="dk1"/>
              </a:buClr>
              <a:buSzPct val="25000"/>
              <a:buFont typeface="Arial"/>
              <a:buNone/>
            </a:pPr>
            <a:r>
              <a:rPr lang="en" sz="1400"/>
              <a:t>Ch. 21 – Certification; contracts </a:t>
            </a:r>
          </a:p>
          <a:p>
            <a:pPr marL="0" lvl="0" indent="0" rtl="0">
              <a:lnSpc>
                <a:spcPct val="90000"/>
              </a:lnSpc>
              <a:spcBef>
                <a:spcPts val="592"/>
              </a:spcBef>
              <a:buClr>
                <a:schemeClr val="dk1"/>
              </a:buClr>
              <a:buSzPct val="25000"/>
              <a:buFont typeface="Arial"/>
              <a:buNone/>
            </a:pPr>
            <a:r>
              <a:rPr lang="en" sz="1400"/>
              <a:t>Ch. 25 – First/last day of school; length of school day</a:t>
            </a:r>
          </a:p>
          <a:p>
            <a:pPr marL="0" marR="0" lvl="0" indent="0" algn="l" rtl="0">
              <a:lnSpc>
                <a:spcPct val="90000"/>
              </a:lnSpc>
              <a:spcBef>
                <a:spcPts val="640"/>
              </a:spcBef>
              <a:buClr>
                <a:schemeClr val="dk1"/>
              </a:buClr>
              <a:buSzPct val="25000"/>
              <a:buFont typeface="Arial"/>
              <a:buNone/>
            </a:pPr>
            <a:endParaRPr sz="1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Shape 194"/>
          <p:cNvSpPr txBox="1">
            <a:spLocks noGrp="1"/>
          </p:cNvSpPr>
          <p:nvPr>
            <p:ph type="title"/>
          </p:nvPr>
        </p:nvSpPr>
        <p:spPr>
          <a:xfrm>
            <a:off x="457200" y="205978"/>
            <a:ext cx="8229600" cy="8574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 sz="4400" b="0" i="0" u="none" strike="noStrike" cap="none">
                <a:solidFill>
                  <a:schemeClr val="dk1"/>
                </a:solidFill>
                <a:latin typeface="Calibri"/>
                <a:ea typeface="Calibri"/>
                <a:cs typeface="Calibri"/>
                <a:sym typeface="Calibri"/>
              </a:rPr>
              <a:t>Academic Redesign</a:t>
            </a:r>
          </a:p>
        </p:txBody>
      </p:sp>
      <p:sp>
        <p:nvSpPr>
          <p:cNvPr id="195" name="Shape 195"/>
          <p:cNvSpPr txBox="1">
            <a:spLocks noGrp="1"/>
          </p:cNvSpPr>
          <p:nvPr>
            <p:ph type="body" idx="1"/>
          </p:nvPr>
        </p:nvSpPr>
        <p:spPr>
          <a:xfrm>
            <a:off x="457200" y="1200150"/>
            <a:ext cx="8229600" cy="3394500"/>
          </a:xfrm>
          <a:prstGeom prst="rect">
            <a:avLst/>
          </a:prstGeom>
          <a:noFill/>
          <a:ln>
            <a:noFill/>
          </a:ln>
        </p:spPr>
        <p:txBody>
          <a:bodyPr lIns="91425" tIns="45700" rIns="91425" bIns="45700" anchor="t" anchorCtr="0">
            <a:noAutofit/>
          </a:bodyPr>
          <a:lstStyle/>
          <a:p>
            <a:pPr marL="0" lvl="0" indent="0" rtl="0">
              <a:lnSpc>
                <a:spcPct val="90000"/>
              </a:lnSpc>
              <a:spcBef>
                <a:spcPts val="0"/>
              </a:spcBef>
              <a:buClr>
                <a:schemeClr val="dk1"/>
              </a:buClr>
              <a:buSzPct val="25000"/>
              <a:buFont typeface="Arial"/>
              <a:buNone/>
            </a:pPr>
            <a:r>
              <a:rPr lang="en" sz="1800" b="1"/>
              <a:t>Roadmap</a:t>
            </a:r>
          </a:p>
          <a:p>
            <a:pPr lvl="0" indent="73660" rtl="0">
              <a:lnSpc>
                <a:spcPct val="90000"/>
              </a:lnSpc>
              <a:spcBef>
                <a:spcPts val="592"/>
              </a:spcBef>
              <a:buSzPct val="100000"/>
            </a:pPr>
            <a:r>
              <a:rPr lang="en" sz="1800"/>
              <a:t>Performance tasks as assessments</a:t>
            </a:r>
          </a:p>
          <a:p>
            <a:pPr lvl="0" indent="73660" rtl="0">
              <a:lnSpc>
                <a:spcPct val="90000"/>
              </a:lnSpc>
              <a:spcBef>
                <a:spcPts val="592"/>
              </a:spcBef>
              <a:buSzPct val="100000"/>
            </a:pPr>
            <a:r>
              <a:rPr lang="en" sz="1800"/>
              <a:t>Online Learning Positioning System – BLEND</a:t>
            </a:r>
          </a:p>
          <a:p>
            <a:pPr lvl="0" indent="73660" rtl="0">
              <a:lnSpc>
                <a:spcPct val="90000"/>
              </a:lnSpc>
              <a:spcBef>
                <a:spcPts val="592"/>
              </a:spcBef>
              <a:buSzPct val="100000"/>
            </a:pPr>
            <a:r>
              <a:rPr lang="en" sz="1800"/>
              <a:t>Problem-Based Learning</a:t>
            </a:r>
          </a:p>
          <a:p>
            <a:pPr lvl="0" indent="73660" rtl="0">
              <a:lnSpc>
                <a:spcPct val="90000"/>
              </a:lnSpc>
              <a:spcBef>
                <a:spcPts val="592"/>
              </a:spcBef>
              <a:buSzPct val="100000"/>
            </a:pPr>
            <a:r>
              <a:rPr lang="en" sz="1800"/>
              <a:t>Standards Based Grading</a:t>
            </a:r>
          </a:p>
          <a:p>
            <a:pPr lvl="0" indent="0" rtl="0">
              <a:lnSpc>
                <a:spcPct val="90000"/>
              </a:lnSpc>
              <a:spcBef>
                <a:spcPts val="592"/>
              </a:spcBef>
              <a:buClr>
                <a:schemeClr val="dk1"/>
              </a:buClr>
              <a:buSzPct val="164444"/>
              <a:buFont typeface="Arial"/>
              <a:buNone/>
            </a:pPr>
            <a:endParaRPr sz="1800"/>
          </a:p>
          <a:p>
            <a:pPr marL="0" lvl="0" indent="0" rtl="0">
              <a:lnSpc>
                <a:spcPct val="90000"/>
              </a:lnSpc>
              <a:spcBef>
                <a:spcPts val="592"/>
              </a:spcBef>
              <a:buClr>
                <a:schemeClr val="dk1"/>
              </a:buClr>
              <a:buSzPct val="25000"/>
              <a:buFont typeface="Arial"/>
              <a:buNone/>
            </a:pPr>
            <a:r>
              <a:rPr lang="en" sz="1400" b="1"/>
              <a:t>Possible TEC Exemptions</a:t>
            </a:r>
          </a:p>
          <a:p>
            <a:pPr marL="0" lvl="0" indent="0" rtl="0">
              <a:lnSpc>
                <a:spcPct val="90000"/>
              </a:lnSpc>
              <a:spcBef>
                <a:spcPts val="592"/>
              </a:spcBef>
              <a:buClr>
                <a:schemeClr val="dk1"/>
              </a:buClr>
              <a:buSzPct val="25000"/>
              <a:buFont typeface="Arial"/>
              <a:buNone/>
            </a:pPr>
            <a:r>
              <a:rPr lang="en" sz="1400"/>
              <a:t>Ch. 25 – First/last day of school; minimum attendance; class size</a:t>
            </a:r>
          </a:p>
          <a:p>
            <a:pPr marL="0" marR="0" lvl="0" indent="0" algn="l" rtl="0">
              <a:lnSpc>
                <a:spcPct val="90000"/>
              </a:lnSpc>
              <a:spcBef>
                <a:spcPts val="592"/>
              </a:spcBef>
              <a:buClr>
                <a:schemeClr val="dk1"/>
              </a:buClr>
              <a:buSzPct val="25000"/>
              <a:buFont typeface="Arial"/>
              <a:buNone/>
            </a:pPr>
            <a:endParaRPr sz="1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Shape 200"/>
          <p:cNvSpPr txBox="1">
            <a:spLocks noGrp="1"/>
          </p:cNvSpPr>
          <p:nvPr>
            <p:ph type="title"/>
          </p:nvPr>
        </p:nvSpPr>
        <p:spPr>
          <a:xfrm>
            <a:off x="457200" y="205978"/>
            <a:ext cx="8229600" cy="8574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 sz="4400" b="0" i="0" u="none" strike="noStrike" cap="none">
                <a:solidFill>
                  <a:schemeClr val="dk1"/>
                </a:solidFill>
                <a:latin typeface="Calibri"/>
                <a:ea typeface="Calibri"/>
                <a:cs typeface="Calibri"/>
                <a:sym typeface="Calibri"/>
              </a:rPr>
              <a:t>Extended Education Opportunities</a:t>
            </a:r>
          </a:p>
        </p:txBody>
      </p:sp>
      <p:sp>
        <p:nvSpPr>
          <p:cNvPr id="201" name="Shape 201"/>
          <p:cNvSpPr txBox="1">
            <a:spLocks noGrp="1"/>
          </p:cNvSpPr>
          <p:nvPr>
            <p:ph type="body" idx="1"/>
          </p:nvPr>
        </p:nvSpPr>
        <p:spPr>
          <a:xfrm>
            <a:off x="457200" y="1200150"/>
            <a:ext cx="8229600" cy="3394500"/>
          </a:xfrm>
          <a:prstGeom prst="rect">
            <a:avLst/>
          </a:prstGeom>
          <a:noFill/>
          <a:ln>
            <a:noFill/>
          </a:ln>
        </p:spPr>
        <p:txBody>
          <a:bodyPr lIns="91425" tIns="45700" rIns="91425" bIns="45700" anchor="t" anchorCtr="0">
            <a:noAutofit/>
          </a:bodyPr>
          <a:lstStyle/>
          <a:p>
            <a:pPr marL="0" lvl="0" indent="0" rtl="0">
              <a:lnSpc>
                <a:spcPct val="80000"/>
              </a:lnSpc>
              <a:spcBef>
                <a:spcPts val="0"/>
              </a:spcBef>
              <a:buClr>
                <a:schemeClr val="dk1"/>
              </a:buClr>
              <a:buSzPct val="25000"/>
              <a:buFont typeface="Arial"/>
              <a:buNone/>
            </a:pPr>
            <a:r>
              <a:rPr lang="en" sz="1800" b="1"/>
              <a:t>Roadmap</a:t>
            </a:r>
          </a:p>
          <a:p>
            <a:pPr lvl="0" indent="73660" rtl="0">
              <a:lnSpc>
                <a:spcPct val="80000"/>
              </a:lnSpc>
              <a:spcBef>
                <a:spcPts val="592"/>
              </a:spcBef>
              <a:buSzPct val="100000"/>
            </a:pPr>
            <a:r>
              <a:rPr lang="en" sz="1800"/>
              <a:t>Afterschool programs standardization</a:t>
            </a:r>
          </a:p>
          <a:p>
            <a:pPr lvl="0" indent="73660" rtl="0">
              <a:lnSpc>
                <a:spcPct val="80000"/>
              </a:lnSpc>
              <a:spcBef>
                <a:spcPts val="592"/>
              </a:spcBef>
              <a:buSzPct val="100000"/>
            </a:pPr>
            <a:r>
              <a:rPr lang="en" sz="1800"/>
              <a:t>Online Credit Recovery Programs</a:t>
            </a:r>
          </a:p>
          <a:p>
            <a:pPr lvl="0" indent="73660" rtl="0">
              <a:lnSpc>
                <a:spcPct val="80000"/>
              </a:lnSpc>
              <a:spcBef>
                <a:spcPts val="592"/>
              </a:spcBef>
              <a:buSzPct val="100000"/>
            </a:pPr>
            <a:r>
              <a:rPr lang="en" sz="1800"/>
              <a:t>Middle School credit recovery during school year</a:t>
            </a:r>
          </a:p>
          <a:p>
            <a:pPr lvl="0" indent="73660" rtl="0">
              <a:lnSpc>
                <a:spcPct val="80000"/>
              </a:lnSpc>
              <a:spcBef>
                <a:spcPts val="592"/>
              </a:spcBef>
              <a:buSzPct val="100000"/>
            </a:pPr>
            <a:r>
              <a:rPr lang="en" sz="1800"/>
              <a:t>Enhance Evening School programs</a:t>
            </a:r>
          </a:p>
          <a:p>
            <a:pPr lvl="0" indent="0" rtl="0">
              <a:lnSpc>
                <a:spcPct val="80000"/>
              </a:lnSpc>
              <a:spcBef>
                <a:spcPts val="592"/>
              </a:spcBef>
              <a:buClr>
                <a:schemeClr val="dk1"/>
              </a:buClr>
              <a:buSzPct val="164444"/>
              <a:buFont typeface="Arial"/>
              <a:buNone/>
            </a:pPr>
            <a:endParaRPr sz="1800"/>
          </a:p>
          <a:p>
            <a:pPr marL="0" lvl="0" indent="0" rtl="0">
              <a:lnSpc>
                <a:spcPct val="80000"/>
              </a:lnSpc>
              <a:spcBef>
                <a:spcPts val="592"/>
              </a:spcBef>
              <a:buClr>
                <a:schemeClr val="dk1"/>
              </a:buClr>
              <a:buSzPct val="25000"/>
              <a:buFont typeface="Arial"/>
              <a:buNone/>
            </a:pPr>
            <a:r>
              <a:rPr lang="en" sz="1400" b="1"/>
              <a:t>Possible TEC Exemptions</a:t>
            </a:r>
          </a:p>
          <a:p>
            <a:pPr marL="0" lvl="0" indent="0" rtl="0">
              <a:lnSpc>
                <a:spcPct val="80000"/>
              </a:lnSpc>
              <a:spcBef>
                <a:spcPts val="592"/>
              </a:spcBef>
              <a:buClr>
                <a:schemeClr val="dk1"/>
              </a:buClr>
              <a:buSzPct val="25000"/>
              <a:buFont typeface="Arial"/>
              <a:buNone/>
            </a:pPr>
            <a:r>
              <a:rPr lang="en" sz="1400"/>
              <a:t>Ch. 21 – Planning &amp; prep time</a:t>
            </a:r>
          </a:p>
          <a:p>
            <a:pPr marL="0" lvl="0" indent="0" rtl="0">
              <a:lnSpc>
                <a:spcPct val="80000"/>
              </a:lnSpc>
              <a:spcBef>
                <a:spcPts val="592"/>
              </a:spcBef>
              <a:buClr>
                <a:schemeClr val="dk1"/>
              </a:buClr>
              <a:buSzPct val="25000"/>
              <a:buFont typeface="Arial"/>
              <a:buNone/>
            </a:pPr>
            <a:r>
              <a:rPr lang="en" sz="1400"/>
              <a:t>Ch. 25 – Minimum attendance; length of school day; class size</a:t>
            </a:r>
          </a:p>
          <a:p>
            <a:pPr marL="0" marR="0" lvl="0" indent="0" algn="l" rtl="0">
              <a:lnSpc>
                <a:spcPct val="80000"/>
              </a:lnSpc>
              <a:spcBef>
                <a:spcPts val="592"/>
              </a:spcBef>
              <a:buClr>
                <a:schemeClr val="dk1"/>
              </a:buClr>
              <a:buSzPct val="25000"/>
              <a:buFont typeface="Arial"/>
              <a:buNone/>
            </a:pPr>
            <a:endParaRPr sz="1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Shape 206"/>
          <p:cNvSpPr/>
          <p:nvPr/>
        </p:nvSpPr>
        <p:spPr>
          <a:xfrm>
            <a:off x="1140425" y="1361523"/>
            <a:ext cx="6679589" cy="1577149"/>
          </a:xfrm>
          <a:prstGeom prst="rect">
            <a:avLst/>
          </a:prstGeom>
        </p:spPr>
        <p:txBody>
          <a:bodyPr>
            <a:prstTxWarp prst="textPlain">
              <a:avLst/>
            </a:prstTxWarp>
          </a:bodyPr>
          <a:lstStyle/>
          <a:p>
            <a:pPr lvl="0" algn="ctr"/>
            <a:r>
              <a:rPr b="0" i="0">
                <a:ln w="9525" cap="flat" cmpd="sng">
                  <a:solidFill>
                    <a:srgbClr val="0000FF"/>
                  </a:solidFill>
                  <a:prstDash val="solid"/>
                  <a:round/>
                  <a:headEnd type="none" w="med" len="med"/>
                  <a:tailEnd type="none" w="med" len="med"/>
                </a:ln>
                <a:solidFill>
                  <a:srgbClr val="BF9000"/>
                </a:solidFill>
                <a:latin typeface="Arial"/>
              </a:rPr>
              <a:t>Review of Meeting Outcomes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Shape 211"/>
          <p:cNvSpPr txBox="1"/>
          <p:nvPr/>
        </p:nvSpPr>
        <p:spPr>
          <a:xfrm>
            <a:off x="311700" y="421750"/>
            <a:ext cx="8520600" cy="572700"/>
          </a:xfrm>
          <a:prstGeom prst="rect">
            <a:avLst/>
          </a:prstGeom>
          <a:noFill/>
          <a:ln>
            <a:noFill/>
          </a:ln>
        </p:spPr>
        <p:txBody>
          <a:bodyPr lIns="91425" tIns="91425" rIns="91425" bIns="91425" anchor="t" anchorCtr="0">
            <a:noAutofit/>
          </a:bodyPr>
          <a:lstStyle/>
          <a:p>
            <a:pPr lvl="0" rtl="0">
              <a:spcBef>
                <a:spcPts val="0"/>
              </a:spcBef>
              <a:buNone/>
            </a:pPr>
            <a:r>
              <a:rPr lang="en" sz="2800">
                <a:solidFill>
                  <a:srgbClr val="000000"/>
                </a:solidFill>
              </a:rPr>
              <a:t>Proposed IDAC Committee Work &amp; Timelines</a:t>
            </a:r>
          </a:p>
        </p:txBody>
      </p:sp>
      <p:sp>
        <p:nvSpPr>
          <p:cNvPr id="212" name="Shape 212"/>
          <p:cNvSpPr txBox="1"/>
          <p:nvPr/>
        </p:nvSpPr>
        <p:spPr>
          <a:xfrm>
            <a:off x="311700" y="1238350"/>
            <a:ext cx="8520600" cy="3416400"/>
          </a:xfrm>
          <a:prstGeom prst="rect">
            <a:avLst/>
          </a:prstGeom>
          <a:noFill/>
          <a:ln>
            <a:noFill/>
          </a:ln>
        </p:spPr>
        <p:txBody>
          <a:bodyPr lIns="91425" tIns="91425" rIns="91425" bIns="91425" anchor="t" anchorCtr="0">
            <a:noAutofit/>
          </a:bodyPr>
          <a:lstStyle/>
          <a:p>
            <a:pPr lvl="0" rtl="0">
              <a:spcBef>
                <a:spcPts val="0"/>
              </a:spcBef>
              <a:buNone/>
            </a:pPr>
            <a:r>
              <a:rPr lang="en" sz="1800" b="1" strike="sngStrike">
                <a:solidFill>
                  <a:srgbClr val="595959"/>
                </a:solidFill>
              </a:rPr>
              <a:t>Meeting 1 January 11, 2017 at the AISD PAC</a:t>
            </a:r>
          </a:p>
          <a:p>
            <a:pPr lvl="0" rtl="0">
              <a:spcBef>
                <a:spcPts val="0"/>
              </a:spcBef>
              <a:buNone/>
            </a:pPr>
            <a:r>
              <a:rPr lang="en" sz="1800" strike="sngStrike">
                <a:solidFill>
                  <a:srgbClr val="595959"/>
                </a:solidFill>
              </a:rPr>
              <a:t>Outcomes:</a:t>
            </a:r>
          </a:p>
          <a:p>
            <a:pPr marL="457200" lvl="0" indent="-342900" rtl="0">
              <a:lnSpc>
                <a:spcPct val="115000"/>
              </a:lnSpc>
              <a:spcBef>
                <a:spcPts val="0"/>
              </a:spcBef>
              <a:spcAft>
                <a:spcPts val="1600"/>
              </a:spcAft>
              <a:buClr>
                <a:srgbClr val="595959"/>
              </a:buClr>
              <a:buSzPct val="100000"/>
            </a:pPr>
            <a:r>
              <a:rPr lang="en" sz="1800" strike="sngStrike">
                <a:solidFill>
                  <a:srgbClr val="595959"/>
                </a:solidFill>
              </a:rPr>
              <a:t>Learn about HB 1842 and Districts of Innovation</a:t>
            </a:r>
          </a:p>
          <a:p>
            <a:pPr marL="457200" lvl="0" indent="-342900" rtl="0">
              <a:lnSpc>
                <a:spcPct val="115000"/>
              </a:lnSpc>
              <a:spcBef>
                <a:spcPts val="0"/>
              </a:spcBef>
              <a:spcAft>
                <a:spcPts val="1600"/>
              </a:spcAft>
              <a:buClr>
                <a:srgbClr val="595959"/>
              </a:buClr>
              <a:buSzPct val="100000"/>
            </a:pPr>
            <a:r>
              <a:rPr lang="en" sz="1800" strike="sngStrike">
                <a:solidFill>
                  <a:srgbClr val="595959"/>
                </a:solidFill>
              </a:rPr>
              <a:t>Review committee charge</a:t>
            </a:r>
          </a:p>
          <a:p>
            <a:pPr marL="457200" lvl="0" indent="-342900" rtl="0">
              <a:lnSpc>
                <a:spcPct val="115000"/>
              </a:lnSpc>
              <a:spcBef>
                <a:spcPts val="0"/>
              </a:spcBef>
              <a:spcAft>
                <a:spcPts val="1600"/>
              </a:spcAft>
              <a:buClr>
                <a:srgbClr val="595959"/>
              </a:buClr>
              <a:buSzPct val="100000"/>
            </a:pPr>
            <a:r>
              <a:rPr lang="en" sz="1800" strike="sngStrike">
                <a:solidFill>
                  <a:srgbClr val="595959"/>
                </a:solidFill>
              </a:rPr>
              <a:t>Gather input on innovative ideas</a:t>
            </a:r>
          </a:p>
          <a:p>
            <a:pPr lvl="0" rtl="0">
              <a:spcBef>
                <a:spcPts val="0"/>
              </a:spcBef>
              <a:buNone/>
            </a:pPr>
            <a:r>
              <a:rPr lang="en" sz="1800" b="1">
                <a:solidFill>
                  <a:srgbClr val="595959"/>
                </a:solidFill>
              </a:rPr>
              <a:t>Meeting 2 January 18, 2017 at the AISD PAC &amp; Meeting 3 January 25, 2017 at Reagan High School:</a:t>
            </a:r>
          </a:p>
          <a:p>
            <a:pPr lvl="0" rtl="0">
              <a:spcBef>
                <a:spcPts val="0"/>
              </a:spcBef>
              <a:buNone/>
            </a:pPr>
            <a:r>
              <a:rPr lang="en" sz="1800">
                <a:solidFill>
                  <a:srgbClr val="595959"/>
                </a:solidFill>
              </a:rPr>
              <a:t>Outcomes:</a:t>
            </a:r>
          </a:p>
          <a:p>
            <a:pPr marL="457200" lvl="0" indent="-342900" rtl="0">
              <a:lnSpc>
                <a:spcPct val="115000"/>
              </a:lnSpc>
              <a:spcBef>
                <a:spcPts val="0"/>
              </a:spcBef>
              <a:spcAft>
                <a:spcPts val="1600"/>
              </a:spcAft>
              <a:buClr>
                <a:srgbClr val="595959"/>
              </a:buClr>
              <a:buSzPct val="100000"/>
            </a:pPr>
            <a:r>
              <a:rPr lang="en" sz="1800">
                <a:solidFill>
                  <a:srgbClr val="595959"/>
                </a:solidFill>
              </a:rPr>
              <a:t>Identify TEC exemptions that correspond to innovative suggestions</a:t>
            </a:r>
          </a:p>
          <a:p>
            <a:pPr marL="457200" lvl="0" indent="-342900" rtl="0">
              <a:lnSpc>
                <a:spcPct val="115000"/>
              </a:lnSpc>
              <a:spcBef>
                <a:spcPts val="0"/>
              </a:spcBef>
              <a:spcAft>
                <a:spcPts val="1600"/>
              </a:spcAft>
              <a:buClr>
                <a:srgbClr val="595959"/>
              </a:buClr>
              <a:buSzPct val="100000"/>
            </a:pPr>
            <a:r>
              <a:rPr lang="en" sz="1800" strike="sngStrike">
                <a:solidFill>
                  <a:srgbClr val="595959"/>
                </a:solidFill>
              </a:rPr>
              <a:t>Provide input on processes for campuses to apply for exemptions</a:t>
            </a:r>
          </a:p>
          <a:p>
            <a:pPr lvl="0" rtl="0">
              <a:lnSpc>
                <a:spcPct val="115000"/>
              </a:lnSpc>
              <a:spcBef>
                <a:spcPts val="0"/>
              </a:spcBef>
              <a:spcAft>
                <a:spcPts val="1600"/>
              </a:spcAft>
              <a:buNone/>
            </a:pPr>
            <a:endParaRPr sz="1800">
              <a:solidFill>
                <a:srgbClr val="595959"/>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Shape 217"/>
          <p:cNvSpPr txBox="1"/>
          <p:nvPr/>
        </p:nvSpPr>
        <p:spPr>
          <a:xfrm>
            <a:off x="311700" y="216425"/>
            <a:ext cx="8520600" cy="572700"/>
          </a:xfrm>
          <a:prstGeom prst="rect">
            <a:avLst/>
          </a:prstGeom>
          <a:noFill/>
          <a:ln>
            <a:noFill/>
          </a:ln>
        </p:spPr>
        <p:txBody>
          <a:bodyPr lIns="91425" tIns="91425" rIns="91425" bIns="91425" anchor="t" anchorCtr="0">
            <a:noAutofit/>
          </a:bodyPr>
          <a:lstStyle/>
          <a:p>
            <a:pPr lvl="0" rtl="0">
              <a:spcBef>
                <a:spcPts val="0"/>
              </a:spcBef>
              <a:buNone/>
            </a:pPr>
            <a:r>
              <a:rPr lang="en" sz="2800">
                <a:solidFill>
                  <a:srgbClr val="000000"/>
                </a:solidFill>
              </a:rPr>
              <a:t>Proposed Committee Work &amp; Timelines </a:t>
            </a:r>
            <a:r>
              <a:rPr lang="en" sz="2800" i="1">
                <a:solidFill>
                  <a:srgbClr val="000000"/>
                </a:solidFill>
              </a:rPr>
              <a:t>continued</a:t>
            </a:r>
          </a:p>
          <a:p>
            <a:pPr lvl="0" rtl="0">
              <a:spcBef>
                <a:spcPts val="0"/>
              </a:spcBef>
              <a:buNone/>
            </a:pPr>
            <a:endParaRPr sz="2800">
              <a:solidFill>
                <a:srgbClr val="000000"/>
              </a:solidFill>
            </a:endParaRPr>
          </a:p>
        </p:txBody>
      </p:sp>
      <p:sp>
        <p:nvSpPr>
          <p:cNvPr id="218" name="Shape 218"/>
          <p:cNvSpPr txBox="1"/>
          <p:nvPr/>
        </p:nvSpPr>
        <p:spPr>
          <a:xfrm>
            <a:off x="311700" y="859300"/>
            <a:ext cx="8520600" cy="4001700"/>
          </a:xfrm>
          <a:prstGeom prst="rect">
            <a:avLst/>
          </a:prstGeom>
          <a:noFill/>
          <a:ln>
            <a:noFill/>
          </a:ln>
        </p:spPr>
        <p:txBody>
          <a:bodyPr lIns="91425" tIns="91425" rIns="91425" bIns="91425" anchor="t" anchorCtr="0">
            <a:noAutofit/>
          </a:bodyPr>
          <a:lstStyle/>
          <a:p>
            <a:pPr lvl="0" algn="ctr" rtl="0">
              <a:lnSpc>
                <a:spcPct val="115000"/>
              </a:lnSpc>
              <a:spcBef>
                <a:spcPts val="0"/>
              </a:spcBef>
              <a:spcAft>
                <a:spcPts val="1600"/>
              </a:spcAft>
              <a:buNone/>
            </a:pPr>
            <a:r>
              <a:rPr lang="en" sz="1600" b="1" i="1">
                <a:solidFill>
                  <a:srgbClr val="595959"/>
                </a:solidFill>
              </a:rPr>
              <a:t>Add a possible work session day to continue identifying applicable TEC exemptions (if needed) and what we want our draft our plan to look like. Do we want to do this?</a:t>
            </a:r>
          </a:p>
          <a:p>
            <a:pPr lvl="0" rtl="0">
              <a:spcBef>
                <a:spcPts val="0"/>
              </a:spcBef>
              <a:buNone/>
            </a:pPr>
            <a:r>
              <a:rPr lang="en" sz="1800" b="1">
                <a:solidFill>
                  <a:srgbClr val="595959"/>
                </a:solidFill>
              </a:rPr>
              <a:t>Meeting 4 February 1, 2017 at the AISD PAC </a:t>
            </a:r>
          </a:p>
          <a:p>
            <a:pPr lvl="0" rtl="0">
              <a:spcBef>
                <a:spcPts val="0"/>
              </a:spcBef>
              <a:buNone/>
            </a:pPr>
            <a:r>
              <a:rPr lang="en" sz="1800">
                <a:solidFill>
                  <a:srgbClr val="595959"/>
                </a:solidFill>
              </a:rPr>
              <a:t>Outcomes:</a:t>
            </a:r>
          </a:p>
          <a:p>
            <a:pPr marL="457200" lvl="0" indent="-342900" rtl="0">
              <a:lnSpc>
                <a:spcPct val="115000"/>
              </a:lnSpc>
              <a:spcBef>
                <a:spcPts val="0"/>
              </a:spcBef>
              <a:spcAft>
                <a:spcPts val="1600"/>
              </a:spcAft>
              <a:buClr>
                <a:srgbClr val="595959"/>
              </a:buClr>
              <a:buSzPct val="100000"/>
            </a:pPr>
            <a:r>
              <a:rPr lang="en" sz="1800">
                <a:solidFill>
                  <a:srgbClr val="595959"/>
                </a:solidFill>
              </a:rPr>
              <a:t>Draft and review the innovation plan</a:t>
            </a:r>
          </a:p>
          <a:p>
            <a:pPr marL="457200" lvl="0" indent="-342900" rtl="0">
              <a:lnSpc>
                <a:spcPct val="115000"/>
              </a:lnSpc>
              <a:spcBef>
                <a:spcPts val="0"/>
              </a:spcBef>
              <a:spcAft>
                <a:spcPts val="1600"/>
              </a:spcAft>
              <a:buClr>
                <a:srgbClr val="595959"/>
              </a:buClr>
              <a:buSzPct val="100000"/>
            </a:pPr>
            <a:r>
              <a:rPr lang="en" sz="1800">
                <a:solidFill>
                  <a:srgbClr val="595959"/>
                </a:solidFill>
              </a:rPr>
              <a:t>Address any needed revisions</a:t>
            </a:r>
          </a:p>
          <a:p>
            <a:pPr lvl="0" rtl="0">
              <a:spcBef>
                <a:spcPts val="0"/>
              </a:spcBef>
              <a:buNone/>
            </a:pPr>
            <a:r>
              <a:rPr lang="en" sz="1800" b="1">
                <a:solidFill>
                  <a:srgbClr val="595959"/>
                </a:solidFill>
              </a:rPr>
              <a:t>Meeting 5 February 8, 2017 at Reagan High School:</a:t>
            </a:r>
          </a:p>
          <a:p>
            <a:pPr lvl="0" rtl="0">
              <a:spcBef>
                <a:spcPts val="0"/>
              </a:spcBef>
              <a:buNone/>
            </a:pPr>
            <a:r>
              <a:rPr lang="en" sz="1800">
                <a:solidFill>
                  <a:srgbClr val="595959"/>
                </a:solidFill>
              </a:rPr>
              <a:t>Outcomes:</a:t>
            </a:r>
          </a:p>
          <a:p>
            <a:pPr marL="457200" lvl="0" indent="-342900" rtl="0">
              <a:lnSpc>
                <a:spcPct val="115000"/>
              </a:lnSpc>
              <a:spcBef>
                <a:spcPts val="0"/>
              </a:spcBef>
              <a:spcAft>
                <a:spcPts val="1600"/>
              </a:spcAft>
              <a:buClr>
                <a:srgbClr val="595959"/>
              </a:buClr>
              <a:buSzPct val="100000"/>
            </a:pPr>
            <a:r>
              <a:rPr lang="en" sz="1800">
                <a:solidFill>
                  <a:srgbClr val="595959"/>
                </a:solidFill>
              </a:rPr>
              <a:t>Finalize the innovation plan</a:t>
            </a:r>
          </a:p>
          <a:p>
            <a:pPr marL="457200" lvl="0" indent="-342900" rtl="0">
              <a:spcBef>
                <a:spcPts val="0"/>
              </a:spcBef>
              <a:spcAft>
                <a:spcPts val="500"/>
              </a:spcAft>
              <a:buClr>
                <a:srgbClr val="595959"/>
              </a:buClr>
              <a:buSzPct val="100000"/>
            </a:pPr>
            <a:r>
              <a:rPr lang="en" sz="1800">
                <a:solidFill>
                  <a:srgbClr val="595959"/>
                </a:solidFill>
              </a:rPr>
              <a:t>Ensure the draft plan is ready to share with the DAC and the Board of Trustees on or before April 10, 2017</a:t>
            </a:r>
          </a:p>
          <a:p>
            <a:pPr lvl="0" algn="ctr" rtl="0">
              <a:spcBef>
                <a:spcPts val="0"/>
              </a:spcBef>
              <a:spcAft>
                <a:spcPts val="500"/>
              </a:spcAft>
              <a:buNone/>
            </a:pPr>
            <a:r>
              <a:rPr lang="en" sz="1200" b="1" i="1">
                <a:solidFill>
                  <a:srgbClr val="595959"/>
                </a:solidFill>
              </a:rPr>
              <a:t>An additional meeting could be organized if needed to address revisions suggested by DAC or School Board</a:t>
            </a:r>
          </a:p>
          <a:p>
            <a:pPr lvl="0" rtl="0">
              <a:lnSpc>
                <a:spcPct val="115000"/>
              </a:lnSpc>
              <a:spcBef>
                <a:spcPts val="0"/>
              </a:spcBef>
              <a:spcAft>
                <a:spcPts val="1600"/>
              </a:spcAft>
              <a:buNone/>
            </a:pPr>
            <a:endParaRPr sz="1800">
              <a:solidFill>
                <a:srgbClr val="595959"/>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Shape 223"/>
          <p:cNvSpPr txBox="1">
            <a:spLocks noGrp="1"/>
          </p:cNvSpPr>
          <p:nvPr>
            <p:ph type="title"/>
          </p:nvPr>
        </p:nvSpPr>
        <p:spPr>
          <a:xfrm>
            <a:off x="311700" y="140225"/>
            <a:ext cx="8520600" cy="572700"/>
          </a:xfrm>
          <a:prstGeom prst="rect">
            <a:avLst/>
          </a:prstGeom>
        </p:spPr>
        <p:txBody>
          <a:bodyPr lIns="91425" tIns="91425" rIns="91425" bIns="91425" anchor="t" anchorCtr="0">
            <a:noAutofit/>
          </a:bodyPr>
          <a:lstStyle/>
          <a:p>
            <a:pPr lvl="0">
              <a:spcBef>
                <a:spcPts val="0"/>
              </a:spcBef>
              <a:buNone/>
            </a:pPr>
            <a:r>
              <a:rPr lang="en"/>
              <a:t>Today’s Task</a:t>
            </a:r>
          </a:p>
        </p:txBody>
      </p:sp>
      <p:sp>
        <p:nvSpPr>
          <p:cNvPr id="224" name="Shape 224"/>
          <p:cNvSpPr txBox="1">
            <a:spLocks noGrp="1"/>
          </p:cNvSpPr>
          <p:nvPr>
            <p:ph type="body" idx="1"/>
          </p:nvPr>
        </p:nvSpPr>
        <p:spPr>
          <a:xfrm>
            <a:off x="311700" y="712925"/>
            <a:ext cx="8520600" cy="3918900"/>
          </a:xfrm>
          <a:prstGeom prst="rect">
            <a:avLst/>
          </a:prstGeom>
        </p:spPr>
        <p:txBody>
          <a:bodyPr lIns="91425" tIns="91425" rIns="91425" bIns="91425" anchor="t" anchorCtr="0">
            <a:noAutofit/>
          </a:bodyPr>
          <a:lstStyle/>
          <a:p>
            <a:pPr marL="457200" lvl="0" indent="-330200" rtl="0">
              <a:spcBef>
                <a:spcPts val="0"/>
              </a:spcBef>
              <a:buSzPct val="100000"/>
              <a:buAutoNum type="arabicPeriod"/>
            </a:pPr>
            <a:r>
              <a:rPr lang="en" sz="1600"/>
              <a:t>Use feedback forms (and group discussion/ideas) to clearly articulate the innovation or challenge in column 1on the </a:t>
            </a:r>
            <a:r>
              <a:rPr lang="en" sz="1600" b="1"/>
              <a:t>Exemption Rationale</a:t>
            </a:r>
            <a:r>
              <a:rPr lang="en" sz="1600"/>
              <a:t> form.</a:t>
            </a:r>
          </a:p>
          <a:p>
            <a:pPr marL="457200" lvl="0" indent="-330200" rtl="0">
              <a:spcBef>
                <a:spcPts val="0"/>
              </a:spcBef>
              <a:buSzPct val="100000"/>
              <a:buAutoNum type="arabicPeriod"/>
            </a:pPr>
            <a:r>
              <a:rPr lang="en" sz="1600"/>
              <a:t>Think about/discuss how the innovation or challenge might be impacted by the Texas Education Code, and make any notes in column 2.</a:t>
            </a:r>
          </a:p>
          <a:p>
            <a:pPr marL="457200" marR="0" lvl="0" indent="-330200" algn="l" rtl="0">
              <a:lnSpc>
                <a:spcPct val="115000"/>
              </a:lnSpc>
              <a:spcBef>
                <a:spcPts val="0"/>
              </a:spcBef>
              <a:spcAft>
                <a:spcPts val="1600"/>
              </a:spcAft>
              <a:buClr>
                <a:schemeClr val="dk2"/>
              </a:buClr>
              <a:buSzPct val="100000"/>
              <a:buFont typeface="Arial"/>
              <a:buAutoNum type="arabicPeriod"/>
            </a:pPr>
            <a:r>
              <a:rPr lang="en" sz="1600"/>
              <a:t>Use the </a:t>
            </a:r>
            <a:r>
              <a:rPr lang="en" sz="1600" b="1"/>
              <a:t>Possible Exemptions</a:t>
            </a:r>
            <a:r>
              <a:rPr lang="en" sz="1600"/>
              <a:t> list to identify areas of the TEC that might apply and read applicable policies. Research relevant sections of the TEC. List all applicable sections of the TEC in column 3.</a:t>
            </a:r>
          </a:p>
          <a:p>
            <a:pPr marL="457200" marR="0" lvl="0" indent="-330200" algn="l" rtl="0">
              <a:lnSpc>
                <a:spcPct val="115000"/>
              </a:lnSpc>
              <a:spcBef>
                <a:spcPts val="0"/>
              </a:spcBef>
              <a:spcAft>
                <a:spcPts val="1600"/>
              </a:spcAft>
              <a:buSzPct val="100000"/>
              <a:buAutoNum type="arabicPeriod"/>
            </a:pPr>
            <a:r>
              <a:rPr lang="en" sz="1600"/>
              <a:t>Use the AISD Strategic Plan to list portions of it that are supported by the exemption in column 4.</a:t>
            </a:r>
          </a:p>
          <a:p>
            <a:pPr marL="457200" lvl="0" indent="-330200" rtl="0">
              <a:spcBef>
                <a:spcPts val="0"/>
              </a:spcBef>
              <a:buSzPct val="100000"/>
              <a:buAutoNum type="arabicPeriod"/>
            </a:pPr>
            <a:r>
              <a:rPr lang="en" sz="1600"/>
              <a:t>Decide as a group whether you mostly agree with or oppose the exemption and list agree or oppose in column 5. Also list any concerns, limitations you feel should apply, and any additional information you feel is needed. </a:t>
            </a:r>
          </a:p>
          <a:p>
            <a:pPr lvl="0" algn="ctr" rtl="0">
              <a:spcBef>
                <a:spcPts val="0"/>
              </a:spcBef>
              <a:buNone/>
            </a:pPr>
            <a:r>
              <a:rPr lang="en"/>
              <a:t>Consult with SMEs as needed to gather information.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Shape 229"/>
          <p:cNvSpPr/>
          <p:nvPr/>
        </p:nvSpPr>
        <p:spPr>
          <a:xfrm>
            <a:off x="558575" y="1512793"/>
            <a:ext cx="8109202" cy="1422475"/>
          </a:xfrm>
          <a:prstGeom prst="rect">
            <a:avLst/>
          </a:prstGeom>
        </p:spPr>
        <p:txBody>
          <a:bodyPr>
            <a:prstTxWarp prst="textPlain">
              <a:avLst/>
            </a:prstTxWarp>
          </a:bodyPr>
          <a:lstStyle/>
          <a:p>
            <a:pPr lvl="0" algn="ctr"/>
            <a:r>
              <a:rPr b="0" i="0">
                <a:ln w="9525" cap="flat" cmpd="sng">
                  <a:solidFill>
                    <a:srgbClr val="0000FF"/>
                  </a:solidFill>
                  <a:prstDash val="solid"/>
                  <a:round/>
                  <a:headEnd type="none" w="med" len="med"/>
                  <a:tailEnd type="none" w="med" len="med"/>
                </a:ln>
                <a:solidFill>
                  <a:srgbClr val="E69138"/>
                </a:solidFill>
                <a:latin typeface="Arial"/>
              </a:rPr>
              <a:t>Let's look at a sample...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pic>
        <p:nvPicPr>
          <p:cNvPr id="234" name="Shape 234" descr="Screen Shot 2017-01-16 at 9.38.53 PM.png"/>
          <p:cNvPicPr preferRelativeResize="0"/>
          <p:nvPr/>
        </p:nvPicPr>
        <p:blipFill>
          <a:blip r:embed="rId3">
            <a:alphaModFix/>
          </a:blip>
          <a:stretch>
            <a:fillRect/>
          </a:stretch>
        </p:blipFill>
        <p:spPr>
          <a:xfrm>
            <a:off x="152400" y="152400"/>
            <a:ext cx="7524888" cy="483869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Shape 135"/>
          <p:cNvSpPr txBox="1">
            <a:spLocks noGrp="1"/>
          </p:cNvSpPr>
          <p:nvPr>
            <p:ph type="subTitle" idx="1"/>
          </p:nvPr>
        </p:nvSpPr>
        <p:spPr>
          <a:xfrm>
            <a:off x="265150" y="1251500"/>
            <a:ext cx="8520600" cy="1878900"/>
          </a:xfrm>
          <a:prstGeom prst="rect">
            <a:avLst/>
          </a:prstGeom>
        </p:spPr>
        <p:txBody>
          <a:bodyPr lIns="91425" tIns="91425" rIns="91425" bIns="91425" anchor="t" anchorCtr="0">
            <a:noAutofit/>
          </a:bodyPr>
          <a:lstStyle/>
          <a:p>
            <a:pPr lvl="0">
              <a:spcBef>
                <a:spcPts val="0"/>
              </a:spcBef>
              <a:buNone/>
            </a:pPr>
            <a:r>
              <a:rPr lang="en"/>
              <a:t>Welcome &amp; Call to Order</a:t>
            </a:r>
          </a:p>
          <a:p>
            <a:pPr lvl="0">
              <a:spcBef>
                <a:spcPts val="0"/>
              </a:spcBef>
              <a:buNone/>
            </a:pPr>
            <a:r>
              <a:rPr lang="en"/>
              <a:t>Citizen Comments</a:t>
            </a:r>
          </a:p>
          <a:p>
            <a:pPr lvl="0">
              <a:spcBef>
                <a:spcPts val="0"/>
              </a:spcBef>
              <a:buNone/>
            </a:pPr>
            <a:r>
              <a:rPr lang="en"/>
              <a:t>Approval of Minutes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pic>
        <p:nvPicPr>
          <p:cNvPr id="239" name="Shape 239" descr="Screen Shot 2017-01-17 at 6.52.42 PM.png"/>
          <p:cNvPicPr preferRelativeResize="0"/>
          <p:nvPr/>
        </p:nvPicPr>
        <p:blipFill>
          <a:blip r:embed="rId3">
            <a:alphaModFix/>
          </a:blip>
          <a:stretch>
            <a:fillRect/>
          </a:stretch>
        </p:blipFill>
        <p:spPr>
          <a:xfrm>
            <a:off x="152400" y="152400"/>
            <a:ext cx="8839199" cy="480490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Shape 244"/>
          <p:cNvSpPr txBox="1">
            <a:spLocks noGrp="1"/>
          </p:cNvSpPr>
          <p:nvPr>
            <p:ph type="title"/>
          </p:nvPr>
        </p:nvSpPr>
        <p:spPr>
          <a:xfrm>
            <a:off x="311700" y="223925"/>
            <a:ext cx="8520600" cy="572700"/>
          </a:xfrm>
          <a:prstGeom prst="rect">
            <a:avLst/>
          </a:prstGeom>
        </p:spPr>
        <p:txBody>
          <a:bodyPr lIns="91425" tIns="91425" rIns="91425" bIns="91425" anchor="t" anchorCtr="0">
            <a:noAutofit/>
          </a:bodyPr>
          <a:lstStyle/>
          <a:p>
            <a:pPr lvl="0">
              <a:spcBef>
                <a:spcPts val="0"/>
              </a:spcBef>
              <a:buNone/>
            </a:pPr>
            <a:r>
              <a:rPr lang="en"/>
              <a:t>Breaking Up Into Groups...</a:t>
            </a:r>
          </a:p>
        </p:txBody>
      </p:sp>
      <p:sp>
        <p:nvSpPr>
          <p:cNvPr id="245" name="Shape 245"/>
          <p:cNvSpPr txBox="1">
            <a:spLocks noGrp="1"/>
          </p:cNvSpPr>
          <p:nvPr>
            <p:ph type="body" idx="1"/>
          </p:nvPr>
        </p:nvSpPr>
        <p:spPr>
          <a:xfrm>
            <a:off x="311700" y="796625"/>
            <a:ext cx="8520600" cy="4137300"/>
          </a:xfrm>
          <a:prstGeom prst="rect">
            <a:avLst/>
          </a:prstGeom>
        </p:spPr>
        <p:txBody>
          <a:bodyPr lIns="91425" tIns="91425" rIns="91425" bIns="91425" anchor="t" anchorCtr="0">
            <a:noAutofit/>
          </a:bodyPr>
          <a:lstStyle/>
          <a:p>
            <a:pPr lvl="0">
              <a:lnSpc>
                <a:spcPct val="100000"/>
              </a:lnSpc>
              <a:spcBef>
                <a:spcPts val="0"/>
              </a:spcBef>
              <a:spcAft>
                <a:spcPts val="0"/>
              </a:spcAft>
              <a:buNone/>
            </a:pPr>
            <a:r>
              <a:rPr lang="en"/>
              <a:t>Group 1: Staff Development / Campus &amp; District Operations</a:t>
            </a:r>
          </a:p>
          <a:p>
            <a:pPr lvl="0" rtl="0">
              <a:lnSpc>
                <a:spcPct val="100000"/>
              </a:lnSpc>
              <a:spcBef>
                <a:spcPts val="0"/>
              </a:spcBef>
              <a:spcAft>
                <a:spcPts val="0"/>
              </a:spcAft>
              <a:buNone/>
            </a:pPr>
            <a:r>
              <a:rPr lang="en" sz="1200" b="1"/>
              <a:t>With Jennifer Pace</a:t>
            </a:r>
          </a:p>
          <a:p>
            <a:pPr lvl="0" rtl="0">
              <a:lnSpc>
                <a:spcPct val="100000"/>
              </a:lnSpc>
              <a:spcBef>
                <a:spcPts val="0"/>
              </a:spcBef>
              <a:spcAft>
                <a:spcPts val="0"/>
              </a:spcAft>
              <a:buNone/>
            </a:pPr>
            <a:r>
              <a:rPr lang="en" sz="1200"/>
              <a:t>Planning time, Length of school day/ start &amp; stop time, school calendar, transportation, teacher appraisals, time to analyze student work, early release days, attendance reporting options, transportation ideas,excessive service contract requirements</a:t>
            </a:r>
          </a:p>
          <a:p>
            <a:pPr lvl="0" rtl="0">
              <a:lnSpc>
                <a:spcPct val="100000"/>
              </a:lnSpc>
              <a:spcBef>
                <a:spcPts val="0"/>
              </a:spcBef>
              <a:spcAft>
                <a:spcPts val="0"/>
              </a:spcAft>
              <a:buNone/>
            </a:pPr>
            <a:r>
              <a:rPr lang="en" sz="1400" u="sng">
                <a:solidFill>
                  <a:schemeClr val="hlink"/>
                </a:solidFill>
                <a:hlinkClick r:id="rId3"/>
              </a:rPr>
              <a:t>http://bit.ly/2jWK7bU</a:t>
            </a:r>
            <a:r>
              <a:rPr lang="en" sz="1400"/>
              <a:t> </a:t>
            </a:r>
          </a:p>
          <a:p>
            <a:pPr lvl="0">
              <a:lnSpc>
                <a:spcPct val="100000"/>
              </a:lnSpc>
              <a:spcBef>
                <a:spcPts val="0"/>
              </a:spcBef>
              <a:spcAft>
                <a:spcPts val="0"/>
              </a:spcAft>
              <a:buNone/>
            </a:pPr>
            <a:endParaRPr sz="1200"/>
          </a:p>
          <a:p>
            <a:pPr lvl="0">
              <a:lnSpc>
                <a:spcPct val="100000"/>
              </a:lnSpc>
              <a:spcBef>
                <a:spcPts val="0"/>
              </a:spcBef>
              <a:spcAft>
                <a:spcPts val="0"/>
              </a:spcAft>
              <a:buNone/>
            </a:pPr>
            <a:r>
              <a:rPr lang="en"/>
              <a:t>Group 2: Staffing</a:t>
            </a:r>
          </a:p>
          <a:p>
            <a:pPr lvl="0" rtl="0">
              <a:lnSpc>
                <a:spcPct val="100000"/>
              </a:lnSpc>
              <a:spcBef>
                <a:spcPts val="0"/>
              </a:spcBef>
              <a:spcAft>
                <a:spcPts val="0"/>
              </a:spcAft>
              <a:buNone/>
            </a:pPr>
            <a:r>
              <a:rPr lang="en" sz="1200" b="1"/>
              <a:t>With Raul Sanchez</a:t>
            </a:r>
          </a:p>
          <a:p>
            <a:pPr lvl="0" rtl="0">
              <a:lnSpc>
                <a:spcPct val="100000"/>
              </a:lnSpc>
              <a:spcBef>
                <a:spcPts val="0"/>
              </a:spcBef>
              <a:spcAft>
                <a:spcPts val="0"/>
              </a:spcAft>
              <a:buNone/>
            </a:pPr>
            <a:r>
              <a:rPr lang="en" sz="1200"/>
              <a:t>Class size flexibility, behavior coordinators, teachers vs. TAs in special education, work experience vs. teacher certification, flexible grouping, options in start/stop time</a:t>
            </a:r>
          </a:p>
          <a:p>
            <a:pPr lvl="0" rtl="0">
              <a:lnSpc>
                <a:spcPct val="100000"/>
              </a:lnSpc>
              <a:spcBef>
                <a:spcPts val="0"/>
              </a:spcBef>
              <a:spcAft>
                <a:spcPts val="0"/>
              </a:spcAft>
              <a:buNone/>
            </a:pPr>
            <a:r>
              <a:rPr lang="en" sz="1400" u="sng">
                <a:solidFill>
                  <a:schemeClr val="hlink"/>
                </a:solidFill>
                <a:hlinkClick r:id="rId4"/>
              </a:rPr>
              <a:t>http://bit.ly/2jwIvZE</a:t>
            </a:r>
            <a:r>
              <a:rPr lang="en" sz="1400"/>
              <a:t> </a:t>
            </a:r>
          </a:p>
          <a:p>
            <a:pPr lvl="0">
              <a:lnSpc>
                <a:spcPct val="100000"/>
              </a:lnSpc>
              <a:spcBef>
                <a:spcPts val="0"/>
              </a:spcBef>
              <a:spcAft>
                <a:spcPts val="0"/>
              </a:spcAft>
              <a:buClr>
                <a:schemeClr val="dk1"/>
              </a:buClr>
              <a:buSzPct val="91666"/>
              <a:buFont typeface="Arial"/>
              <a:buNone/>
            </a:pPr>
            <a:endParaRPr sz="1200"/>
          </a:p>
          <a:p>
            <a:pPr lvl="0" rtl="0">
              <a:lnSpc>
                <a:spcPct val="100000"/>
              </a:lnSpc>
              <a:spcBef>
                <a:spcPts val="0"/>
              </a:spcBef>
              <a:spcAft>
                <a:spcPts val="0"/>
              </a:spcAft>
              <a:buNone/>
            </a:pPr>
            <a:r>
              <a:rPr lang="en"/>
              <a:t>Group 3: Academic Programs</a:t>
            </a:r>
          </a:p>
          <a:p>
            <a:pPr lvl="0" rtl="0">
              <a:lnSpc>
                <a:spcPct val="100000"/>
              </a:lnSpc>
              <a:spcBef>
                <a:spcPts val="0"/>
              </a:spcBef>
              <a:spcAft>
                <a:spcPts val="0"/>
              </a:spcAft>
              <a:buNone/>
            </a:pPr>
            <a:r>
              <a:rPr lang="en" sz="1200" b="1"/>
              <a:t>With Rachel Naugle</a:t>
            </a:r>
          </a:p>
          <a:p>
            <a:pPr lvl="0" rtl="0">
              <a:lnSpc>
                <a:spcPct val="100000"/>
              </a:lnSpc>
              <a:spcBef>
                <a:spcPts val="0"/>
              </a:spcBef>
              <a:spcAft>
                <a:spcPts val="0"/>
              </a:spcAft>
              <a:buNone/>
            </a:pPr>
            <a:r>
              <a:rPr lang="en" sz="1200"/>
              <a:t>STEM &amp; CTE programming, options for advanced &amp; struggling learners, off-campus programs, credit recovery options, extended day, weekend and summer options, year-round, interventions, opportunities for applications in the real world, internships, length of school day based on student need, on-line courses, Flexibility with textbook funds, 90% attendance rule</a:t>
            </a:r>
          </a:p>
          <a:p>
            <a:pPr lvl="0" rtl="0">
              <a:lnSpc>
                <a:spcPct val="100000"/>
              </a:lnSpc>
              <a:spcBef>
                <a:spcPts val="0"/>
              </a:spcBef>
              <a:spcAft>
                <a:spcPts val="0"/>
              </a:spcAft>
              <a:buNone/>
            </a:pPr>
            <a:r>
              <a:rPr lang="en" sz="1400" u="sng">
                <a:solidFill>
                  <a:schemeClr val="hlink"/>
                </a:solidFill>
                <a:hlinkClick r:id="rId5"/>
              </a:rPr>
              <a:t>http://bit.ly/2juFLfB</a:t>
            </a:r>
            <a:r>
              <a:rPr lang="en" sz="1400"/>
              <a:t> </a:t>
            </a:r>
          </a:p>
          <a:p>
            <a:pPr lvl="0" rtl="0">
              <a:lnSpc>
                <a:spcPct val="100000"/>
              </a:lnSpc>
              <a:spcBef>
                <a:spcPts val="0"/>
              </a:spcBef>
              <a:spcAft>
                <a:spcPts val="0"/>
              </a:spcAft>
              <a:buClr>
                <a:schemeClr val="dk1"/>
              </a:buClr>
              <a:buSzPct val="91666"/>
              <a:buFont typeface="Arial"/>
              <a:buNone/>
            </a:pPr>
            <a:endParaRPr sz="1200"/>
          </a:p>
          <a:p>
            <a:pPr lvl="0" rtl="0">
              <a:lnSpc>
                <a:spcPct val="100000"/>
              </a:lnSpc>
              <a:spcBef>
                <a:spcPts val="0"/>
              </a:spcBef>
              <a:spcAft>
                <a:spcPts val="0"/>
              </a:spcAft>
              <a:buClr>
                <a:schemeClr val="dk1"/>
              </a:buClr>
              <a:buSzPct val="61111"/>
              <a:buFont typeface="Arial"/>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Shape 250"/>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Look out for...</a:t>
            </a:r>
          </a:p>
        </p:txBody>
      </p:sp>
      <p:sp>
        <p:nvSpPr>
          <p:cNvPr id="251" name="Shape 251"/>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lvl="0">
              <a:spcBef>
                <a:spcPts val="0"/>
              </a:spcBef>
              <a:buNone/>
            </a:pPr>
            <a:r>
              <a:rPr lang="en"/>
              <a:t>things we don’t need exemptions for, such as “offering a wide variety of classes” or “implementing standards-based grading”. This does not need to be included on the Exemption Rationale form. But feel free to let this spark conversation that may lead to other innovative ideas with related exemptions you want to include on the form.</a:t>
            </a:r>
          </a:p>
          <a:p>
            <a:pPr lvl="0">
              <a:spcBef>
                <a:spcPts val="0"/>
              </a:spcBef>
              <a:buNone/>
            </a:pPr>
            <a:r>
              <a:rPr lang="en"/>
              <a:t>Also look out for things that might not be possible, like “funding for an additional teacher” or things we cannot exempt ourselves from, like our </a:t>
            </a:r>
            <a:r>
              <a:rPr lang="en" i="1"/>
              <a:t>state-mandated curriculum</a:t>
            </a:r>
            <a:r>
              <a:rPr lang="en"/>
              <a:t>. But consider possible creative alternatives to achieve the desired outcome.</a:t>
            </a:r>
          </a:p>
          <a:p>
            <a:pPr lvl="0">
              <a:spcBef>
                <a:spcPts val="0"/>
              </a:spcBef>
              <a:buNone/>
            </a:pPr>
            <a:endParaRPr/>
          </a:p>
          <a:p>
            <a:pPr lvl="0">
              <a:spcBef>
                <a:spcPts val="0"/>
              </a:spcBef>
              <a:buNone/>
            </a:pP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Shape 256"/>
          <p:cNvSpPr txBox="1">
            <a:spLocks noGrp="1"/>
          </p:cNvSpPr>
          <p:nvPr>
            <p:ph type="title"/>
          </p:nvPr>
        </p:nvSpPr>
        <p:spPr>
          <a:xfrm>
            <a:off x="311700" y="24950"/>
            <a:ext cx="8520600" cy="572700"/>
          </a:xfrm>
          <a:prstGeom prst="rect">
            <a:avLst/>
          </a:prstGeom>
        </p:spPr>
        <p:txBody>
          <a:bodyPr lIns="91425" tIns="91425" rIns="91425" bIns="91425" anchor="t" anchorCtr="0">
            <a:noAutofit/>
          </a:bodyPr>
          <a:lstStyle/>
          <a:p>
            <a:pPr lvl="0">
              <a:spcBef>
                <a:spcPts val="0"/>
              </a:spcBef>
              <a:buNone/>
            </a:pPr>
            <a:r>
              <a:rPr lang="en"/>
              <a:t>Reminder of what is NOT eligible for exemptions</a:t>
            </a:r>
          </a:p>
        </p:txBody>
      </p:sp>
      <p:pic>
        <p:nvPicPr>
          <p:cNvPr id="257" name="Shape 257" descr="Screen Shot 2016-12-26 at 2.54.49 PM.png"/>
          <p:cNvPicPr preferRelativeResize="0"/>
          <p:nvPr/>
        </p:nvPicPr>
        <p:blipFill>
          <a:blip r:embed="rId3">
            <a:alphaModFix/>
          </a:blip>
          <a:stretch>
            <a:fillRect/>
          </a:stretch>
        </p:blipFill>
        <p:spPr>
          <a:xfrm>
            <a:off x="311700" y="521450"/>
            <a:ext cx="6282824" cy="1181674"/>
          </a:xfrm>
          <a:prstGeom prst="rect">
            <a:avLst/>
          </a:prstGeom>
          <a:noFill/>
          <a:ln>
            <a:noFill/>
          </a:ln>
        </p:spPr>
      </p:pic>
      <p:pic>
        <p:nvPicPr>
          <p:cNvPr id="258" name="Shape 258" descr="Screen Shot 2016-12-26 at 2.55.37 PM.png"/>
          <p:cNvPicPr preferRelativeResize="0"/>
          <p:nvPr/>
        </p:nvPicPr>
        <p:blipFill>
          <a:blip r:embed="rId4">
            <a:alphaModFix/>
          </a:blip>
          <a:stretch>
            <a:fillRect/>
          </a:stretch>
        </p:blipFill>
        <p:spPr>
          <a:xfrm>
            <a:off x="311700" y="1656574"/>
            <a:ext cx="5937299" cy="3335974"/>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Shape 263"/>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Useful Sites for looking up policy</a:t>
            </a:r>
          </a:p>
        </p:txBody>
      </p:sp>
      <p:sp>
        <p:nvSpPr>
          <p:cNvPr id="264" name="Shape 264"/>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lvl="0">
              <a:spcBef>
                <a:spcPts val="0"/>
              </a:spcBef>
              <a:buNone/>
            </a:pPr>
            <a:r>
              <a:rPr lang="en"/>
              <a:t>Texas Constitution &amp; Statutes (Education Code)</a:t>
            </a:r>
          </a:p>
          <a:p>
            <a:pPr lvl="0">
              <a:spcBef>
                <a:spcPts val="0"/>
              </a:spcBef>
              <a:buNone/>
            </a:pPr>
            <a:r>
              <a:rPr lang="en" u="sng">
                <a:solidFill>
                  <a:schemeClr val="hlink"/>
                </a:solidFill>
                <a:hlinkClick r:id="rId3"/>
              </a:rPr>
              <a:t>http://www.statutes.legis.state.tx.us/?link=ED</a:t>
            </a:r>
          </a:p>
          <a:p>
            <a:pPr lvl="0">
              <a:spcBef>
                <a:spcPts val="0"/>
              </a:spcBef>
              <a:buNone/>
            </a:pPr>
            <a:endParaRPr/>
          </a:p>
          <a:p>
            <a:pPr lvl="0" rtl="0">
              <a:lnSpc>
                <a:spcPct val="130434"/>
              </a:lnSpc>
              <a:spcBef>
                <a:spcPts val="0"/>
              </a:spcBef>
              <a:spcAft>
                <a:spcPts val="1400"/>
              </a:spcAft>
              <a:buNone/>
            </a:pPr>
            <a:r>
              <a:rPr lang="en">
                <a:solidFill>
                  <a:srgbClr val="444444"/>
                </a:solidFill>
                <a:highlight>
                  <a:srgbClr val="FFFFFF"/>
                </a:highlight>
              </a:rPr>
              <a:t>19 Texas Administrative Code (TAC) Part II: Texas Education Agency</a:t>
            </a:r>
          </a:p>
          <a:p>
            <a:pPr lvl="0">
              <a:spcBef>
                <a:spcPts val="0"/>
              </a:spcBef>
              <a:buNone/>
            </a:pPr>
            <a:r>
              <a:rPr lang="en" u="sng">
                <a:solidFill>
                  <a:schemeClr val="hlink"/>
                </a:solidFill>
                <a:hlinkClick r:id="rId4"/>
              </a:rPr>
              <a:t>http://ritter.tea.state.tx.us/rules/tac/index.html</a:t>
            </a:r>
            <a:r>
              <a:rPr lang="en"/>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Shape 269"/>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Debrief &amp; Plan for Next Meeting</a:t>
            </a:r>
          </a:p>
        </p:txBody>
      </p:sp>
      <p:sp>
        <p:nvSpPr>
          <p:cNvPr id="270" name="Shape 270"/>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marL="457200" lvl="0" indent="-228600" rtl="0">
              <a:spcBef>
                <a:spcPts val="0"/>
              </a:spcBef>
            </a:pPr>
            <a:r>
              <a:rPr lang="en"/>
              <a:t>Group share out</a:t>
            </a:r>
          </a:p>
          <a:p>
            <a:pPr marL="914400" lvl="1" indent="-228600" rtl="0">
              <a:spcBef>
                <a:spcPts val="0"/>
              </a:spcBef>
            </a:pPr>
            <a:r>
              <a:rPr lang="en"/>
              <a:t>How many feedback forms still need to be reviewed?</a:t>
            </a:r>
          </a:p>
          <a:p>
            <a:pPr marL="914400" lvl="1" indent="-228600" rtl="0">
              <a:spcBef>
                <a:spcPts val="0"/>
              </a:spcBef>
            </a:pPr>
            <a:r>
              <a:rPr lang="en"/>
              <a:t>Were any innovations strongly opposed?</a:t>
            </a:r>
          </a:p>
          <a:p>
            <a:pPr marL="914400" lvl="1" indent="-228600" rtl="0">
              <a:spcBef>
                <a:spcPts val="0"/>
              </a:spcBef>
            </a:pPr>
            <a:r>
              <a:rPr lang="en"/>
              <a:t>Review information needed</a:t>
            </a:r>
          </a:p>
          <a:p>
            <a:pPr lvl="0" rtl="0">
              <a:spcBef>
                <a:spcPts val="0"/>
              </a:spcBef>
              <a:buNone/>
            </a:pPr>
            <a:endParaRPr/>
          </a:p>
          <a:p>
            <a:pPr marL="457200" lvl="0" indent="-228600">
              <a:spcBef>
                <a:spcPts val="0"/>
              </a:spcBef>
            </a:pPr>
            <a:r>
              <a:rPr lang="en"/>
              <a:t>Determine the need for an additional meeting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Shape 140"/>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Introduction of Subject Matter Experts (SMEs)</a:t>
            </a:r>
          </a:p>
        </p:txBody>
      </p:sp>
      <p:sp>
        <p:nvSpPr>
          <p:cNvPr id="141" name="Shape 141"/>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lvl="0">
              <a:spcBef>
                <a:spcPts val="0"/>
              </a:spcBef>
              <a:buNone/>
            </a:pPr>
            <a:r>
              <a:rPr lang="en"/>
              <a:t>Finance: Nicole Conley				Food Services: Anneliese Tanner</a:t>
            </a:r>
          </a:p>
          <a:p>
            <a:pPr lvl="0">
              <a:spcBef>
                <a:spcPts val="0"/>
              </a:spcBef>
              <a:buClr>
                <a:schemeClr val="dk1"/>
              </a:buClr>
              <a:buSzPct val="61111"/>
              <a:buFont typeface="Arial"/>
              <a:buNone/>
            </a:pPr>
            <a:r>
              <a:rPr lang="en"/>
              <a:t>Legal: Ylise Janssen					Human Resources: Dora Fabelo</a:t>
            </a:r>
          </a:p>
          <a:p>
            <a:pPr lvl="0">
              <a:spcBef>
                <a:spcPts val="0"/>
              </a:spcBef>
              <a:buNone/>
            </a:pPr>
            <a:r>
              <a:rPr lang="en"/>
              <a:t>Athletics: Leal Anderson				Transportation: Kris Hafezizadeh</a:t>
            </a:r>
          </a:p>
          <a:p>
            <a:pPr lvl="0">
              <a:spcBef>
                <a:spcPts val="0"/>
              </a:spcBef>
              <a:buClr>
                <a:schemeClr val="dk1"/>
              </a:buClr>
              <a:buSzPct val="61111"/>
              <a:buFont typeface="Arial"/>
              <a:buNone/>
            </a:pPr>
            <a:r>
              <a:rPr lang="en"/>
              <a:t>Programs &amp; Initiatives: Rachel Naugle</a:t>
            </a:r>
          </a:p>
          <a:p>
            <a:pPr lvl="0">
              <a:spcBef>
                <a:spcPts val="0"/>
              </a:spcBef>
              <a:buClr>
                <a:schemeClr val="dk1"/>
              </a:buClr>
              <a:buSzPct val="61111"/>
              <a:buFont typeface="Arial"/>
              <a:buNone/>
            </a:pPr>
            <a:r>
              <a:rPr lang="en"/>
              <a:t>Site Based Decision Making: Joey Crumley</a:t>
            </a:r>
          </a:p>
          <a:p>
            <a:pPr lvl="0">
              <a:spcBef>
                <a:spcPts val="0"/>
              </a:spcBef>
              <a:buNone/>
            </a:pPr>
            <a:endParaRPr/>
          </a:p>
          <a:p>
            <a:pPr lvl="0" algn="ctr">
              <a:spcBef>
                <a:spcPts val="0"/>
              </a:spcBef>
              <a:buNone/>
            </a:pPr>
            <a:r>
              <a:rPr lang="en"/>
              <a:t>Welcome to any new members and district staff!</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body" idx="1"/>
          </p:nvPr>
        </p:nvSpPr>
        <p:spPr>
          <a:xfrm>
            <a:off x="1405575" y="2199350"/>
            <a:ext cx="6030300" cy="605100"/>
          </a:xfrm>
          <a:prstGeom prst="rect">
            <a:avLst/>
          </a:prstGeom>
        </p:spPr>
        <p:txBody>
          <a:bodyPr lIns="91425" tIns="91425" rIns="91425" bIns="91425" anchor="t" anchorCtr="0">
            <a:noAutofit/>
          </a:bodyPr>
          <a:lstStyle/>
          <a:p>
            <a:pPr lvl="0">
              <a:spcBef>
                <a:spcPts val="0"/>
              </a:spcBef>
              <a:buNone/>
            </a:pPr>
            <a:r>
              <a:rPr lang="en"/>
              <a:t>Joey Crumley shares information about charter schools. </a:t>
            </a:r>
          </a:p>
        </p:txBody>
      </p:sp>
      <p:sp>
        <p:nvSpPr>
          <p:cNvPr id="147" name="Shape 147"/>
          <p:cNvSpPr/>
          <p:nvPr/>
        </p:nvSpPr>
        <p:spPr>
          <a:xfrm>
            <a:off x="546924" y="726999"/>
            <a:ext cx="8016254" cy="1076725"/>
          </a:xfrm>
          <a:prstGeom prst="rect">
            <a:avLst/>
          </a:prstGeom>
        </p:spPr>
        <p:txBody>
          <a:bodyPr>
            <a:prstTxWarp prst="textPlain">
              <a:avLst/>
            </a:prstTxWarp>
          </a:bodyPr>
          <a:lstStyle/>
          <a:p>
            <a:pPr lvl="0" algn="ctr"/>
            <a:r>
              <a:rPr b="0" i="0">
                <a:ln w="9525" cap="flat" cmpd="sng">
                  <a:solidFill>
                    <a:srgbClr val="0000FF"/>
                  </a:solidFill>
                  <a:prstDash val="solid"/>
                  <a:round/>
                  <a:headEnd type="none" w="med" len="med"/>
                  <a:tailEnd type="none" w="med" len="med"/>
                </a:ln>
                <a:solidFill>
                  <a:srgbClr val="FFD966"/>
                </a:solidFill>
                <a:latin typeface="Arial"/>
              </a:rPr>
              <a:t>Why do students attend charter schools?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Shape 152"/>
          <p:cNvSpPr txBox="1">
            <a:spLocks noGrp="1"/>
          </p:cNvSpPr>
          <p:nvPr>
            <p:ph type="body" idx="1"/>
          </p:nvPr>
        </p:nvSpPr>
        <p:spPr>
          <a:xfrm>
            <a:off x="1242962" y="2664850"/>
            <a:ext cx="6833400" cy="961500"/>
          </a:xfrm>
          <a:prstGeom prst="rect">
            <a:avLst/>
          </a:prstGeom>
        </p:spPr>
        <p:txBody>
          <a:bodyPr lIns="91425" tIns="91425" rIns="91425" bIns="91425" anchor="t" anchorCtr="0">
            <a:noAutofit/>
          </a:bodyPr>
          <a:lstStyle/>
          <a:p>
            <a:pPr lvl="0">
              <a:spcBef>
                <a:spcPts val="0"/>
              </a:spcBef>
              <a:buNone/>
            </a:pPr>
            <a:r>
              <a:rPr lang="en"/>
              <a:t>Rachel Naugle shares information about programs and initiatives.</a:t>
            </a:r>
          </a:p>
        </p:txBody>
      </p:sp>
      <p:sp>
        <p:nvSpPr>
          <p:cNvPr id="153" name="Shape 153"/>
          <p:cNvSpPr/>
          <p:nvPr/>
        </p:nvSpPr>
        <p:spPr>
          <a:xfrm>
            <a:off x="674949" y="989149"/>
            <a:ext cx="7969425" cy="1269825"/>
          </a:xfrm>
          <a:prstGeom prst="rect">
            <a:avLst/>
          </a:prstGeom>
        </p:spPr>
        <p:txBody>
          <a:bodyPr>
            <a:prstTxWarp prst="textPlain">
              <a:avLst/>
            </a:prstTxWarp>
          </a:bodyPr>
          <a:lstStyle/>
          <a:p>
            <a:pPr lvl="0" algn="ctr"/>
            <a:r>
              <a:rPr b="0" i="0">
                <a:ln w="9525" cap="flat" cmpd="sng">
                  <a:solidFill>
                    <a:srgbClr val="0000FF"/>
                  </a:solidFill>
                  <a:prstDash val="solid"/>
                  <a:round/>
                  <a:headEnd type="none" w="med" len="med"/>
                  <a:tailEnd type="none" w="med" len="med"/>
                </a:ln>
                <a:solidFill>
                  <a:srgbClr val="FFD966"/>
                </a:solidFill>
                <a:latin typeface="Arial"/>
              </a:rPr>
              <a:t>Direction of the District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a:spLocks noGrp="1"/>
          </p:cNvSpPr>
          <p:nvPr>
            <p:ph type="ctrTitle"/>
          </p:nvPr>
        </p:nvSpPr>
        <p:spPr>
          <a:xfrm>
            <a:off x="685800" y="853043"/>
            <a:ext cx="7772400" cy="11025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 sz="4400" b="0" i="0" u="none" strike="noStrike" cap="none">
                <a:solidFill>
                  <a:schemeClr val="dk1"/>
                </a:solidFill>
                <a:latin typeface="Calibri"/>
                <a:ea typeface="Calibri"/>
                <a:cs typeface="Calibri"/>
                <a:sym typeface="Calibri"/>
              </a:rPr>
              <a:t>Roadmap to Reinvention</a:t>
            </a:r>
          </a:p>
        </p:txBody>
      </p:sp>
      <p:sp>
        <p:nvSpPr>
          <p:cNvPr id="159" name="Shape 159"/>
          <p:cNvSpPr txBox="1">
            <a:spLocks noGrp="1"/>
          </p:cNvSpPr>
          <p:nvPr>
            <p:ph type="subTitle" idx="1"/>
          </p:nvPr>
        </p:nvSpPr>
        <p:spPr>
          <a:xfrm>
            <a:off x="1371600" y="2366600"/>
            <a:ext cx="6400800" cy="1314600"/>
          </a:xfrm>
          <a:prstGeom prst="rect">
            <a:avLst/>
          </a:prstGeom>
          <a:noFill/>
          <a:ln>
            <a:noFill/>
          </a:ln>
        </p:spPr>
        <p:txBody>
          <a:bodyPr lIns="91425" tIns="45700" rIns="91425" bIns="45700" anchor="t" anchorCtr="0">
            <a:noAutofit/>
          </a:bodyPr>
          <a:lstStyle/>
          <a:p>
            <a:pPr marL="0" marR="0" lvl="0" indent="0" algn="ctr" rtl="0">
              <a:spcBef>
                <a:spcPts val="0"/>
              </a:spcBef>
              <a:buClr>
                <a:srgbClr val="888888"/>
              </a:buClr>
              <a:buSzPct val="25000"/>
              <a:buFont typeface="Arial"/>
              <a:buNone/>
            </a:pPr>
            <a:r>
              <a:rPr lang="en" sz="3200" b="0" i="0" u="none" strike="noStrike" cap="none">
                <a:solidFill>
                  <a:srgbClr val="888888"/>
                </a:solidFill>
                <a:latin typeface="Calibri"/>
                <a:ea typeface="Calibri"/>
                <a:cs typeface="Calibri"/>
                <a:sym typeface="Calibri"/>
              </a:rPr>
              <a:t>Reinvention through the Lens of a District of Innovation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Shape 164"/>
          <p:cNvSpPr txBox="1">
            <a:spLocks noGrp="1"/>
          </p:cNvSpPr>
          <p:nvPr>
            <p:ph type="title"/>
          </p:nvPr>
        </p:nvSpPr>
        <p:spPr>
          <a:xfrm>
            <a:off x="457200" y="205978"/>
            <a:ext cx="8229600" cy="8574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 sz="4400" b="0" i="0" u="none" strike="noStrike" cap="none">
                <a:solidFill>
                  <a:schemeClr val="dk1"/>
                </a:solidFill>
                <a:latin typeface="Calibri"/>
                <a:ea typeface="Calibri"/>
                <a:cs typeface="Calibri"/>
                <a:sym typeface="Calibri"/>
              </a:rPr>
              <a:t>Language Acquisition</a:t>
            </a:r>
          </a:p>
        </p:txBody>
      </p:sp>
      <p:sp>
        <p:nvSpPr>
          <p:cNvPr id="165" name="Shape 165"/>
          <p:cNvSpPr txBox="1">
            <a:spLocks noGrp="1"/>
          </p:cNvSpPr>
          <p:nvPr>
            <p:ph type="body" idx="1"/>
          </p:nvPr>
        </p:nvSpPr>
        <p:spPr>
          <a:xfrm>
            <a:off x="457200" y="1200150"/>
            <a:ext cx="8229600" cy="3699000"/>
          </a:xfrm>
          <a:prstGeom prst="rect">
            <a:avLst/>
          </a:prstGeom>
          <a:noFill/>
          <a:ln>
            <a:noFill/>
          </a:ln>
        </p:spPr>
        <p:txBody>
          <a:bodyPr lIns="91425" tIns="45700" rIns="91425" bIns="45700" anchor="t" anchorCtr="0">
            <a:noAutofit/>
          </a:bodyPr>
          <a:lstStyle/>
          <a:p>
            <a:pPr marL="0" lvl="0" indent="0" rtl="0">
              <a:lnSpc>
                <a:spcPct val="80000"/>
              </a:lnSpc>
              <a:spcBef>
                <a:spcPts val="0"/>
              </a:spcBef>
              <a:buClr>
                <a:schemeClr val="dk1"/>
              </a:buClr>
              <a:buSzPct val="25000"/>
              <a:buFont typeface="Arial"/>
              <a:buNone/>
            </a:pPr>
            <a:r>
              <a:rPr lang="en" sz="1800" b="1"/>
              <a:t>Roadmap</a:t>
            </a:r>
          </a:p>
          <a:p>
            <a:pPr lvl="0" indent="43179" rtl="0">
              <a:lnSpc>
                <a:spcPct val="80000"/>
              </a:lnSpc>
              <a:spcBef>
                <a:spcPts val="496"/>
              </a:spcBef>
              <a:buSzPct val="100000"/>
            </a:pPr>
            <a:r>
              <a:rPr lang="en" sz="1800"/>
              <a:t>Expand Spanish Dual Language</a:t>
            </a:r>
          </a:p>
          <a:p>
            <a:pPr lvl="0" indent="43179" rtl="0">
              <a:lnSpc>
                <a:spcPct val="80000"/>
              </a:lnSpc>
              <a:spcBef>
                <a:spcPts val="496"/>
              </a:spcBef>
              <a:buSzPct val="100000"/>
            </a:pPr>
            <a:r>
              <a:rPr lang="en" sz="1800"/>
              <a:t>Launch Arabic and Chinese Dual Language</a:t>
            </a:r>
          </a:p>
          <a:p>
            <a:pPr lvl="0" indent="43179" rtl="0">
              <a:lnSpc>
                <a:spcPct val="80000"/>
              </a:lnSpc>
              <a:spcBef>
                <a:spcPts val="496"/>
              </a:spcBef>
              <a:buSzPct val="100000"/>
            </a:pPr>
            <a:r>
              <a:rPr lang="en" sz="1800"/>
              <a:t>Expand Middle School Dual Language</a:t>
            </a:r>
          </a:p>
          <a:p>
            <a:pPr lvl="0" indent="43179" rtl="0">
              <a:lnSpc>
                <a:spcPct val="80000"/>
              </a:lnSpc>
              <a:spcBef>
                <a:spcPts val="496"/>
              </a:spcBef>
              <a:buSzPct val="100000"/>
            </a:pPr>
            <a:r>
              <a:rPr lang="en" sz="1800"/>
              <a:t>Launch High School Dual Language</a:t>
            </a:r>
          </a:p>
          <a:p>
            <a:pPr lvl="0" indent="43179" rtl="0">
              <a:lnSpc>
                <a:spcPct val="80000"/>
              </a:lnSpc>
              <a:spcBef>
                <a:spcPts val="496"/>
              </a:spcBef>
              <a:buSzPct val="100000"/>
            </a:pPr>
            <a:r>
              <a:rPr lang="en" sz="1800"/>
              <a:t>Create a World Languages Academy</a:t>
            </a:r>
          </a:p>
          <a:p>
            <a:pPr lvl="0" indent="43179" rtl="0">
              <a:lnSpc>
                <a:spcPct val="80000"/>
              </a:lnSpc>
              <a:spcBef>
                <a:spcPts val="496"/>
              </a:spcBef>
              <a:buSzPct val="100000"/>
            </a:pPr>
            <a:r>
              <a:rPr lang="en" sz="1800"/>
              <a:t>Newcomer Program</a:t>
            </a:r>
          </a:p>
          <a:p>
            <a:pPr marL="0" lvl="0" indent="0" rtl="0">
              <a:lnSpc>
                <a:spcPct val="80000"/>
              </a:lnSpc>
              <a:spcBef>
                <a:spcPts val="496"/>
              </a:spcBef>
              <a:buClr>
                <a:schemeClr val="dk1"/>
              </a:buClr>
              <a:buSzPct val="25000"/>
              <a:buFont typeface="Arial"/>
              <a:buNone/>
            </a:pPr>
            <a:endParaRPr sz="1800"/>
          </a:p>
          <a:p>
            <a:pPr marL="0" lvl="0" indent="0" rtl="0">
              <a:lnSpc>
                <a:spcPct val="80000"/>
              </a:lnSpc>
              <a:spcBef>
                <a:spcPts val="496"/>
              </a:spcBef>
              <a:buClr>
                <a:schemeClr val="dk1"/>
              </a:buClr>
              <a:buSzPct val="25000"/>
              <a:buFont typeface="Arial"/>
              <a:buNone/>
            </a:pPr>
            <a:r>
              <a:rPr lang="en" sz="1400" b="1"/>
              <a:t>Possible TEC Exemptions:</a:t>
            </a:r>
          </a:p>
          <a:p>
            <a:pPr marL="0" lvl="0" indent="0" rtl="0">
              <a:lnSpc>
                <a:spcPct val="80000"/>
              </a:lnSpc>
              <a:spcBef>
                <a:spcPts val="496"/>
              </a:spcBef>
              <a:buClr>
                <a:schemeClr val="dk1"/>
              </a:buClr>
              <a:buSzPct val="25000"/>
              <a:buFont typeface="Arial"/>
              <a:buNone/>
            </a:pPr>
            <a:r>
              <a:rPr lang="en" sz="1400"/>
              <a:t>Ch. 21 – Certification; Contract</a:t>
            </a:r>
          </a:p>
          <a:p>
            <a:pPr marL="0" lvl="0" indent="0" rtl="0">
              <a:lnSpc>
                <a:spcPct val="80000"/>
              </a:lnSpc>
              <a:spcBef>
                <a:spcPts val="496"/>
              </a:spcBef>
              <a:buClr>
                <a:schemeClr val="dk1"/>
              </a:buClr>
              <a:buSzPct val="25000"/>
              <a:buFont typeface="Arial"/>
              <a:buNone/>
            </a:pPr>
            <a:r>
              <a:rPr lang="en" sz="1400"/>
              <a:t>Ch. 25 – First/Last Day of school; length of school day</a:t>
            </a:r>
          </a:p>
          <a:p>
            <a:pPr marL="0" marR="0" lvl="0" indent="0" algn="l" rtl="0">
              <a:lnSpc>
                <a:spcPct val="80000"/>
              </a:lnSpc>
              <a:spcBef>
                <a:spcPts val="496"/>
              </a:spcBef>
              <a:spcAft>
                <a:spcPts val="0"/>
              </a:spcAft>
              <a:buClr>
                <a:schemeClr val="dk1"/>
              </a:buClr>
              <a:buSzPct val="25000"/>
              <a:buFont typeface="Arial"/>
              <a:buNone/>
            </a:pPr>
            <a:endParaRPr sz="2480"/>
          </a:p>
          <a:p>
            <a:pPr marL="0" marR="0" lvl="0" indent="0" algn="l" rtl="0">
              <a:lnSpc>
                <a:spcPct val="80000"/>
              </a:lnSpc>
              <a:spcBef>
                <a:spcPts val="496"/>
              </a:spcBef>
              <a:buClr>
                <a:schemeClr val="dk1"/>
              </a:buClr>
              <a:buSzPct val="25000"/>
              <a:buFont typeface="Arial"/>
              <a:buNone/>
            </a:pPr>
            <a:endParaRPr sz="1400" b="0" i="0" u="none" strike="noStrike" cap="non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Shape 170"/>
          <p:cNvSpPr txBox="1">
            <a:spLocks noGrp="1"/>
          </p:cNvSpPr>
          <p:nvPr>
            <p:ph type="title"/>
          </p:nvPr>
        </p:nvSpPr>
        <p:spPr>
          <a:xfrm>
            <a:off x="457200" y="205978"/>
            <a:ext cx="8229600" cy="8574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 sz="4400" b="0" i="0" u="none" strike="noStrike" cap="none">
                <a:solidFill>
                  <a:schemeClr val="dk1"/>
                </a:solidFill>
                <a:latin typeface="Calibri"/>
                <a:ea typeface="Calibri"/>
                <a:cs typeface="Calibri"/>
                <a:sym typeface="Calibri"/>
              </a:rPr>
              <a:t>College Readiness</a:t>
            </a:r>
          </a:p>
        </p:txBody>
      </p:sp>
      <p:sp>
        <p:nvSpPr>
          <p:cNvPr id="171" name="Shape 171"/>
          <p:cNvSpPr txBox="1">
            <a:spLocks noGrp="1"/>
          </p:cNvSpPr>
          <p:nvPr>
            <p:ph type="body" idx="1"/>
          </p:nvPr>
        </p:nvSpPr>
        <p:spPr>
          <a:xfrm>
            <a:off x="457200" y="990675"/>
            <a:ext cx="8229600" cy="3394500"/>
          </a:xfrm>
          <a:prstGeom prst="rect">
            <a:avLst/>
          </a:prstGeom>
          <a:noFill/>
          <a:ln>
            <a:noFill/>
          </a:ln>
        </p:spPr>
        <p:txBody>
          <a:bodyPr lIns="91425" tIns="45700" rIns="91425" bIns="45700" anchor="t" anchorCtr="0">
            <a:noAutofit/>
          </a:bodyPr>
          <a:lstStyle/>
          <a:p>
            <a:pPr marL="0" lvl="0" indent="0" rtl="0">
              <a:lnSpc>
                <a:spcPct val="80000"/>
              </a:lnSpc>
              <a:spcBef>
                <a:spcPts val="0"/>
              </a:spcBef>
              <a:buClr>
                <a:schemeClr val="dk1"/>
              </a:buClr>
              <a:buSzPct val="25000"/>
              <a:buFont typeface="Arial"/>
              <a:buNone/>
            </a:pPr>
            <a:r>
              <a:rPr lang="en" sz="1800" b="1"/>
              <a:t>Roadmap</a:t>
            </a:r>
          </a:p>
          <a:p>
            <a:pPr lvl="0" indent="58420" rtl="0">
              <a:lnSpc>
                <a:spcPct val="80000"/>
              </a:lnSpc>
              <a:spcBef>
                <a:spcPts val="544"/>
              </a:spcBef>
              <a:buSzPct val="100000"/>
            </a:pPr>
            <a:r>
              <a:rPr lang="en" sz="1800"/>
              <a:t>Expand ECHS to Lanier, Eastside, Crocket</a:t>
            </a:r>
          </a:p>
          <a:p>
            <a:pPr lvl="0" indent="58420" rtl="0">
              <a:lnSpc>
                <a:spcPct val="80000"/>
              </a:lnSpc>
              <a:spcBef>
                <a:spcPts val="544"/>
              </a:spcBef>
              <a:buSzPct val="100000"/>
            </a:pPr>
            <a:r>
              <a:rPr lang="en" sz="1800"/>
              <a:t>MicroMajors</a:t>
            </a:r>
          </a:p>
          <a:p>
            <a:pPr lvl="0" indent="58420" rtl="0">
              <a:lnSpc>
                <a:spcPct val="80000"/>
              </a:lnSpc>
              <a:spcBef>
                <a:spcPts val="544"/>
              </a:spcBef>
              <a:buSzPct val="100000"/>
            </a:pPr>
            <a:r>
              <a:rPr lang="en" sz="1800"/>
              <a:t>OnRamps – Dual Credit Courses</a:t>
            </a:r>
          </a:p>
          <a:p>
            <a:pPr lvl="0" indent="58420" rtl="0">
              <a:lnSpc>
                <a:spcPct val="80000"/>
              </a:lnSpc>
              <a:spcBef>
                <a:spcPts val="544"/>
              </a:spcBef>
              <a:buSzPct val="100000"/>
            </a:pPr>
            <a:r>
              <a:rPr lang="en" sz="1800"/>
              <a:t>Edgenuity – Online Coursework</a:t>
            </a:r>
          </a:p>
          <a:p>
            <a:pPr lvl="0" indent="58420" rtl="0">
              <a:lnSpc>
                <a:spcPct val="80000"/>
              </a:lnSpc>
              <a:spcBef>
                <a:spcPts val="544"/>
              </a:spcBef>
              <a:buSzPct val="100000"/>
            </a:pPr>
            <a:r>
              <a:rPr lang="en" sz="1800"/>
              <a:t>PTECH – Grade 9-14 ECHS; includes internships</a:t>
            </a:r>
          </a:p>
          <a:p>
            <a:pPr marL="0" lvl="0" indent="0" rtl="0">
              <a:lnSpc>
                <a:spcPct val="80000"/>
              </a:lnSpc>
              <a:spcBef>
                <a:spcPts val="544"/>
              </a:spcBef>
              <a:buClr>
                <a:schemeClr val="dk1"/>
              </a:buClr>
              <a:buSzPct val="25000"/>
              <a:buFont typeface="Arial"/>
              <a:buNone/>
            </a:pPr>
            <a:endParaRPr sz="1800"/>
          </a:p>
          <a:p>
            <a:pPr marL="0" lvl="0" indent="0" rtl="0">
              <a:lnSpc>
                <a:spcPct val="80000"/>
              </a:lnSpc>
              <a:spcBef>
                <a:spcPts val="544"/>
              </a:spcBef>
              <a:buClr>
                <a:schemeClr val="dk1"/>
              </a:buClr>
              <a:buSzPct val="25000"/>
              <a:buFont typeface="Arial"/>
              <a:buNone/>
            </a:pPr>
            <a:r>
              <a:rPr lang="en" sz="1400" b="1"/>
              <a:t>Possible TEC Exemptions:</a:t>
            </a:r>
          </a:p>
          <a:p>
            <a:pPr marL="0" lvl="0" indent="0" rtl="0">
              <a:lnSpc>
                <a:spcPct val="80000"/>
              </a:lnSpc>
              <a:spcBef>
                <a:spcPts val="544"/>
              </a:spcBef>
              <a:buClr>
                <a:schemeClr val="dk1"/>
              </a:buClr>
              <a:buSzPct val="25000"/>
              <a:buFont typeface="Arial"/>
              <a:buNone/>
            </a:pPr>
            <a:r>
              <a:rPr lang="en" sz="1400"/>
              <a:t>Ch. 21 – Contracts; Minimum personal leave</a:t>
            </a:r>
          </a:p>
          <a:p>
            <a:pPr marL="0" lvl="0" indent="0" rtl="0">
              <a:lnSpc>
                <a:spcPct val="80000"/>
              </a:lnSpc>
              <a:spcBef>
                <a:spcPts val="544"/>
              </a:spcBef>
              <a:buClr>
                <a:schemeClr val="dk1"/>
              </a:buClr>
              <a:buSzPct val="25000"/>
              <a:buFont typeface="Arial"/>
              <a:buNone/>
            </a:pPr>
            <a:r>
              <a:rPr lang="en" sz="1400"/>
              <a:t>Ch. 25 – Minimum attendance for class credit; Class size</a:t>
            </a:r>
          </a:p>
          <a:p>
            <a:pPr marL="0" marR="0" lvl="0" indent="0" algn="l" rtl="0">
              <a:lnSpc>
                <a:spcPct val="90000"/>
              </a:lnSpc>
              <a:spcBef>
                <a:spcPts val="544"/>
              </a:spcBef>
              <a:spcAft>
                <a:spcPts val="0"/>
              </a:spcAft>
              <a:buClr>
                <a:schemeClr val="dk1"/>
              </a:buClr>
              <a:buSzPct val="25000"/>
              <a:buFont typeface="Arial"/>
              <a:buNone/>
            </a:pPr>
            <a:endParaRPr sz="2720"/>
          </a:p>
          <a:p>
            <a:pPr marL="0" marR="0" lvl="0" indent="0" algn="l" rtl="0">
              <a:lnSpc>
                <a:spcPct val="90000"/>
              </a:lnSpc>
              <a:spcBef>
                <a:spcPts val="544"/>
              </a:spcBef>
              <a:buClr>
                <a:schemeClr val="dk1"/>
              </a:buClr>
              <a:buSzPct val="25000"/>
              <a:buFont typeface="Arial"/>
              <a:buNone/>
            </a:pPr>
            <a:endParaRPr sz="2720" b="0" i="0" u="none" strike="noStrike" cap="non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title"/>
          </p:nvPr>
        </p:nvSpPr>
        <p:spPr>
          <a:xfrm>
            <a:off x="457200" y="205978"/>
            <a:ext cx="8229600" cy="8574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en" sz="4400" b="0" i="0" u="none" strike="noStrike" cap="none">
                <a:solidFill>
                  <a:schemeClr val="dk1"/>
                </a:solidFill>
                <a:latin typeface="Calibri"/>
                <a:ea typeface="Calibri"/>
                <a:cs typeface="Calibri"/>
                <a:sym typeface="Calibri"/>
              </a:rPr>
              <a:t>Equity</a:t>
            </a:r>
          </a:p>
        </p:txBody>
      </p:sp>
      <p:sp>
        <p:nvSpPr>
          <p:cNvPr id="177" name="Shape 177"/>
          <p:cNvSpPr txBox="1">
            <a:spLocks noGrp="1"/>
          </p:cNvSpPr>
          <p:nvPr>
            <p:ph type="body" idx="1"/>
          </p:nvPr>
        </p:nvSpPr>
        <p:spPr>
          <a:xfrm>
            <a:off x="457200" y="932500"/>
            <a:ext cx="8229600" cy="3394500"/>
          </a:xfrm>
          <a:prstGeom prst="rect">
            <a:avLst/>
          </a:prstGeom>
          <a:noFill/>
          <a:ln>
            <a:noFill/>
          </a:ln>
        </p:spPr>
        <p:txBody>
          <a:bodyPr lIns="91425" tIns="45700" rIns="91425" bIns="45700" anchor="t" anchorCtr="0">
            <a:noAutofit/>
          </a:bodyPr>
          <a:lstStyle/>
          <a:p>
            <a:pPr marL="0" lvl="0" indent="0" rtl="0">
              <a:lnSpc>
                <a:spcPct val="80000"/>
              </a:lnSpc>
              <a:spcBef>
                <a:spcPts val="0"/>
              </a:spcBef>
              <a:buClr>
                <a:schemeClr val="dk1"/>
              </a:buClr>
              <a:buSzPct val="25000"/>
              <a:buFont typeface="Arial"/>
              <a:buNone/>
            </a:pPr>
            <a:r>
              <a:rPr lang="en" sz="2960" b="1"/>
              <a:t>R</a:t>
            </a:r>
            <a:r>
              <a:rPr lang="en" sz="1800" b="1"/>
              <a:t>oadmap</a:t>
            </a:r>
          </a:p>
          <a:p>
            <a:pPr lvl="0" indent="73660" rtl="0">
              <a:lnSpc>
                <a:spcPct val="80000"/>
              </a:lnSpc>
              <a:spcBef>
                <a:spcPts val="592"/>
              </a:spcBef>
              <a:buSzPct val="100000"/>
            </a:pPr>
            <a:r>
              <a:rPr lang="en" sz="1800"/>
              <a:t>Socioeconomic Integration</a:t>
            </a:r>
          </a:p>
          <a:p>
            <a:pPr lvl="0" indent="73660" rtl="0">
              <a:lnSpc>
                <a:spcPct val="80000"/>
              </a:lnSpc>
              <a:spcBef>
                <a:spcPts val="592"/>
              </a:spcBef>
              <a:buSzPct val="100000"/>
            </a:pPr>
            <a:r>
              <a:rPr lang="en" sz="1800"/>
              <a:t>My Brother’s Keeper mentor program</a:t>
            </a:r>
          </a:p>
          <a:p>
            <a:pPr lvl="0" indent="73660" rtl="0">
              <a:lnSpc>
                <a:spcPct val="80000"/>
              </a:lnSpc>
              <a:spcBef>
                <a:spcPts val="592"/>
              </a:spcBef>
              <a:buSzPct val="100000"/>
            </a:pPr>
            <a:r>
              <a:rPr lang="en" sz="1800"/>
              <a:t>Criteria for Application-Based Programming</a:t>
            </a:r>
          </a:p>
          <a:p>
            <a:pPr lvl="0" indent="73660" rtl="0">
              <a:lnSpc>
                <a:spcPct val="80000"/>
              </a:lnSpc>
              <a:spcBef>
                <a:spcPts val="592"/>
              </a:spcBef>
              <a:buSzPct val="100000"/>
            </a:pPr>
            <a:r>
              <a:rPr lang="en" sz="1800"/>
              <a:t>Gifted/Talented Program Redesign</a:t>
            </a:r>
          </a:p>
          <a:p>
            <a:pPr lvl="0" indent="0" rtl="0">
              <a:lnSpc>
                <a:spcPct val="80000"/>
              </a:lnSpc>
              <a:spcBef>
                <a:spcPts val="592"/>
              </a:spcBef>
              <a:buClr>
                <a:schemeClr val="dk1"/>
              </a:buClr>
              <a:buSzPct val="164444"/>
              <a:buFont typeface="Arial"/>
              <a:buNone/>
            </a:pPr>
            <a:endParaRPr sz="1800"/>
          </a:p>
          <a:p>
            <a:pPr marL="0" lvl="0" indent="0" rtl="0">
              <a:lnSpc>
                <a:spcPct val="80000"/>
              </a:lnSpc>
              <a:spcBef>
                <a:spcPts val="592"/>
              </a:spcBef>
              <a:buClr>
                <a:schemeClr val="dk1"/>
              </a:buClr>
              <a:buSzPct val="25000"/>
              <a:buFont typeface="Arial"/>
              <a:buNone/>
            </a:pPr>
            <a:r>
              <a:rPr lang="en" sz="1400" b="1"/>
              <a:t>Possible TEC Exemptions</a:t>
            </a:r>
          </a:p>
          <a:p>
            <a:pPr marL="0" lvl="0" indent="0" rtl="0">
              <a:lnSpc>
                <a:spcPct val="80000"/>
              </a:lnSpc>
              <a:spcBef>
                <a:spcPts val="592"/>
              </a:spcBef>
              <a:buClr>
                <a:schemeClr val="dk1"/>
              </a:buClr>
              <a:buSzPct val="25000"/>
              <a:buFont typeface="Arial"/>
              <a:buNone/>
            </a:pPr>
            <a:r>
              <a:rPr lang="en" sz="1400"/>
              <a:t>Ch. 11 – School uniforms</a:t>
            </a:r>
          </a:p>
          <a:p>
            <a:pPr marL="0" lvl="0" indent="0" rtl="0">
              <a:lnSpc>
                <a:spcPct val="80000"/>
              </a:lnSpc>
              <a:spcBef>
                <a:spcPts val="592"/>
              </a:spcBef>
              <a:buClr>
                <a:schemeClr val="dk1"/>
              </a:buClr>
              <a:buSzPct val="25000"/>
              <a:buFont typeface="Arial"/>
              <a:buNone/>
            </a:pPr>
            <a:r>
              <a:rPr lang="en" sz="1400"/>
              <a:t>Ch. 25 – First/Last day of school; Minimum attendance; class size; length of school day</a:t>
            </a:r>
          </a:p>
          <a:p>
            <a:pPr marL="0" marR="0" lvl="0" indent="0" algn="l" rtl="0">
              <a:lnSpc>
                <a:spcPct val="80000"/>
              </a:lnSpc>
              <a:spcBef>
                <a:spcPts val="592"/>
              </a:spcBef>
              <a:buClr>
                <a:schemeClr val="dk1"/>
              </a:buClr>
              <a:buSzPct val="25000"/>
              <a:buFont typeface="Arial"/>
              <a:buNone/>
            </a:pPr>
            <a:endParaRPr sz="1400"/>
          </a:p>
        </p:txBody>
      </p:sp>
    </p:spTree>
  </p:cSld>
  <p:clrMapOvr>
    <a:masterClrMapping/>
  </p:clrMapOvr>
</p:sld>
</file>

<file path=ppt/theme/theme1.xml><?xml version="1.0" encoding="utf-8"?>
<a:theme xmlns:a="http://schemas.openxmlformats.org/drawingml/2006/main"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1347</Words>
  <Application>Microsoft Macintosh PowerPoint</Application>
  <PresentationFormat>On-screen Show (16:9)</PresentationFormat>
  <Paragraphs>169</Paragraphs>
  <Slides>25</Slides>
  <Notes>25</Notes>
  <HiddenSlides>0</HiddenSlides>
  <MMClips>0</MMClips>
  <ScaleCrop>false</ScaleCrop>
  <HeadingPairs>
    <vt:vector size="4" baseType="variant">
      <vt:variant>
        <vt:lpstr>Theme</vt:lpstr>
      </vt:variant>
      <vt:variant>
        <vt:i4>2</vt:i4>
      </vt:variant>
      <vt:variant>
        <vt:lpstr>Slide Titles</vt:lpstr>
      </vt:variant>
      <vt:variant>
        <vt:i4>25</vt:i4>
      </vt:variant>
    </vt:vector>
  </HeadingPairs>
  <TitlesOfParts>
    <vt:vector size="27" baseType="lpstr">
      <vt:lpstr>simple-light-2</vt:lpstr>
      <vt:lpstr>Office Theme</vt:lpstr>
      <vt:lpstr>IDAC</vt:lpstr>
      <vt:lpstr>PowerPoint Presentation</vt:lpstr>
      <vt:lpstr>Introduction of Subject Matter Experts (SMEs)</vt:lpstr>
      <vt:lpstr>PowerPoint Presentation</vt:lpstr>
      <vt:lpstr>PowerPoint Presentation</vt:lpstr>
      <vt:lpstr>Roadmap to Reinvention</vt:lpstr>
      <vt:lpstr>Language Acquisition</vt:lpstr>
      <vt:lpstr>College Readiness</vt:lpstr>
      <vt:lpstr>Equity</vt:lpstr>
      <vt:lpstr>SEL/Whole Child</vt:lpstr>
      <vt:lpstr>Innovative Programming/School Models</vt:lpstr>
      <vt:lpstr>Academic Redesign</vt:lpstr>
      <vt:lpstr>Extended Education Opportunities</vt:lpstr>
      <vt:lpstr>PowerPoint Presentation</vt:lpstr>
      <vt:lpstr>PowerPoint Presentation</vt:lpstr>
      <vt:lpstr>PowerPoint Presentation</vt:lpstr>
      <vt:lpstr>Today’s Task</vt:lpstr>
      <vt:lpstr>PowerPoint Presentation</vt:lpstr>
      <vt:lpstr>PowerPoint Presentation</vt:lpstr>
      <vt:lpstr>PowerPoint Presentation</vt:lpstr>
      <vt:lpstr>Breaking Up Into Groups...</vt:lpstr>
      <vt:lpstr>Look out for...</vt:lpstr>
      <vt:lpstr>Reminder of what is NOT eligible for exemptions</vt:lpstr>
      <vt:lpstr>Useful Sites for looking up policy</vt:lpstr>
      <vt:lpstr>Debrief &amp; Plan for Next Meeting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IDAC</dc:title>
  <cp:lastModifiedBy>Rachel Naugle</cp:lastModifiedBy>
  <cp:revision>1</cp:revision>
  <dcterms:modified xsi:type="dcterms:W3CDTF">2017-01-26T00:20:12Z</dcterms:modified>
</cp:coreProperties>
</file>