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9" r:id="rId4"/>
    <p:sldId id="279" r:id="rId5"/>
    <p:sldId id="280" r:id="rId6"/>
    <p:sldId id="281" r:id="rId7"/>
    <p:sldId id="284" r:id="rId8"/>
    <p:sldId id="285" r:id="rId9"/>
    <p:sldId id="286" r:id="rId10"/>
    <p:sldId id="291" r:id="rId11"/>
    <p:sldId id="288" r:id="rId12"/>
    <p:sldId id="259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4">
          <p15:clr>
            <a:srgbClr val="A4A3A4"/>
          </p15:clr>
        </p15:guide>
        <p15:guide id="2" pos="20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d" initials="a" lastIdx="24" clrIdx="0">
    <p:extLst>
      <p:ext uri="{19B8F6BF-5375-455C-9EA6-DF929625EA0E}">
        <p15:presenceInfo xmlns:p15="http://schemas.microsoft.com/office/powerpoint/2012/main" userId="ais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338"/>
    <a:srgbClr val="404040"/>
    <a:srgbClr val="D0D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7"/>
    <p:restoredTop sz="94671"/>
  </p:normalViewPr>
  <p:slideViewPr>
    <p:cSldViewPr snapToGrid="0" snapToObjects="1">
      <p:cViewPr varScale="1">
        <p:scale>
          <a:sx n="56" d="100"/>
          <a:sy n="56" d="100"/>
        </p:scale>
        <p:origin x="44" y="436"/>
      </p:cViewPr>
      <p:guideLst>
        <p:guide orient="horz" pos="1334"/>
        <p:guide pos="2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686D5-BBD1-3642-93EB-3DEEC8E65D24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4D54D-80BC-EF4C-902D-FF11C7FE9D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35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CDA1-F335-AE47-8374-456379AB1836}" type="datetimeFigureOut">
              <a:rPr lang="en-US" smtClean="0"/>
              <a:t>10/28/2020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2A5A-83CD-CE45-A952-751F120E1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5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F286EB-3A28-3344-8C1F-74E6771BE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5534" y="1825694"/>
            <a:ext cx="5333832" cy="857250"/>
          </a:xfrm>
        </p:spPr>
        <p:txBody>
          <a:bodyPr/>
          <a:lstStyle>
            <a:lvl1pP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4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190424-4D97-1B4E-B680-F97D02DD0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5535" y="3084840"/>
            <a:ext cx="5333831" cy="676275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651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3E4C09-4910-7548-9C10-F4489CB43BF5}"/>
              </a:ext>
            </a:extLst>
          </p:cNvPr>
          <p:cNvGrpSpPr/>
          <p:nvPr userDrawn="1"/>
        </p:nvGrpSpPr>
        <p:grpSpPr>
          <a:xfrm>
            <a:off x="8410901" y="4385824"/>
            <a:ext cx="551793" cy="640080"/>
            <a:chOff x="8410901" y="4385824"/>
            <a:chExt cx="551793" cy="64008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80EC8B3-368E-F248-B8A5-95FCF81757C8}"/>
                </a:ext>
              </a:extLst>
            </p:cNvPr>
            <p:cNvSpPr/>
            <p:nvPr userDrawn="1"/>
          </p:nvSpPr>
          <p:spPr>
            <a:xfrm rot="5400000">
              <a:off x="8366758" y="4429967"/>
              <a:ext cx="640080" cy="55179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DF17617-E5F0-C448-8A7A-C3EB0045B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F8147A9-3C7B-DB4C-8466-2FAAE719A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948" y="264538"/>
            <a:ext cx="8696103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FAE04D-DDB1-2E49-991A-A402F070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49" y="1243324"/>
            <a:ext cx="8696102" cy="3264034"/>
          </a:xfrm>
        </p:spPr>
        <p:txBody>
          <a:bodyPr/>
          <a:lstStyle>
            <a:lvl1pPr>
              <a:buClr>
                <a:srgbClr val="C0504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0504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875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205979"/>
            <a:ext cx="7909560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184765"/>
            <a:ext cx="7909560" cy="3264034"/>
          </a:xfrm>
        </p:spPr>
        <p:txBody>
          <a:bodyPr/>
          <a:lstStyle>
            <a:lvl1pPr>
              <a:buClr>
                <a:srgbClr val="C0504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0504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7D0DB1-2519-1B4B-862F-F90FE4D15A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949891"/>
            <a:ext cx="9144000" cy="203200"/>
          </a:xfrm>
          <a:prstGeom prst="rect">
            <a:avLst/>
          </a:prstGeom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20A7BE-5B47-4C42-9E12-75A276F20E42}"/>
              </a:ext>
            </a:extLst>
          </p:cNvPr>
          <p:cNvGrpSpPr/>
          <p:nvPr userDrawn="1"/>
        </p:nvGrpSpPr>
        <p:grpSpPr>
          <a:xfrm>
            <a:off x="8410901" y="4385824"/>
            <a:ext cx="551793" cy="640080"/>
            <a:chOff x="8410901" y="4385824"/>
            <a:chExt cx="551793" cy="640080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535B4E63-598E-974C-A919-A150396CDBFA}"/>
                </a:ext>
              </a:extLst>
            </p:cNvPr>
            <p:cNvSpPr/>
            <p:nvPr userDrawn="1"/>
          </p:nvSpPr>
          <p:spPr>
            <a:xfrm rot="5400000">
              <a:off x="8366758" y="4429967"/>
              <a:ext cx="640080" cy="55179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1B2C977-0767-774D-BEBD-2735A349BA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1D711B-6064-5344-8529-A140AEB27B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4949891"/>
            <a:ext cx="9144000" cy="203200"/>
          </a:xfrm>
          <a:prstGeom prst="rect">
            <a:avLst/>
          </a:prstGeom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3E4C09-4910-7548-9C10-F4489CB43BF5}"/>
              </a:ext>
            </a:extLst>
          </p:cNvPr>
          <p:cNvGrpSpPr/>
          <p:nvPr userDrawn="1"/>
        </p:nvGrpSpPr>
        <p:grpSpPr>
          <a:xfrm>
            <a:off x="8410901" y="4385824"/>
            <a:ext cx="551793" cy="640080"/>
            <a:chOff x="8410901" y="4385824"/>
            <a:chExt cx="551793" cy="64008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80EC8B3-368E-F248-B8A5-95FCF81757C8}"/>
                </a:ext>
              </a:extLst>
            </p:cNvPr>
            <p:cNvSpPr/>
            <p:nvPr userDrawn="1"/>
          </p:nvSpPr>
          <p:spPr>
            <a:xfrm rot="5400000">
              <a:off x="8366758" y="4429967"/>
              <a:ext cx="640080" cy="551793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DF17617-E5F0-C448-8A7A-C3EB0045B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496192" y="4507358"/>
              <a:ext cx="381216" cy="421899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F8147A9-3C7B-DB4C-8466-2FAAE719A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304" y="489443"/>
            <a:ext cx="8696103" cy="85725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FAE04D-DDB1-2E49-991A-A402F070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5" y="1468229"/>
            <a:ext cx="8696102" cy="3264034"/>
          </a:xfrm>
        </p:spPr>
        <p:txBody>
          <a:bodyPr/>
          <a:lstStyle>
            <a:lvl1pPr>
              <a:buClr>
                <a:srgbClr val="C0504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C0504D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541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C111-FC1F-0545-8BB6-B4EAFA5EF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6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9C111-FC1F-0545-8BB6-B4EAFA5EF2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6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6" r:id="rId4"/>
    <p:sldLayoutId id="2147483660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Myriad Pro Semibold" panose="020B04030304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aap.org/en/pages/2019-novel-coronavirus-covid-19-infections/clinical-guidance/covid-19-planning-considerations-return-to-in-person-education-in-schools/" TargetMode="External"/><Relationship Id="rId2" Type="http://schemas.openxmlformats.org/officeDocument/2006/relationships/hyperlink" Target="https://tea.texas.gov/sites/default/files/covid/SY-2020-21-Attendance-and-Enrollment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7DE5-A780-DE4A-AA6E-75E340CB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>Abierto para el aprendizaje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EA41-4834-7944-A58C-4BCCC7841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49880" y="3199140"/>
            <a:ext cx="6294120" cy="946140"/>
          </a:xfrm>
        </p:spPr>
        <p:txBody>
          <a:bodyPr>
            <a:normAutofit fontScale="92500" lnSpcReduction="10000"/>
          </a:bodyPr>
          <a:lstStyle/>
          <a:p>
            <a:r>
              <a:rPr lang="es-US" sz="1400" dirty="0"/>
              <a:t>Junta ordinaria de votación de la mesa directiva</a:t>
            </a:r>
          </a:p>
          <a:p>
            <a:r>
              <a:rPr lang="es-US" sz="1400" dirty="0"/>
              <a:t>Lunes, 26 de octubre de 2020</a:t>
            </a:r>
          </a:p>
          <a:p>
            <a:r>
              <a:rPr lang="es-US" sz="1400" dirty="0"/>
              <a:t>Dra. Stephanie Elizalde, doctora en Educación</a:t>
            </a:r>
          </a:p>
          <a:p>
            <a:r>
              <a:rPr lang="es-US" sz="1400" dirty="0"/>
              <a:t>Superintendente</a:t>
            </a:r>
          </a:p>
        </p:txBody>
      </p:sp>
    </p:spTree>
    <p:extLst>
      <p:ext uri="{BB962C8B-B14F-4D97-AF65-F5344CB8AC3E}">
        <p14:creationId xmlns:p14="http://schemas.microsoft.com/office/powerpoint/2010/main" val="579139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DF95-0BD2-D048-AA0E-3538701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2400" dirty="0"/>
              <a:t>Asistencia estudiantil - Escuelas </a:t>
            </a:r>
            <a:r>
              <a:rPr lang="es-US" sz="2400" dirty="0" smtClean="0"/>
              <a:t>secundarias</a:t>
            </a:r>
            <a:endParaRPr lang="es-US" sz="2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4BA4D8A-6ADE-BC4A-A760-B4123398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4" y="1204757"/>
            <a:ext cx="8897960" cy="32640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US" sz="1800" b="1" dirty="0"/>
              <a:t>Escuela	</a:t>
            </a:r>
            <a:r>
              <a:rPr lang="es-US" sz="1800" b="1" dirty="0" smtClean="0"/>
              <a:t>    Matrícula    Desv. econ.</a:t>
            </a:r>
            <a:r>
              <a:rPr lang="es-US" sz="1800" b="1" dirty="0"/>
              <a:t> </a:t>
            </a:r>
            <a:r>
              <a:rPr lang="es-US" sz="1800" b="1" dirty="0" smtClean="0"/>
              <a:t>  Asistencia en el plantel</a:t>
            </a:r>
            <a:r>
              <a:rPr lang="es-US" sz="1800" b="1" dirty="0"/>
              <a:t>	</a:t>
            </a:r>
            <a:r>
              <a:rPr lang="es-US" sz="1800" b="1" dirty="0" smtClean="0"/>
              <a:t> </a:t>
            </a:r>
            <a:r>
              <a:rPr lang="es-US" sz="1800" b="1" dirty="0" smtClean="0">
                <a:solidFill>
                  <a:srgbClr val="A53338"/>
                </a:solidFill>
              </a:rPr>
              <a:t>% </a:t>
            </a:r>
            <a:r>
              <a:rPr lang="es-US" sz="1800" b="1" dirty="0">
                <a:solidFill>
                  <a:srgbClr val="A53338"/>
                </a:solidFill>
              </a:rPr>
              <a:t>de matriculación</a:t>
            </a:r>
          </a:p>
          <a:p>
            <a:pPr marL="0" indent="0">
              <a:buNone/>
            </a:pPr>
            <a:r>
              <a:rPr lang="es-US" sz="1800" dirty="0"/>
              <a:t>Sadler Means	</a:t>
            </a:r>
            <a:r>
              <a:rPr lang="es-US" sz="1800" dirty="0" smtClean="0"/>
              <a:t>293</a:t>
            </a:r>
            <a:r>
              <a:rPr lang="es-US" sz="1800" dirty="0"/>
              <a:t>		95%			  60						</a:t>
            </a:r>
            <a:r>
              <a:rPr lang="es-US" sz="1800" dirty="0">
                <a:solidFill>
                  <a:srgbClr val="C00000"/>
                </a:solidFill>
              </a:rPr>
              <a:t>20%	</a:t>
            </a:r>
          </a:p>
          <a:p>
            <a:pPr marL="0" indent="0">
              <a:buNone/>
            </a:pPr>
            <a:r>
              <a:rPr lang="es-US" sz="1800" dirty="0"/>
              <a:t>Paredes			826		77%			156						</a:t>
            </a:r>
            <a:r>
              <a:rPr lang="es-US" sz="1800" dirty="0">
                <a:solidFill>
                  <a:srgbClr val="C00000"/>
                </a:solidFill>
              </a:rPr>
              <a:t>19%</a:t>
            </a:r>
          </a:p>
          <a:p>
            <a:pPr marL="0" indent="0">
              <a:buNone/>
            </a:pPr>
            <a:r>
              <a:rPr lang="es-US" sz="1800" dirty="0"/>
              <a:t>Martin 			504		97%			  92						</a:t>
            </a:r>
            <a:r>
              <a:rPr lang="es-US" sz="1800" dirty="0">
                <a:solidFill>
                  <a:srgbClr val="C00000"/>
                </a:solidFill>
              </a:rPr>
              <a:t>18%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s-US" sz="1800" dirty="0"/>
              <a:t>Small			1,186	36%			   27					</a:t>
            </a:r>
            <a:r>
              <a:rPr lang="es-US" sz="1800" dirty="0">
                <a:solidFill>
                  <a:srgbClr val="C00000"/>
                </a:solidFill>
              </a:rPr>
              <a:t>          </a:t>
            </a:r>
            <a:r>
              <a:rPr lang="es-US" sz="1800" dirty="0" smtClean="0">
                <a:solidFill>
                  <a:srgbClr val="C00000"/>
                </a:solidFill>
              </a:rPr>
              <a:t>2</a:t>
            </a:r>
            <a:r>
              <a:rPr lang="es-US" sz="1800" dirty="0">
                <a:solidFill>
                  <a:srgbClr val="C00000"/>
                </a:solidFill>
              </a:rPr>
              <a:t>%</a:t>
            </a:r>
          </a:p>
          <a:p>
            <a:pPr marL="0" indent="0">
              <a:buNone/>
            </a:pPr>
            <a:r>
              <a:rPr lang="es-US" sz="1800" dirty="0"/>
              <a:t>Burnet			   955	95%			   17						   </a:t>
            </a:r>
            <a:r>
              <a:rPr lang="es-US" sz="1800" dirty="0">
                <a:solidFill>
                  <a:srgbClr val="C00000"/>
                </a:solidFill>
              </a:rPr>
              <a:t>2%</a:t>
            </a:r>
          </a:p>
          <a:p>
            <a:pPr marL="0" indent="0">
              <a:buNone/>
            </a:pPr>
            <a:r>
              <a:rPr lang="es-US" sz="1800" dirty="0"/>
              <a:t>Murchison		1,249	27%			   38						</a:t>
            </a:r>
            <a:r>
              <a:rPr lang="es-US" sz="1800" dirty="0">
                <a:solidFill>
                  <a:srgbClr val="C00000"/>
                </a:solidFill>
              </a:rPr>
              <a:t>   3%</a:t>
            </a:r>
          </a:p>
          <a:p>
            <a:pPr marL="0" indent="0">
              <a:buNone/>
            </a:pPr>
            <a:r>
              <a:rPr lang="es-US" sz="1800" dirty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816AD-6E81-FB4F-9397-875F9239C6A7}"/>
              </a:ext>
            </a:extLst>
          </p:cNvPr>
          <p:cNvSpPr txBox="1"/>
          <p:nvPr/>
        </p:nvSpPr>
        <p:spPr>
          <a:xfrm>
            <a:off x="7932420" y="46863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967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DF95-0BD2-D048-AA0E-3538701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2400" dirty="0"/>
              <a:t>Asistencia estudiantil - Escuelas </a:t>
            </a:r>
            <a:r>
              <a:rPr lang="es-US" sz="2400" dirty="0" smtClean="0"/>
              <a:t>preparatorias</a:t>
            </a:r>
            <a:endParaRPr lang="es-US" sz="2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4BA4D8A-6ADE-BC4A-A760-B4123398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4" y="1204757"/>
            <a:ext cx="8696102" cy="3264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1700" b="1" dirty="0"/>
              <a:t>Escuela	</a:t>
            </a:r>
            <a:r>
              <a:rPr lang="es-US" sz="1700" b="1" dirty="0" smtClean="0"/>
              <a:t>    Matrícula    Desv. econ.</a:t>
            </a:r>
            <a:r>
              <a:rPr lang="es-US" sz="1700" b="1" dirty="0"/>
              <a:t> </a:t>
            </a:r>
            <a:r>
              <a:rPr lang="es-US" sz="1700" b="1" dirty="0" smtClean="0"/>
              <a:t>  Asistencia en plantel    </a:t>
            </a:r>
            <a:r>
              <a:rPr lang="es-US" sz="1700" b="1" dirty="0" smtClean="0">
                <a:solidFill>
                  <a:srgbClr val="A53338"/>
                </a:solidFill>
              </a:rPr>
              <a:t>% </a:t>
            </a:r>
            <a:r>
              <a:rPr lang="es-US" sz="1700" b="1" dirty="0">
                <a:solidFill>
                  <a:srgbClr val="A53338"/>
                </a:solidFill>
              </a:rPr>
              <a:t>de matriculación</a:t>
            </a:r>
          </a:p>
          <a:p>
            <a:pPr marL="0" indent="0">
              <a:buNone/>
            </a:pPr>
            <a:r>
              <a:rPr lang="es-US" sz="1700" dirty="0"/>
              <a:t>Garza		</a:t>
            </a:r>
            <a:r>
              <a:rPr lang="es-US" sz="1700" dirty="0" smtClean="0"/>
              <a:t>       179</a:t>
            </a:r>
            <a:r>
              <a:rPr lang="es-US" sz="1700" dirty="0"/>
              <a:t>		</a:t>
            </a:r>
            <a:r>
              <a:rPr lang="es-US" sz="1700" dirty="0" smtClean="0"/>
              <a:t>55</a:t>
            </a:r>
            <a:r>
              <a:rPr lang="es-US" sz="1700" dirty="0"/>
              <a:t>%				</a:t>
            </a:r>
            <a:r>
              <a:rPr lang="es-US" sz="1700" dirty="0" smtClean="0"/>
              <a:t>168</a:t>
            </a:r>
            <a:r>
              <a:rPr lang="es-US" sz="1700" dirty="0"/>
              <a:t>				</a:t>
            </a:r>
            <a:r>
              <a:rPr lang="es-US" sz="1700" dirty="0">
                <a:solidFill>
                  <a:srgbClr val="A53338"/>
                </a:solidFill>
              </a:rPr>
              <a:t>94%</a:t>
            </a:r>
            <a:r>
              <a:rPr lang="es-US" sz="1700" dirty="0"/>
              <a:t>	</a:t>
            </a:r>
          </a:p>
          <a:p>
            <a:pPr marL="0" indent="0">
              <a:buNone/>
            </a:pPr>
            <a:r>
              <a:rPr lang="es-US" sz="1700" dirty="0"/>
              <a:t>International	</a:t>
            </a:r>
            <a:r>
              <a:rPr lang="es-US" sz="1700" dirty="0" smtClean="0"/>
              <a:t>        250</a:t>
            </a:r>
            <a:r>
              <a:rPr lang="es-US" sz="1700" dirty="0"/>
              <a:t>	</a:t>
            </a:r>
            <a:r>
              <a:rPr lang="es-US" sz="1700" dirty="0" smtClean="0"/>
              <a:t>       94</a:t>
            </a:r>
            <a:r>
              <a:rPr lang="es-US" sz="1700" dirty="0"/>
              <a:t>%			 </a:t>
            </a:r>
            <a:r>
              <a:rPr lang="es-US" sz="1700" dirty="0" smtClean="0"/>
              <a:t>       88</a:t>
            </a:r>
            <a:r>
              <a:rPr lang="es-US" sz="1700" dirty="0"/>
              <a:t>				</a:t>
            </a:r>
            <a:r>
              <a:rPr lang="es-US" sz="1700" dirty="0">
                <a:solidFill>
                  <a:srgbClr val="A53338"/>
                </a:solidFill>
              </a:rPr>
              <a:t>35%	</a:t>
            </a:r>
          </a:p>
          <a:p>
            <a:pPr marL="0" indent="0">
              <a:buNone/>
            </a:pPr>
            <a:r>
              <a:rPr lang="es-US" sz="1700" dirty="0">
                <a:solidFill>
                  <a:schemeClr val="tx1"/>
                </a:solidFill>
              </a:rPr>
              <a:t>Eastside		</a:t>
            </a:r>
            <a:r>
              <a:rPr lang="es-US" sz="1700" dirty="0" smtClean="0">
                <a:solidFill>
                  <a:schemeClr val="tx1"/>
                </a:solidFill>
              </a:rPr>
              <a:t>        492</a:t>
            </a:r>
            <a:r>
              <a:rPr lang="es-US" sz="1700" dirty="0">
                <a:solidFill>
                  <a:schemeClr val="tx1"/>
                </a:solidFill>
              </a:rPr>
              <a:t> </a:t>
            </a:r>
            <a:r>
              <a:rPr lang="es-US" sz="1700" dirty="0" smtClean="0">
                <a:solidFill>
                  <a:schemeClr val="tx1"/>
                </a:solidFill>
              </a:rPr>
              <a:t>      93</a:t>
            </a:r>
            <a:r>
              <a:rPr lang="es-US" sz="1700" dirty="0">
                <a:solidFill>
                  <a:schemeClr val="tx1"/>
                </a:solidFill>
              </a:rPr>
              <a:t>%			 </a:t>
            </a:r>
            <a:r>
              <a:rPr lang="es-US" sz="1700" dirty="0" smtClean="0">
                <a:solidFill>
                  <a:schemeClr val="tx1"/>
                </a:solidFill>
              </a:rPr>
              <a:t>       </a:t>
            </a:r>
            <a:r>
              <a:rPr lang="es-US" sz="1700" dirty="0">
                <a:solidFill>
                  <a:schemeClr val="tx1"/>
                </a:solidFill>
              </a:rPr>
              <a:t>71				</a:t>
            </a:r>
            <a:r>
              <a:rPr lang="es-US" sz="1700" dirty="0">
                <a:solidFill>
                  <a:srgbClr val="C00000"/>
                </a:solidFill>
              </a:rPr>
              <a:t>14%</a:t>
            </a: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S" sz="1700" dirty="0">
                <a:solidFill>
                  <a:schemeClr val="tx1"/>
                </a:solidFill>
              </a:rPr>
              <a:t>Northeast	</a:t>
            </a:r>
            <a:r>
              <a:rPr lang="es-US" sz="1700" dirty="0" smtClean="0">
                <a:solidFill>
                  <a:schemeClr val="tx1"/>
                </a:solidFill>
              </a:rPr>
              <a:t>    1,139</a:t>
            </a:r>
            <a:r>
              <a:rPr lang="es-US" sz="1700" dirty="0">
                <a:solidFill>
                  <a:schemeClr val="tx1"/>
                </a:solidFill>
              </a:rPr>
              <a:t>		95%			 </a:t>
            </a:r>
            <a:r>
              <a:rPr lang="es-US" sz="1700" dirty="0" smtClean="0">
                <a:solidFill>
                  <a:schemeClr val="tx1"/>
                </a:solidFill>
              </a:rPr>
              <a:t>         4</a:t>
            </a:r>
            <a:r>
              <a:rPr lang="es-US" sz="1700" dirty="0">
                <a:solidFill>
                  <a:schemeClr val="tx1"/>
                </a:solidFill>
              </a:rPr>
              <a:t>				</a:t>
            </a:r>
            <a:r>
              <a:rPr lang="es-US" sz="1700" dirty="0">
                <a:solidFill>
                  <a:srgbClr val="C00000"/>
                </a:solidFill>
              </a:rPr>
              <a:t>  0%</a:t>
            </a:r>
          </a:p>
          <a:p>
            <a:pPr marL="0" indent="0">
              <a:buNone/>
            </a:pPr>
            <a:r>
              <a:rPr lang="es-US" sz="1700" dirty="0">
                <a:solidFill>
                  <a:schemeClr val="tx1"/>
                </a:solidFill>
              </a:rPr>
              <a:t>LBJ			   </a:t>
            </a:r>
            <a:r>
              <a:rPr lang="es-US" sz="1700" dirty="0" smtClean="0">
                <a:solidFill>
                  <a:schemeClr val="tx1"/>
                </a:solidFill>
              </a:rPr>
              <a:t>    837</a:t>
            </a:r>
            <a:r>
              <a:rPr lang="es-US" sz="1700" dirty="0">
                <a:solidFill>
                  <a:schemeClr val="tx1"/>
                </a:solidFill>
              </a:rPr>
              <a:t>		84%			 </a:t>
            </a:r>
            <a:r>
              <a:rPr lang="es-US" sz="1700" dirty="0" smtClean="0">
                <a:solidFill>
                  <a:schemeClr val="tx1"/>
                </a:solidFill>
              </a:rPr>
              <a:t>       11</a:t>
            </a:r>
            <a:r>
              <a:rPr lang="es-US" sz="1700" dirty="0">
                <a:solidFill>
                  <a:schemeClr val="tx1"/>
                </a:solidFill>
              </a:rPr>
              <a:t>				</a:t>
            </a:r>
            <a:r>
              <a:rPr lang="es-US" sz="1700" dirty="0">
                <a:solidFill>
                  <a:srgbClr val="C00000"/>
                </a:solidFill>
              </a:rPr>
              <a:t>  1%</a:t>
            </a:r>
          </a:p>
          <a:p>
            <a:pPr marL="0" indent="0">
              <a:buNone/>
            </a:pPr>
            <a:r>
              <a:rPr lang="es-US" sz="1700" dirty="0">
                <a:solidFill>
                  <a:schemeClr val="tx1"/>
                </a:solidFill>
              </a:rPr>
              <a:t>Prep. Grad. 	     </a:t>
            </a:r>
            <a:r>
              <a:rPr lang="es-US" sz="1700" dirty="0" smtClean="0">
                <a:solidFill>
                  <a:schemeClr val="tx1"/>
                </a:solidFill>
              </a:rPr>
              <a:t>    54</a:t>
            </a:r>
            <a:r>
              <a:rPr lang="es-US" sz="1700" dirty="0">
                <a:solidFill>
                  <a:schemeClr val="tx1"/>
                </a:solidFill>
              </a:rPr>
              <a:t>		87%			 </a:t>
            </a:r>
            <a:r>
              <a:rPr lang="es-US" sz="1700" dirty="0" smtClean="0">
                <a:solidFill>
                  <a:schemeClr val="tx1"/>
                </a:solidFill>
              </a:rPr>
              <a:t>         1 </a:t>
            </a:r>
            <a:r>
              <a:rPr lang="es-US" sz="1700" dirty="0">
                <a:solidFill>
                  <a:schemeClr val="tx1"/>
                </a:solidFill>
              </a:rPr>
              <a:t>				</a:t>
            </a:r>
            <a:r>
              <a:rPr lang="es-US" sz="1700" dirty="0">
                <a:solidFill>
                  <a:srgbClr val="C00000"/>
                </a:solidFill>
              </a:rPr>
              <a:t>  2%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5FD4E-53B2-3447-858D-72E1425D5E2F}"/>
              </a:ext>
            </a:extLst>
          </p:cNvPr>
          <p:cNvSpPr txBox="1"/>
          <p:nvPr/>
        </p:nvSpPr>
        <p:spPr>
          <a:xfrm>
            <a:off x="7932420" y="46863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5042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C9B-343E-2D4F-9C67-D9C02BD0CE51}"/>
              </a:ext>
            </a:extLst>
          </p:cNvPr>
          <p:cNvSpPr txBox="1">
            <a:spLocks/>
          </p:cNvSpPr>
          <p:nvPr/>
        </p:nvSpPr>
        <p:spPr>
          <a:xfrm>
            <a:off x="0" y="2004617"/>
            <a:ext cx="9144000" cy="8246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3300" b="1" dirty="0">
                <a:gradFill flip="none" rotWithShape="1">
                  <a:gsLst>
                    <a:gs pos="0">
                      <a:srgbClr val="F3B12E"/>
                    </a:gs>
                    <a:gs pos="48000">
                      <a:srgbClr val="D9222A"/>
                    </a:gs>
                    <a:gs pos="100000">
                      <a:srgbClr val="5566A1"/>
                    </a:gs>
                  </a:gsLst>
                  <a:lin ang="10800000" scaled="1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Excelencia y Equidad en la  </a:t>
            </a:r>
          </a:p>
          <a:p>
            <a:pPr algn="ctr"/>
            <a:r>
              <a:rPr lang="es-US" sz="3300" b="1" dirty="0">
                <a:gradFill flip="none" rotWithShape="1">
                  <a:gsLst>
                    <a:gs pos="0">
                      <a:srgbClr val="F3B12E"/>
                    </a:gs>
                    <a:gs pos="48000">
                      <a:srgbClr val="D9222A"/>
                    </a:gs>
                    <a:gs pos="100000">
                      <a:srgbClr val="5566A1"/>
                    </a:gs>
                  </a:gsLst>
                  <a:lin ang="10800000" scaled="1"/>
                  <a:tileRect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Educación de TODOS los estudiantes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09D1F-BDE8-1045-9F0A-83CEBCBBD7F0}"/>
              </a:ext>
            </a:extLst>
          </p:cNvPr>
          <p:cNvSpPr txBox="1"/>
          <p:nvPr/>
        </p:nvSpPr>
        <p:spPr>
          <a:xfrm>
            <a:off x="7901940" y="4686300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3978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C1D-16F5-F946-92C0-E06B23D1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05979"/>
            <a:ext cx="7909560" cy="741285"/>
          </a:xfrm>
        </p:spPr>
        <p:txBody>
          <a:bodyPr>
            <a:normAutofit/>
          </a:bodyPr>
          <a:lstStyle/>
          <a:p>
            <a:r>
              <a:rPr lang="es-US" sz="3300" dirty="0"/>
              <a:t>Siguientes pasos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2A72F-66EA-FB46-B54F-DF9587D2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092199"/>
            <a:ext cx="7909560" cy="3352801"/>
          </a:xfrm>
        </p:spPr>
        <p:txBody>
          <a:bodyPr>
            <a:noAutofit/>
          </a:bodyPr>
          <a:lstStyle/>
          <a:p>
            <a:r>
              <a:rPr lang="es-US" sz="2300" dirty="0"/>
              <a:t>Ya regresó el personal de las oficinas centrales</a:t>
            </a:r>
          </a:p>
          <a:p>
            <a:r>
              <a:rPr lang="es-US" sz="2300" dirty="0"/>
              <a:t>2 de noviembre, todos los estudiantes son bienvenidos a que regresen</a:t>
            </a:r>
          </a:p>
          <a:p>
            <a:r>
              <a:rPr lang="es-US" sz="2300" dirty="0"/>
              <a:t>Encuesta para los padres de familia - del 21 al 28 de oct. </a:t>
            </a:r>
          </a:p>
          <a:p>
            <a:r>
              <a:rPr lang="es-US" sz="2300" dirty="0"/>
              <a:t>3 de noviembre - Feriado para estudiantes - Día de </a:t>
            </a:r>
            <a:r>
              <a:rPr lang="es-US" sz="2300" dirty="0" smtClean="0"/>
              <a:t>desarrollo </a:t>
            </a:r>
            <a:r>
              <a:rPr lang="es-US" sz="2300" dirty="0"/>
              <a:t>profesional (</a:t>
            </a:r>
            <a:r>
              <a:rPr lang="es-US" sz="2300" dirty="0" smtClean="0"/>
              <a:t>trabajo </a:t>
            </a:r>
            <a:r>
              <a:rPr lang="es-US" sz="2300" dirty="0"/>
              <a:t>remoto, si no se necesita que estén en el plantel para elecciones)</a:t>
            </a:r>
          </a:p>
          <a:p>
            <a:endParaRPr lang="en-US" sz="2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B8285-04E8-DE4F-B6A2-F7FE9A25CD33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606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2A72F-66EA-FB46-B54F-DF9587D2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887584"/>
            <a:ext cx="7703820" cy="4255915"/>
          </a:xfrm>
        </p:spPr>
        <p:txBody>
          <a:bodyPr>
            <a:normAutofit fontScale="32500" lnSpcReduction="20000"/>
          </a:bodyPr>
          <a:lstStyle/>
          <a:p>
            <a:endParaRPr lang="en-US" sz="4200" dirty="0"/>
          </a:p>
          <a:p>
            <a:r>
              <a:rPr lang="es-US" sz="4200" dirty="0"/>
              <a:t>En conformidad con los requisitos para el financiamiento como lo establece </a:t>
            </a:r>
            <a:r>
              <a:rPr lang="es-US" sz="4200" dirty="0" smtClean="0"/>
              <a:t>la </a:t>
            </a:r>
            <a:r>
              <a:rPr lang="es-US" sz="4200" dirty="0"/>
              <a:t>Agencia de Educación de Texas (</a:t>
            </a:r>
            <a:r>
              <a:rPr lang="es-US" sz="4200" dirty="0" smtClean="0"/>
              <a:t>TEA, </a:t>
            </a:r>
            <a:r>
              <a:rPr lang="es-US" sz="4200" dirty="0"/>
              <a:t>por sus siglas en inglés</a:t>
            </a:r>
            <a:r>
              <a:rPr lang="es-US" sz="4200" dirty="0" smtClean="0"/>
              <a:t>) en </a:t>
            </a:r>
            <a:r>
              <a:rPr lang="es-US" sz="4200" dirty="0"/>
              <a:t>su sitio web en preguntas frecuentes, en las preguntas 4 y 6 de las páginas 6 y 7, respectivamente (</a:t>
            </a:r>
            <a:r>
              <a:rPr lang="es-US" sz="4200" u="sng" dirty="0">
                <a:hlinkClick r:id="rId2"/>
              </a:rPr>
              <a:t>aquí</a:t>
            </a:r>
            <a:r>
              <a:rPr lang="es-US" sz="4200" dirty="0"/>
              <a:t>); se requiere que los distritos escolares proporcionen instrucción en el plantel, la cual </a:t>
            </a:r>
            <a:r>
              <a:rPr lang="es-US" sz="4200" dirty="0" smtClean="0"/>
              <a:t>sabemos </a:t>
            </a:r>
            <a:r>
              <a:rPr lang="es-US" sz="4200" dirty="0"/>
              <a:t>que es el mejor método de instrucción para muchos estudiantes.</a:t>
            </a:r>
          </a:p>
          <a:p>
            <a:endParaRPr lang="en-US" sz="4200" dirty="0"/>
          </a:p>
          <a:p>
            <a:endParaRPr lang="en-US" sz="4200" dirty="0"/>
          </a:p>
          <a:p>
            <a:endParaRPr lang="en-US" sz="4200" dirty="0"/>
          </a:p>
          <a:p>
            <a:endParaRPr lang="en-US" sz="4200" dirty="0"/>
          </a:p>
          <a:p>
            <a:pPr marL="0" indent="0">
              <a:buNone/>
            </a:pPr>
            <a:endParaRPr lang="en-US" sz="4200" dirty="0"/>
          </a:p>
          <a:p>
            <a:r>
              <a:rPr lang="es-US" sz="4200" dirty="0"/>
              <a:t>"La distancia física entre escritorios deberá seguir las recomendaciones actuales de salud pública. En caso de ausencia de una guía específica, </a:t>
            </a:r>
            <a:r>
              <a:rPr lang="es-US" sz="4200" dirty="0" smtClean="0"/>
              <a:t>los escritorios deberán acomodarse, idealmente, </a:t>
            </a:r>
            <a:r>
              <a:rPr lang="es-US" sz="4200" dirty="0"/>
              <a:t>con 6 pies de separación, o por lo menos con 3 pies </a:t>
            </a:r>
            <a:r>
              <a:rPr lang="es-US" sz="4200" dirty="0" smtClean="0"/>
              <a:t>de </a:t>
            </a:r>
            <a:r>
              <a:rPr lang="es-US" sz="4200" dirty="0"/>
              <a:t>separación. Si se acomodan los escritorios con menos de 6 pies de separación, deben promover fuertemente el uso de protectores faciales y adherirse a las recomendaciones de salud pública. </a:t>
            </a:r>
            <a:r>
              <a:rPr lang="es-US" sz="4200" dirty="0" smtClean="0"/>
              <a:t>En </a:t>
            </a:r>
            <a:r>
              <a:rPr lang="es-US" sz="4200" dirty="0"/>
              <a:t>muchas jurisdicciones, los protectores faciales son obligatorios para los niños en entornos públicos, </a:t>
            </a:r>
            <a:r>
              <a:rPr lang="es-US" sz="4200" dirty="0" smtClean="0"/>
              <a:t>incluyendo </a:t>
            </a:r>
            <a:r>
              <a:rPr lang="es-US" sz="4200" dirty="0"/>
              <a:t>las escuelas". </a:t>
            </a:r>
            <a:r>
              <a:rPr lang="es-US" dirty="0">
                <a:hlinkClick r:id="rId3"/>
              </a:rPr>
              <a:t>Academia Americana de Pediatría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5373D0-7DDB-E041-842E-E8B657D3A403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93B13F-F153-B244-85C0-35D0ECA12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41" y="2128363"/>
            <a:ext cx="3111500" cy="887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0E7D41-0E9A-AB44-8ECF-134C43675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124314"/>
            <a:ext cx="1127760" cy="6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2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DF95-0BD2-D048-AA0E-3538701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2400" dirty="0"/>
              <a:t>Estudiantes y maestros que asisten en persona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4472B-A52D-6249-8B73-2921384C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4" y="1204757"/>
            <a:ext cx="8696102" cy="32640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US" sz="2000" dirty="0"/>
              <a:t>			 </a:t>
            </a:r>
            <a:r>
              <a:rPr lang="es-US" sz="2000" dirty="0" smtClean="0"/>
              <a:t>  </a:t>
            </a:r>
            <a:r>
              <a:rPr lang="es-US" sz="2000" b="1" dirty="0" smtClean="0"/>
              <a:t>Prim</a:t>
            </a:r>
            <a:r>
              <a:rPr lang="es-US" sz="2000" b="1" dirty="0"/>
              <a:t>. / % de miembros</a:t>
            </a:r>
            <a:r>
              <a:rPr lang="es-US" sz="2000" dirty="0"/>
              <a:t>	</a:t>
            </a:r>
            <a:r>
              <a:rPr lang="es-US" sz="2000" dirty="0" smtClean="0"/>
              <a:t>        </a:t>
            </a:r>
            <a:r>
              <a:rPr lang="es-US" sz="2000" b="1" dirty="0" smtClean="0"/>
              <a:t>Secundaria</a:t>
            </a:r>
            <a:r>
              <a:rPr lang="es-US" sz="2000" dirty="0"/>
              <a:t>		</a:t>
            </a:r>
            <a:r>
              <a:rPr lang="es-US" sz="2000" dirty="0" smtClean="0"/>
              <a:t>     </a:t>
            </a:r>
            <a:r>
              <a:rPr lang="es-US" sz="2000" b="1" dirty="0" smtClean="0"/>
              <a:t>Preparatoria</a:t>
            </a:r>
            <a:endParaRPr lang="es-US" sz="2000" b="1" dirty="0"/>
          </a:p>
          <a:p>
            <a:pPr marL="0" indent="0">
              <a:buNone/>
            </a:pPr>
            <a:r>
              <a:rPr lang="es-US" sz="2000" dirty="0">
                <a:solidFill>
                  <a:srgbClr val="C00000"/>
                </a:solidFill>
              </a:rPr>
              <a:t>Lu., 19 oct.			12,833	35%			</a:t>
            </a:r>
            <a:r>
              <a:rPr lang="es-US" sz="2000" dirty="0" smtClean="0">
                <a:solidFill>
                  <a:srgbClr val="C00000"/>
                </a:solidFill>
              </a:rPr>
              <a:t>1,868</a:t>
            </a:r>
            <a:r>
              <a:rPr lang="es-US" sz="2000" dirty="0">
                <a:solidFill>
                  <a:srgbClr val="C00000"/>
                </a:solidFill>
              </a:rPr>
              <a:t>	12%	     </a:t>
            </a:r>
            <a:r>
              <a:rPr lang="es-US" sz="2000" dirty="0" smtClean="0">
                <a:solidFill>
                  <a:srgbClr val="C00000"/>
                </a:solidFill>
              </a:rPr>
              <a:t>       1,007</a:t>
            </a:r>
            <a:r>
              <a:rPr lang="es-US" sz="2000" dirty="0">
                <a:solidFill>
                  <a:srgbClr val="C00000"/>
                </a:solidFill>
              </a:rPr>
              <a:t>		5%</a:t>
            </a:r>
          </a:p>
          <a:p>
            <a:pPr marL="0" indent="0">
              <a:buNone/>
            </a:pPr>
            <a:r>
              <a:rPr lang="es-US" sz="2000" dirty="0"/>
              <a:t>Lu., 12 oct.			  6,045	16%			</a:t>
            </a:r>
            <a:r>
              <a:rPr lang="es-US" sz="2000" dirty="0" smtClean="0"/>
              <a:t>1,419</a:t>
            </a:r>
            <a:r>
              <a:rPr lang="es-US" sz="2000" dirty="0"/>
              <a:t>	  9%		</a:t>
            </a:r>
            <a:r>
              <a:rPr lang="es-US" sz="2000" dirty="0" smtClean="0"/>
              <a:t>        927</a:t>
            </a:r>
            <a:r>
              <a:rPr lang="es-US" sz="2000" dirty="0"/>
              <a:t>		</a:t>
            </a:r>
            <a:r>
              <a:rPr lang="es-US" sz="2000" dirty="0">
                <a:solidFill>
                  <a:schemeClr val="tx1"/>
                </a:solidFill>
              </a:rPr>
              <a:t>4%</a:t>
            </a:r>
          </a:p>
          <a:p>
            <a:pPr marL="0" indent="0">
              <a:buNone/>
            </a:pPr>
            <a:endParaRPr lang="en-US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S" sz="2000" dirty="0">
                <a:solidFill>
                  <a:srgbClr val="C00000"/>
                </a:solidFill>
              </a:rPr>
              <a:t>Ma., 20 oct.		</a:t>
            </a:r>
            <a:r>
              <a:rPr lang="es-US" sz="2000" dirty="0" smtClean="0">
                <a:solidFill>
                  <a:srgbClr val="C00000"/>
                </a:solidFill>
              </a:rPr>
              <a:t>        13,107</a:t>
            </a:r>
            <a:r>
              <a:rPr lang="es-US" sz="2000" dirty="0">
                <a:solidFill>
                  <a:srgbClr val="C00000"/>
                </a:solidFill>
              </a:rPr>
              <a:t>	35%			</a:t>
            </a:r>
            <a:r>
              <a:rPr lang="es-US" sz="2000" dirty="0" smtClean="0">
                <a:solidFill>
                  <a:srgbClr val="C00000"/>
                </a:solidFill>
              </a:rPr>
              <a:t>1,914</a:t>
            </a:r>
            <a:r>
              <a:rPr lang="es-US" sz="2000" dirty="0">
                <a:solidFill>
                  <a:srgbClr val="C00000"/>
                </a:solidFill>
              </a:rPr>
              <a:t>	12%	     </a:t>
            </a:r>
            <a:r>
              <a:rPr lang="es-US" sz="2000" dirty="0" smtClean="0">
                <a:solidFill>
                  <a:srgbClr val="C00000"/>
                </a:solidFill>
              </a:rPr>
              <a:t>       1,003</a:t>
            </a:r>
            <a:r>
              <a:rPr lang="es-US" sz="2000" dirty="0">
                <a:solidFill>
                  <a:srgbClr val="C00000"/>
                </a:solidFill>
              </a:rPr>
              <a:t>		5%</a:t>
            </a:r>
          </a:p>
          <a:p>
            <a:pPr marL="0" indent="0">
              <a:buNone/>
            </a:pPr>
            <a:r>
              <a:rPr lang="es-US" sz="2000" dirty="0">
                <a:solidFill>
                  <a:schemeClr val="tx1"/>
                </a:solidFill>
              </a:rPr>
              <a:t>Ma., 13 oct.			  6,375	17%			</a:t>
            </a:r>
            <a:r>
              <a:rPr lang="es-US" sz="2000" dirty="0" smtClean="0">
                <a:solidFill>
                  <a:schemeClr val="tx1"/>
                </a:solidFill>
              </a:rPr>
              <a:t>1,427</a:t>
            </a:r>
            <a:r>
              <a:rPr lang="es-US" sz="2000" dirty="0">
                <a:solidFill>
                  <a:schemeClr val="tx1"/>
                </a:solidFill>
              </a:rPr>
              <a:t>	  9%		</a:t>
            </a:r>
            <a:r>
              <a:rPr lang="es-US" sz="2000" dirty="0" smtClean="0">
                <a:solidFill>
                  <a:schemeClr val="tx1"/>
                </a:solidFill>
              </a:rPr>
              <a:t>       880</a:t>
            </a:r>
            <a:r>
              <a:rPr lang="es-US" sz="2000" dirty="0">
                <a:solidFill>
                  <a:schemeClr val="tx1"/>
                </a:solidFill>
              </a:rPr>
              <a:t>		4%</a:t>
            </a:r>
          </a:p>
          <a:p>
            <a:pPr marL="0" indent="0">
              <a:buNone/>
            </a:pPr>
            <a:r>
              <a:rPr lang="es-US" sz="500" dirty="0"/>
              <a:t>\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s-US" sz="2000" dirty="0">
                <a:solidFill>
                  <a:srgbClr val="C00000"/>
                </a:solidFill>
              </a:rPr>
              <a:t>Mi., 21 oct.			13,119	35%			</a:t>
            </a:r>
            <a:r>
              <a:rPr lang="es-US" sz="2000" dirty="0" smtClean="0">
                <a:solidFill>
                  <a:srgbClr val="C00000"/>
                </a:solidFill>
              </a:rPr>
              <a:t>1,923</a:t>
            </a:r>
            <a:r>
              <a:rPr lang="es-US" sz="2000" dirty="0">
                <a:solidFill>
                  <a:srgbClr val="C00000"/>
                </a:solidFill>
              </a:rPr>
              <a:t>	12%		</a:t>
            </a:r>
            <a:r>
              <a:rPr lang="es-US" sz="2000" dirty="0" smtClean="0">
                <a:solidFill>
                  <a:srgbClr val="C00000"/>
                </a:solidFill>
              </a:rPr>
              <a:t>       975</a:t>
            </a:r>
            <a:r>
              <a:rPr lang="es-US" sz="2000" dirty="0">
                <a:solidFill>
                  <a:srgbClr val="C00000"/>
                </a:solidFill>
              </a:rPr>
              <a:t>		5%</a:t>
            </a:r>
          </a:p>
          <a:p>
            <a:pPr marL="0" indent="0">
              <a:buNone/>
            </a:pPr>
            <a:r>
              <a:rPr lang="es-US" sz="2000" dirty="0"/>
              <a:t>Mi., 14 oct.			  6,426	17%			</a:t>
            </a:r>
            <a:r>
              <a:rPr lang="es-US" sz="2000" dirty="0" smtClean="0"/>
              <a:t>1,461</a:t>
            </a:r>
            <a:r>
              <a:rPr lang="es-US" sz="2000" dirty="0"/>
              <a:t>	  9%		</a:t>
            </a:r>
            <a:r>
              <a:rPr lang="es-US" sz="2000" dirty="0" smtClean="0"/>
              <a:t>       860</a:t>
            </a:r>
            <a:r>
              <a:rPr lang="es-US" sz="2000" dirty="0"/>
              <a:t>		4%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s-US" sz="2000" dirty="0">
                <a:solidFill>
                  <a:srgbClr val="C00000"/>
                </a:solidFill>
              </a:rPr>
              <a:t>Ju., 22 oct.			13,201	36%			</a:t>
            </a:r>
            <a:r>
              <a:rPr lang="es-US" sz="2000" dirty="0" smtClean="0">
                <a:solidFill>
                  <a:srgbClr val="C00000"/>
                </a:solidFill>
              </a:rPr>
              <a:t>1,933</a:t>
            </a:r>
            <a:r>
              <a:rPr lang="es-US" sz="2000" dirty="0">
                <a:solidFill>
                  <a:srgbClr val="C00000"/>
                </a:solidFill>
              </a:rPr>
              <a:t>	12%		</a:t>
            </a:r>
            <a:r>
              <a:rPr lang="es-US" sz="2000" dirty="0" smtClean="0">
                <a:solidFill>
                  <a:srgbClr val="C00000"/>
                </a:solidFill>
              </a:rPr>
              <a:t>       908</a:t>
            </a:r>
            <a:r>
              <a:rPr lang="es-US" sz="2000" dirty="0">
                <a:solidFill>
                  <a:srgbClr val="C00000"/>
                </a:solidFill>
              </a:rPr>
              <a:t>		4%</a:t>
            </a:r>
          </a:p>
          <a:p>
            <a:pPr marL="0" indent="0">
              <a:buNone/>
            </a:pPr>
            <a:r>
              <a:rPr lang="es-US" sz="2000" dirty="0"/>
              <a:t>Ju., 15 oct.		  </a:t>
            </a:r>
            <a:r>
              <a:rPr lang="es-US" sz="2000" dirty="0" smtClean="0"/>
              <a:t>       6,461</a:t>
            </a:r>
            <a:r>
              <a:rPr lang="es-US" sz="2000" dirty="0"/>
              <a:t>	17%			</a:t>
            </a:r>
            <a:r>
              <a:rPr lang="es-US" sz="2000" dirty="0" smtClean="0"/>
              <a:t>1,438</a:t>
            </a:r>
            <a:r>
              <a:rPr lang="es-US" sz="2000" dirty="0"/>
              <a:t>	  9%		</a:t>
            </a:r>
            <a:r>
              <a:rPr lang="es-US" sz="2000" dirty="0" smtClean="0"/>
              <a:t>       739</a:t>
            </a:r>
            <a:r>
              <a:rPr lang="es-US" sz="2000" dirty="0"/>
              <a:t>		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A2826-1C8A-A948-9C0A-994EF33ABAC8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724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C1D-16F5-F946-92C0-E06B23D1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Adaptaciones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2A72F-66EA-FB46-B54F-DF9587D2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184765"/>
            <a:ext cx="7909560" cy="3264034"/>
          </a:xfrm>
        </p:spPr>
        <p:txBody>
          <a:bodyPr>
            <a:normAutofit fontScale="62500" lnSpcReduction="20000"/>
          </a:bodyPr>
          <a:lstStyle/>
          <a:p>
            <a:r>
              <a:rPr lang="es-US" dirty="0"/>
              <a:t>Hasta esta fecha, se han concedido 1,201 adaptaciones</a:t>
            </a:r>
          </a:p>
          <a:p>
            <a:pPr lvl="1"/>
            <a:r>
              <a:rPr lang="es-US" dirty="0"/>
              <a:t>756 maestros</a:t>
            </a:r>
          </a:p>
          <a:p>
            <a:pPr lvl="1"/>
            <a:r>
              <a:rPr lang="es-US" dirty="0"/>
              <a:t>445 otros empleados</a:t>
            </a:r>
          </a:p>
          <a:p>
            <a:r>
              <a:rPr lang="es-US" dirty="0"/>
              <a:t>Todas las adaptaciones expiran el 31 de diciembre de 2020</a:t>
            </a:r>
          </a:p>
          <a:p>
            <a:r>
              <a:rPr lang="es-ES" dirty="0"/>
              <a:t>Se compartirá información sobre las solicitudes de adaptaciones para la primavera de </a:t>
            </a:r>
            <a:r>
              <a:rPr lang="es-ES" dirty="0" smtClean="0"/>
              <a:t>2021, </a:t>
            </a:r>
            <a:r>
              <a:rPr lang="es-ES" dirty="0"/>
              <a:t>a más tardar el 9 de noviembre. </a:t>
            </a:r>
            <a:endParaRPr lang="es-ES" dirty="0" smtClean="0"/>
          </a:p>
          <a:p>
            <a:r>
              <a:rPr lang="es-US" dirty="0" smtClean="0"/>
              <a:t>Se </a:t>
            </a:r>
            <a:r>
              <a:rPr lang="es-US" dirty="0"/>
              <a:t>estableció un nuevo Comité de revisión de beneficios </a:t>
            </a:r>
          </a:p>
          <a:p>
            <a:r>
              <a:rPr lang="es-US" dirty="0"/>
              <a:t>La aprobación de adaptaciones se informará </a:t>
            </a:r>
            <a:r>
              <a:rPr lang="es-US" dirty="0" smtClean="0"/>
              <a:t>con base en las </a:t>
            </a:r>
            <a:r>
              <a:rPr lang="es-US" dirty="0"/>
              <a:t>recomendaciones de Salud Pública de Austin y los Centros de Control de </a:t>
            </a:r>
            <a:r>
              <a:rPr lang="es-US" dirty="0" smtClean="0"/>
              <a:t>Enfermedades </a:t>
            </a:r>
            <a:r>
              <a:rPr lang="es-US" dirty="0"/>
              <a:t>(CDC, por sus siglas en inglés)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23A06-3290-6C47-B15D-BAE503CA0ABA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5353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C1D-16F5-F946-92C0-E06B23D1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Medidas de seguridad adicionales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72A72F-66EA-FB46-B54F-DF9587D2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184765"/>
            <a:ext cx="7909560" cy="3264034"/>
          </a:xfrm>
        </p:spPr>
        <p:txBody>
          <a:bodyPr>
            <a:normAutofit/>
          </a:bodyPr>
          <a:lstStyle/>
          <a:p>
            <a:r>
              <a:rPr lang="es-US" dirty="0"/>
              <a:t>Ya se ordenó el plexiglás y deberá estar instalado la siguiente semana</a:t>
            </a:r>
          </a:p>
          <a:p>
            <a:pPr lvl="1"/>
            <a:r>
              <a:rPr lang="es-US" dirty="0"/>
              <a:t>Salones de clases</a:t>
            </a:r>
          </a:p>
          <a:p>
            <a:pPr lvl="1"/>
            <a:r>
              <a:rPr lang="es-US" dirty="0"/>
              <a:t>Cafeterías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69A7E-43E8-E145-8592-0EB29DB6258A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8973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DF95-0BD2-D048-AA0E-3538701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2400" dirty="0"/>
              <a:t>Tablero de la COVID-19 - semana </a:t>
            </a:r>
            <a:r>
              <a:rPr lang="es-US" sz="2400" dirty="0" smtClean="0"/>
              <a:t>del </a:t>
            </a:r>
            <a:r>
              <a:rPr lang="es-US" sz="2400" dirty="0"/>
              <a:t>19-25 de oct.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4BA4D8A-6ADE-BC4A-A760-B4123398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4" y="1204757"/>
            <a:ext cx="9076996" cy="32640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US" sz="2000" dirty="0"/>
              <a:t>						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Round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Rock </a:t>
            </a:r>
            <a:r>
              <a:rPr lang="es-US" sz="2000" dirty="0"/>
              <a:t>						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Round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Rock 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/>
              <a:t>Total </a:t>
            </a:r>
            <a:r>
              <a:rPr lang="es-US" sz="2000" dirty="0" smtClean="0"/>
              <a:t>de nuevos </a:t>
            </a:r>
            <a:r>
              <a:rPr lang="es-US" sz="2000" dirty="0"/>
              <a:t>casos </a:t>
            </a:r>
            <a:r>
              <a:rPr lang="es-US" sz="2000" dirty="0" smtClean="0"/>
              <a:t>positivos	15</a:t>
            </a:r>
            <a:r>
              <a:rPr lang="es-US" sz="2000" dirty="0"/>
              <a:t>	 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21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s-US" sz="2000" dirty="0"/>
              <a:t>	Total Expuestos </a:t>
            </a:r>
            <a:r>
              <a:rPr lang="es-US" sz="2000" dirty="0" smtClean="0"/>
              <a:t>últimamente	97</a:t>
            </a:r>
            <a:r>
              <a:rPr lang="es-US" sz="2000" dirty="0"/>
              <a:t>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67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/>
              <a:t>Estudiantes				</a:t>
            </a:r>
            <a:r>
              <a:rPr lang="es-US" sz="2000" dirty="0" smtClean="0"/>
              <a:t> 	  5</a:t>
            </a:r>
            <a:r>
              <a:rPr lang="es-US" sz="2000" dirty="0"/>
              <a:t>	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16	</a:t>
            </a:r>
            <a:r>
              <a:rPr lang="es-US" sz="2000" dirty="0"/>
              <a:t>	Estudiantes					57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58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/>
              <a:t>Empleados 				  </a:t>
            </a:r>
            <a:r>
              <a:rPr lang="es-US" sz="2000" dirty="0" smtClean="0"/>
              <a:t>       9</a:t>
            </a:r>
            <a:r>
              <a:rPr lang="es-US" sz="2000" dirty="0"/>
              <a:t>	  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s-US" sz="2000" dirty="0"/>
              <a:t>		Empleados				</a:t>
            </a:r>
            <a:r>
              <a:rPr lang="es-US" sz="2000" dirty="0" smtClean="0"/>
              <a:t>       40</a:t>
            </a:r>
            <a:r>
              <a:rPr lang="es-US" sz="2000" dirty="0"/>
              <a:t>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  <a:p>
            <a:pPr marL="0" indent="0">
              <a:buNone/>
            </a:pPr>
            <a:r>
              <a:rPr lang="es-US" sz="2000" dirty="0"/>
              <a:t>Otros				 	  </a:t>
            </a:r>
            <a:r>
              <a:rPr lang="es-US" sz="2000" dirty="0" smtClean="0"/>
              <a:t>       1   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N/A</a:t>
            </a:r>
            <a:r>
              <a:rPr lang="es-US" sz="2000" dirty="0"/>
              <a:t>		Otros					  </a:t>
            </a:r>
            <a:r>
              <a:rPr lang="es-US" sz="2000" dirty="0" smtClean="0"/>
              <a:t>       1</a:t>
            </a:r>
            <a:r>
              <a:rPr lang="es-US" sz="2000" dirty="0"/>
              <a:t>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N/A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s-US" sz="2000" dirty="0"/>
              <a:t>E</a:t>
            </a:r>
            <a:r>
              <a:rPr lang="es-US" sz="2000" dirty="0" smtClean="0"/>
              <a:t>l </a:t>
            </a:r>
            <a:r>
              <a:rPr lang="es-US" sz="2000" dirty="0"/>
              <a:t>8 de septiembre </a:t>
            </a:r>
          </a:p>
          <a:p>
            <a:pPr marL="0" indent="0">
              <a:buNone/>
            </a:pPr>
            <a:r>
              <a:rPr lang="es-US" sz="2000" dirty="0"/>
              <a:t>Casos positivos acumulados	</a:t>
            </a:r>
            <a:r>
              <a:rPr lang="es-US" sz="2000" dirty="0" smtClean="0"/>
              <a:t>       58</a:t>
            </a:r>
            <a:r>
              <a:rPr lang="es-US" sz="2000" dirty="0"/>
              <a:t>	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91</a:t>
            </a:r>
            <a:r>
              <a:rPr lang="es-US" sz="2000" dirty="0"/>
              <a:t>		Expuestos acumulados		</a:t>
            </a:r>
            <a:r>
              <a:rPr lang="es-US" sz="2000" dirty="0" smtClean="0"/>
              <a:t>     504</a:t>
            </a:r>
            <a:r>
              <a:rPr lang="es-US" sz="2000" dirty="0"/>
              <a:t>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582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/>
              <a:t>Estudiantes				  	18	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67</a:t>
            </a:r>
            <a:r>
              <a:rPr lang="es-US" sz="2000" dirty="0"/>
              <a:t>		Estudiantes				</a:t>
            </a:r>
            <a:r>
              <a:rPr lang="es-US" sz="2000" dirty="0" smtClean="0"/>
              <a:t>     386</a:t>
            </a:r>
            <a:r>
              <a:rPr lang="es-US" sz="2000" dirty="0"/>
              <a:t>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517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US" sz="2000" dirty="0"/>
              <a:t>Empleados 				</a:t>
            </a:r>
            <a:r>
              <a:rPr lang="es-US" sz="2000" dirty="0" smtClean="0"/>
              <a:t>        34</a:t>
            </a:r>
            <a:r>
              <a:rPr lang="es-US" sz="2000" dirty="0"/>
              <a:t>	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24</a:t>
            </a:r>
            <a:r>
              <a:rPr lang="es-US" sz="2000" dirty="0"/>
              <a:t>		Empleados 		        	  </a:t>
            </a:r>
            <a:r>
              <a:rPr lang="es-US" sz="2000" dirty="0" smtClean="0"/>
              <a:t>   116</a:t>
            </a:r>
            <a:r>
              <a:rPr lang="es-US" sz="2000" dirty="0"/>
              <a:t>	</a:t>
            </a:r>
            <a:r>
              <a:rPr lang="es-US" sz="2000" dirty="0" smtClean="0"/>
              <a:t>  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65</a:t>
            </a:r>
          </a:p>
          <a:p>
            <a:pPr marL="0" indent="0">
              <a:buNone/>
            </a:pPr>
            <a:r>
              <a:rPr lang="es-US" sz="2000" dirty="0"/>
              <a:t>Otros					   </a:t>
            </a:r>
            <a:r>
              <a:rPr lang="es-US" sz="2000" dirty="0" smtClean="0"/>
              <a:t>       6</a:t>
            </a:r>
            <a:r>
              <a:rPr lang="es-US" sz="2000" dirty="0"/>
              <a:t>	</a:t>
            </a:r>
            <a:r>
              <a:rPr lang="es-US" sz="2000" dirty="0">
                <a:solidFill>
                  <a:schemeClr val="accent6">
                    <a:lumMod val="50000"/>
                  </a:schemeClr>
                </a:solidFill>
              </a:rPr>
              <a:t>N/A	</a:t>
            </a:r>
            <a:r>
              <a:rPr lang="es-US" sz="2000" dirty="0"/>
              <a:t>	Otros					    </a:t>
            </a:r>
            <a:r>
              <a:rPr lang="es-US" sz="2000" dirty="0" smtClean="0"/>
              <a:t>     2</a:t>
            </a:r>
            <a:r>
              <a:rPr lang="es-US" sz="2000" dirty="0"/>
              <a:t>	</a:t>
            </a:r>
            <a:r>
              <a:rPr lang="es-US" sz="2000" dirty="0" smtClean="0">
                <a:solidFill>
                  <a:schemeClr val="accent6">
                    <a:lumMod val="50000"/>
                  </a:schemeClr>
                </a:solidFill>
              </a:rPr>
              <a:t>N/A</a:t>
            </a:r>
            <a:endParaRPr lang="es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64417-076C-BC42-AF74-253433A8E828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134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DF95-0BD2-D048-AA0E-35387017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04" y="489443"/>
            <a:ext cx="8696103" cy="857250"/>
          </a:xfrm>
        </p:spPr>
        <p:txBody>
          <a:bodyPr>
            <a:normAutofit/>
          </a:bodyPr>
          <a:lstStyle/>
          <a:p>
            <a:r>
              <a:rPr lang="es-US" sz="2400" dirty="0"/>
              <a:t>Asistencia estudiantil - Escuelas </a:t>
            </a:r>
            <a:r>
              <a:rPr lang="es-US" sz="2400" dirty="0" smtClean="0"/>
              <a:t>primarias</a:t>
            </a:r>
            <a:endParaRPr lang="es-US" sz="2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4BA4D8A-6ADE-BC4A-A760-B4123398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4" y="1204756"/>
            <a:ext cx="8894116" cy="39387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S" sz="1800" b="1" dirty="0"/>
              <a:t>Escuela		Matrícula	</a:t>
            </a:r>
            <a:r>
              <a:rPr lang="es-US" sz="1800" b="1" dirty="0" smtClean="0"/>
              <a:t>   </a:t>
            </a:r>
            <a:r>
              <a:rPr lang="es-US" sz="1800" b="1" dirty="0" smtClean="0">
                <a:solidFill>
                  <a:srgbClr val="A53338"/>
                </a:solidFill>
              </a:rPr>
              <a:t>Desv. econ.</a:t>
            </a:r>
            <a:r>
              <a:rPr lang="es-US" sz="1800" b="1" dirty="0"/>
              <a:t>	Asistencia </a:t>
            </a:r>
            <a:r>
              <a:rPr lang="es-US" sz="1800" b="1" dirty="0" smtClean="0"/>
              <a:t>en el </a:t>
            </a:r>
            <a:r>
              <a:rPr lang="es-US" sz="1800" b="1" dirty="0"/>
              <a:t>plantel	</a:t>
            </a:r>
            <a:r>
              <a:rPr lang="es-US" sz="1800" b="1" dirty="0" smtClean="0"/>
              <a:t>    % </a:t>
            </a:r>
            <a:r>
              <a:rPr lang="es-US" sz="1800" b="1" dirty="0"/>
              <a:t>de matriculación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Oak Springs		</a:t>
            </a:r>
            <a:r>
              <a:rPr lang="es-US" sz="1800" dirty="0" smtClean="0"/>
              <a:t>216</a:t>
            </a:r>
            <a:r>
              <a:rPr lang="es-US" sz="1800" dirty="0"/>
              <a:t>		</a:t>
            </a:r>
            <a:r>
              <a:rPr lang="es-US" sz="1800" dirty="0">
                <a:solidFill>
                  <a:srgbClr val="A53338"/>
                </a:solidFill>
              </a:rPr>
              <a:t>100%</a:t>
            </a:r>
            <a:r>
              <a:rPr lang="es-US" sz="1800" dirty="0"/>
              <a:t>			  61				28%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Rodríguez		</a:t>
            </a:r>
            <a:r>
              <a:rPr lang="es-US" sz="1800" dirty="0" smtClean="0"/>
              <a:t>363</a:t>
            </a:r>
            <a:r>
              <a:rPr lang="es-US" sz="1800" dirty="0"/>
              <a:t>		  </a:t>
            </a:r>
            <a:r>
              <a:rPr lang="es-US" sz="1800" dirty="0">
                <a:solidFill>
                  <a:srgbClr val="A53338"/>
                </a:solidFill>
              </a:rPr>
              <a:t>98%</a:t>
            </a:r>
            <a:r>
              <a:rPr lang="es-US" sz="1800" dirty="0"/>
              <a:t>			116				32%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Norman-Sims		250		  </a:t>
            </a:r>
            <a:r>
              <a:rPr lang="es-US" sz="1800" dirty="0">
                <a:solidFill>
                  <a:srgbClr val="A53338"/>
                </a:solidFill>
              </a:rPr>
              <a:t>98%</a:t>
            </a:r>
            <a:r>
              <a:rPr lang="es-US" sz="1800" dirty="0"/>
              <a:t>			  91				36%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McBee			404		  </a:t>
            </a:r>
            <a:r>
              <a:rPr lang="es-US" sz="1800" dirty="0">
                <a:solidFill>
                  <a:srgbClr val="A53338"/>
                </a:solidFill>
              </a:rPr>
              <a:t>96%</a:t>
            </a:r>
            <a:r>
              <a:rPr lang="es-US" sz="1800" dirty="0"/>
              <a:t>			117				29%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Allison			401		  </a:t>
            </a:r>
            <a:r>
              <a:rPr lang="es-US" sz="1800" dirty="0">
                <a:solidFill>
                  <a:srgbClr val="A53338"/>
                </a:solidFill>
              </a:rPr>
              <a:t>94%</a:t>
            </a:r>
            <a:r>
              <a:rPr lang="es-US" sz="1800" dirty="0"/>
              <a:t>			167				42%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800" dirty="0"/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Kiker				804		  </a:t>
            </a:r>
            <a:r>
              <a:rPr lang="es-US" sz="1800" dirty="0">
                <a:solidFill>
                  <a:srgbClr val="A53338"/>
                </a:solidFill>
              </a:rPr>
              <a:t>10%</a:t>
            </a:r>
            <a:r>
              <a:rPr lang="es-US" sz="1800" dirty="0"/>
              <a:t>			132				16%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Clayton			722	     	  </a:t>
            </a:r>
            <a:r>
              <a:rPr lang="es-US" sz="1800" dirty="0">
                <a:solidFill>
                  <a:srgbClr val="A53338"/>
                </a:solidFill>
              </a:rPr>
              <a:t>10%</a:t>
            </a:r>
            <a:r>
              <a:rPr lang="es-US" sz="1800" dirty="0"/>
              <a:t>			202				28%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Bear Creek		</a:t>
            </a:r>
            <a:r>
              <a:rPr lang="es-US" sz="1800" dirty="0" smtClean="0"/>
              <a:t>490</a:t>
            </a:r>
            <a:r>
              <a:rPr lang="es-US" sz="1800" dirty="0"/>
              <a:t>		     </a:t>
            </a:r>
            <a:r>
              <a:rPr lang="es-US" sz="1800" dirty="0">
                <a:solidFill>
                  <a:srgbClr val="A53338"/>
                </a:solidFill>
              </a:rPr>
              <a:t>8%</a:t>
            </a:r>
            <a:r>
              <a:rPr lang="es-US" sz="1800" dirty="0"/>
              <a:t>			103				21%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Gullett			527		  </a:t>
            </a:r>
            <a:r>
              <a:rPr lang="es-US" sz="1800" dirty="0">
                <a:solidFill>
                  <a:srgbClr val="A53338"/>
                </a:solidFill>
              </a:rPr>
              <a:t>11%</a:t>
            </a:r>
            <a:r>
              <a:rPr lang="es-US" sz="1800" dirty="0"/>
              <a:t>			  82				16%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US" sz="1800" dirty="0"/>
              <a:t>Casis			</a:t>
            </a:r>
            <a:r>
              <a:rPr lang="es-US" sz="1800" dirty="0" smtClean="0"/>
              <a:t>579</a:t>
            </a:r>
            <a:r>
              <a:rPr lang="es-US" sz="1800" dirty="0"/>
              <a:t>		  </a:t>
            </a:r>
            <a:r>
              <a:rPr lang="es-US" sz="1800" dirty="0">
                <a:solidFill>
                  <a:srgbClr val="A53338"/>
                </a:solidFill>
              </a:rPr>
              <a:t>11%</a:t>
            </a:r>
            <a:r>
              <a:rPr lang="es-US" sz="1800" dirty="0"/>
              <a:t>			159				27%</a:t>
            </a:r>
          </a:p>
          <a:p>
            <a:pPr marL="0" indent="0">
              <a:buNone/>
            </a:pPr>
            <a:r>
              <a:rPr lang="es-US" sz="1800" dirty="0"/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1A4B6-3DC9-EF4D-A47E-DAF4446758BE}"/>
              </a:ext>
            </a:extLst>
          </p:cNvPr>
          <p:cNvSpPr txBox="1"/>
          <p:nvPr/>
        </p:nvSpPr>
        <p:spPr>
          <a:xfrm>
            <a:off x="8084820" y="4686300"/>
            <a:ext cx="22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63379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98DF95-0BD2-D048-AA0E-35387017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2400" dirty="0"/>
              <a:t>Asistencia estudiantil - Escuelas </a:t>
            </a:r>
            <a:r>
              <a:rPr lang="es-US" sz="2400" dirty="0" smtClean="0"/>
              <a:t>primarias</a:t>
            </a:r>
            <a:endParaRPr lang="es-US" sz="240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4BA4D8A-6ADE-BC4A-A760-B4123398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3" y="1204757"/>
            <a:ext cx="8853639" cy="32640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US" sz="1800" b="1" dirty="0"/>
              <a:t>Escuela	</a:t>
            </a:r>
            <a:r>
              <a:rPr lang="es-US" sz="1800" b="1" dirty="0" smtClean="0"/>
              <a:t>  Matrícula     </a:t>
            </a:r>
            <a:r>
              <a:rPr lang="es-US" sz="1800" b="1" dirty="0" smtClean="0">
                <a:solidFill>
                  <a:schemeClr val="tx1"/>
                </a:solidFill>
              </a:rPr>
              <a:t>Desv. econ.</a:t>
            </a:r>
            <a:r>
              <a:rPr lang="es-US" sz="1800" b="1" dirty="0" smtClean="0"/>
              <a:t>    Asistencia </a:t>
            </a:r>
            <a:r>
              <a:rPr lang="es-US" sz="1800" b="1" dirty="0"/>
              <a:t>e</a:t>
            </a:r>
            <a:r>
              <a:rPr lang="es-US" sz="1800" b="1" dirty="0" smtClean="0"/>
              <a:t>n el plantel   </a:t>
            </a:r>
            <a:r>
              <a:rPr lang="es-US" sz="1800" b="1" dirty="0" smtClean="0">
                <a:solidFill>
                  <a:srgbClr val="A53338"/>
                </a:solidFill>
              </a:rPr>
              <a:t>% </a:t>
            </a:r>
            <a:r>
              <a:rPr lang="es-US" sz="1800" b="1" dirty="0">
                <a:solidFill>
                  <a:srgbClr val="A53338"/>
                </a:solidFill>
              </a:rPr>
              <a:t>de </a:t>
            </a:r>
            <a:r>
              <a:rPr lang="es-US" sz="1800" b="1" dirty="0" smtClean="0">
                <a:solidFill>
                  <a:srgbClr val="A53338"/>
                </a:solidFill>
              </a:rPr>
              <a:t>matriculación</a:t>
            </a:r>
            <a:endParaRPr lang="es-US" sz="1800" b="1" dirty="0">
              <a:solidFill>
                <a:srgbClr val="A53338"/>
              </a:solidFill>
            </a:endParaRPr>
          </a:p>
          <a:p>
            <a:pPr marL="0" indent="0">
              <a:buNone/>
            </a:pPr>
            <a:endParaRPr lang="es-US" sz="1800" dirty="0" smtClean="0"/>
          </a:p>
          <a:p>
            <a:pPr marL="0" indent="0">
              <a:buNone/>
            </a:pPr>
            <a:r>
              <a:rPr lang="es-US" sz="1800" dirty="0" smtClean="0"/>
              <a:t>Mathews</a:t>
            </a:r>
            <a:r>
              <a:rPr lang="es-US" sz="1800" dirty="0"/>
              <a:t>		351			30%			179						</a:t>
            </a:r>
            <a:r>
              <a:rPr lang="es-US" sz="1800" dirty="0">
                <a:solidFill>
                  <a:srgbClr val="A53338"/>
                </a:solidFill>
              </a:rPr>
              <a:t>51%</a:t>
            </a:r>
          </a:p>
          <a:p>
            <a:pPr marL="0" indent="0">
              <a:buNone/>
            </a:pPr>
            <a:r>
              <a:rPr lang="es-US" sz="1800" dirty="0"/>
              <a:t>Dawson		</a:t>
            </a:r>
            <a:r>
              <a:rPr lang="es-US" sz="1800" dirty="0" smtClean="0"/>
              <a:t>      308</a:t>
            </a:r>
            <a:r>
              <a:rPr lang="es-US" sz="1800" dirty="0"/>
              <a:t>			74%			132						</a:t>
            </a:r>
            <a:r>
              <a:rPr lang="es-US" sz="1800" dirty="0">
                <a:solidFill>
                  <a:srgbClr val="A53338"/>
                </a:solidFill>
              </a:rPr>
              <a:t>43%</a:t>
            </a:r>
          </a:p>
          <a:p>
            <a:pPr marL="0" indent="0">
              <a:buNone/>
            </a:pPr>
            <a:r>
              <a:rPr lang="es-US" sz="1800" dirty="0"/>
              <a:t>Allison		</a:t>
            </a:r>
            <a:r>
              <a:rPr lang="es-US" sz="1800" dirty="0" smtClean="0"/>
              <a:t>      401</a:t>
            </a:r>
            <a:r>
              <a:rPr lang="es-US" sz="1800" dirty="0"/>
              <a:t>			94%			167						</a:t>
            </a:r>
            <a:r>
              <a:rPr lang="es-US" sz="1800" dirty="0">
                <a:solidFill>
                  <a:srgbClr val="A53338"/>
                </a:solidFill>
              </a:rPr>
              <a:t>42%</a:t>
            </a:r>
          </a:p>
          <a:p>
            <a:pPr marL="0" indent="0">
              <a:buNone/>
            </a:pPr>
            <a:r>
              <a:rPr lang="es-US" sz="1800" dirty="0"/>
              <a:t>Andrews	</a:t>
            </a:r>
            <a:r>
              <a:rPr lang="es-US" sz="1800" dirty="0" smtClean="0"/>
              <a:t>             331</a:t>
            </a:r>
            <a:r>
              <a:rPr lang="es-US" sz="1800" dirty="0"/>
              <a:t>			92%			131					</a:t>
            </a:r>
            <a:r>
              <a:rPr lang="es-US" sz="1800" dirty="0">
                <a:solidFill>
                  <a:srgbClr val="A53338"/>
                </a:solidFill>
              </a:rPr>
              <a:t>	40%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s-US" sz="1800" dirty="0"/>
              <a:t>Boone		</a:t>
            </a:r>
            <a:r>
              <a:rPr lang="es-US" sz="1800" dirty="0" smtClean="0"/>
              <a:t>      523</a:t>
            </a:r>
            <a:r>
              <a:rPr lang="es-US" sz="1800" dirty="0"/>
              <a:t>			50%			  50					</a:t>
            </a:r>
            <a:r>
              <a:rPr lang="es-US" sz="1800" dirty="0">
                <a:solidFill>
                  <a:srgbClr val="A53338"/>
                </a:solidFill>
              </a:rPr>
              <a:t>	10%</a:t>
            </a:r>
          </a:p>
          <a:p>
            <a:pPr marL="0" indent="0">
              <a:buNone/>
            </a:pPr>
            <a:r>
              <a:rPr lang="es-US" sz="1800" dirty="0"/>
              <a:t>Ridgetop	</a:t>
            </a:r>
            <a:r>
              <a:rPr lang="es-US" sz="1800" dirty="0" smtClean="0"/>
              <a:t>      350</a:t>
            </a:r>
            <a:r>
              <a:rPr lang="es-US" sz="1800" dirty="0"/>
              <a:t>	</a:t>
            </a:r>
            <a:r>
              <a:rPr lang="es-US" sz="1800" dirty="0" smtClean="0"/>
              <a:t>  </a:t>
            </a:r>
            <a:r>
              <a:rPr lang="es-US" sz="1800" dirty="0"/>
              <a:t>		25%			  35						</a:t>
            </a:r>
            <a:r>
              <a:rPr lang="es-US" sz="1800" dirty="0">
                <a:solidFill>
                  <a:srgbClr val="A53338"/>
                </a:solidFill>
              </a:rPr>
              <a:t>10%</a:t>
            </a:r>
          </a:p>
          <a:p>
            <a:pPr marL="0" indent="0">
              <a:buNone/>
            </a:pPr>
            <a:r>
              <a:rPr lang="es-US" sz="1800" dirty="0"/>
              <a:t>Barton Hills	</a:t>
            </a:r>
            <a:r>
              <a:rPr lang="es-US" sz="1800" dirty="0" smtClean="0"/>
              <a:t>      397</a:t>
            </a:r>
            <a:r>
              <a:rPr lang="es-US" sz="1800" dirty="0"/>
              <a:t>			11%			  39						</a:t>
            </a:r>
            <a:r>
              <a:rPr lang="es-US" sz="1800" dirty="0">
                <a:solidFill>
                  <a:srgbClr val="A53338"/>
                </a:solidFill>
              </a:rPr>
              <a:t>10%</a:t>
            </a:r>
            <a:r>
              <a:rPr lang="es-US" sz="1800" dirty="0"/>
              <a:t>	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3107A-71A7-1346-9EE2-76F5A1047DAF}"/>
              </a:ext>
            </a:extLst>
          </p:cNvPr>
          <p:cNvSpPr txBox="1"/>
          <p:nvPr/>
        </p:nvSpPr>
        <p:spPr>
          <a:xfrm>
            <a:off x="7947660" y="4686300"/>
            <a:ext cx="365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938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9691</TotalTime>
  <Words>441</Words>
  <Application>Microsoft Office PowerPoint</Application>
  <PresentationFormat>On-screen Show (16:9)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Myriad Pro Light</vt:lpstr>
      <vt:lpstr>Myriad Pro Semibold</vt:lpstr>
      <vt:lpstr>Verdana</vt:lpstr>
      <vt:lpstr>Office Theme</vt:lpstr>
      <vt:lpstr>Abierto para el aprendizaje</vt:lpstr>
      <vt:lpstr>Siguientes pasos</vt:lpstr>
      <vt:lpstr>PowerPoint Presentation</vt:lpstr>
      <vt:lpstr>Estudiantes y maestros que asisten en persona</vt:lpstr>
      <vt:lpstr>Adaptaciones</vt:lpstr>
      <vt:lpstr>Medidas de seguridad adicionales</vt:lpstr>
      <vt:lpstr>Tablero de la COVID-19 - semana del 19-25 de oct.</vt:lpstr>
      <vt:lpstr>Asistencia estudiantil - Escuelas primarias</vt:lpstr>
      <vt:lpstr>Asistencia estudiantil - Escuelas primarias</vt:lpstr>
      <vt:lpstr>Asistencia estudiantil - Escuelas secundarias</vt:lpstr>
      <vt:lpstr>Asistencia estudiantil - Escuelas preparatorias</vt:lpstr>
      <vt:lpstr>PowerPoint Presentation</vt:lpstr>
    </vt:vector>
  </TitlesOfParts>
  <Company>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ISD</dc:creator>
  <cp:lastModifiedBy>aisd</cp:lastModifiedBy>
  <cp:revision>147</cp:revision>
  <cp:lastPrinted>2020-10-26T13:42:20Z</cp:lastPrinted>
  <dcterms:created xsi:type="dcterms:W3CDTF">2014-07-22T15:24:49Z</dcterms:created>
  <dcterms:modified xsi:type="dcterms:W3CDTF">2020-10-28T17:39:06Z</dcterms:modified>
</cp:coreProperties>
</file>