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5"/>
  </p:notesMasterIdLst>
  <p:sldIdLst>
    <p:sldId id="309" r:id="rId2"/>
    <p:sldId id="257" r:id="rId3"/>
    <p:sldId id="31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Lato" panose="020F0502020204030203" pitchFamily="34" charset="77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Proxima Nova Semibold" panose="02000506030000020004" pitchFamily="2" charset="0"/>
      <p:regular r:id="rId68"/>
      <p:bold r:id="rId69"/>
      <p:italic r:id="rId70"/>
      <p:boldItalic r:id="rId71"/>
    </p:embeddedFont>
    <p:embeddedFont>
      <p:font typeface="Roboto Slab" pitchFamily="2" charset="0"/>
      <p:regular r:id="rId72"/>
      <p:bold r:id="rId73"/>
    </p:embeddedFont>
    <p:embeddedFont>
      <p:font typeface="Roboto Slab SemiBold" pitchFamily="2" charset="0"/>
      <p:regular r:id="rId74"/>
      <p:bold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272A38-57E9-4A14-AC6C-3250A8403554}">
  <a:tblStyle styleId="{60272A38-57E9-4A14-AC6C-3250A8403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0AsMXltOo6jb8PTApk0tYDjo16dhEaI/edit#gid=492666385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1c1ae817a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1c1ae817a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1f4a108e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1f4a108e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1f4a108e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1f4a108e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5f483bc3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5f483bc3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ca2d484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ca2d484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f4a108e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1f4a108e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511fb1fd0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511fb1fd0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23f06424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23f06424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511fb1fd0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511fb1fd0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511fb1fd0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511fb1fd0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Comité de Educación,Eficiencia del bono: Realizar un análisis integral del proceso de emisión de bonos de un distrito escolar. Específicamente, analizar aviso público y requisitos de divulgación, el proceso de una elección de bonos, requisitos de compras y cómo se pueden utilizar los ingresos de bonos sin usar. Estudiar las prácticas óptimas implementadas por mesas directivas escolares y hacer recomendaciones para mejorar las eficiencias de una emisión de bonos.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Comité de Gobierno Local, Elecciones de Bonos: Analizar e informar respecto de las diferencias de la participación de votantes y resultados en la elección de bonos entre las elecciones de noviembre y de mayo. Hacer recomendaciones para lograr mejor asistencia de votantes, más eficiencias electorales y mejor rendición de cuentas de la deuda local.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39f2fed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39f2fed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Comité de Educación, Eficiencia del bono: Realizar un análisis integral del proceso de emisión de bonos de un distrito escolar. Específicamente, analizar aviso público y requisitos de divulgación, el proceso de una elección de bonos, requisitos de compras y cómo se pueden utilizar los ingresos de bonos sin usar. Estudiar las prácticas óptimas implementadas por mesas directivas escolares y hacer recomendaciones para mejorar las eficiencias de una emisión de bonos.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Comité de Gobierno Local, Elecciones de Bonos: Analizar e informar respecto de las diferencias de la participación de votantes y resultados en la elección de bonos entre las elecciones de noviembre y de mayo. Hacer recomendaciones para lograr mejor asistencia de votantes, más eficiencias electorales y mejor rendición de cuentas de la deuda local.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511fb1fd0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511fb1fd0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 - Carmen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1f4a108e7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1f4a108e7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1f4a108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1f4a108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 les dice a los copresidentes que den ejemplos en un minuto y pregunta si una o dos personas quieren compartirlos rápidamente.  Aiden quiere hablar desde la perspectiva de un estudiante.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1f4a108e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1f4a108e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1f4a108e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1f4a108e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511fb1fd0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511fb1fd0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511fb1fd0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511fb1fd0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39f2fed64_1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39f2fed64_1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1f4a108e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1f4a108e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Diseñamos nuestras tareas de participación con el objetivo de reunir diversas perspectivas para asegurarnos de que nuestras decisiones cubran las necesidades de los estudiantes y de las familias que nuestro sistema educativo ha históricamente más subatendido.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39f2fed64_1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339f2fed64_1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1ca2d484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31ca2d484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5f483bc3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5f483bc3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1ca2d484b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1ca2d484b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1ca2d484b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1ca2d484b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1ca2d484b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1ca2d484b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Escuchar a la comunidad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Desarrollar enunciados de problemas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Análisis de las causas originarias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Fijar metas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Desarrollar estrategias para abordar causas originarias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Priorizar estrategias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Mientras que todas las estrategias pasarán por la Parte 1 (priorizar el "qué" basándose en la rúbrica de equidad), hay otras estrategias que no se ajustan claramente al proceso de la Parte 2 ("dónde" se aplican). Algunos ejemplos son, entre otros, los siguientes: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Actualizaciones tecnológicas en todo el distrito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Reemplazos de autobuses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Los proyectos propuestos resultantes de estas excepciones se identificarán y entregarán al BSC. El método de identificación de estas excepciones variará en función de las particularidades de la estrategia.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f422875adc_6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f422875adc_6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sng" baseline="0">
                <a:solidFill>
                  <a:schemeClr val="hlink"/>
                </a:solidFill>
                <a:hlinkClick r:id="rId3"/>
              </a:rPr>
              <a:t>https://docs.google.com/spreadsheets/d/1L0AsMXltOo6jb8PTApk0tYDjo16dhEaI/edit#gid=492666385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422875adc_6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f422875adc_6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422875adc_6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f422875adc_6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422875adc_6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422875adc_6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422875adc_6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422875adc_6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f422875adc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f422875adc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1ca2d484b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31ca2d484b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Se necesita agregar transición de las estrategias LRP y solo reparar lo que está roto. No están listos para debatir estrategias LRP de modo que hoy se concentran en la FCA o los sistemas edilicios que están rotos ahora. HVAC es un buen ejemplo para dar.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e921a0a46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e921a0a46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Frank/Copresidentes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339f2fed64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339f2fed64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f422875adc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f422875adc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Jamal dejará de compartir su pantalla y Randall empezará a compartir la suya y a hablarle al grupo sobre la herramienta con la dirección de Michael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31ca2d48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31ca2d48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31ca2d484b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31ca2d484b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Michael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31f4a108e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31f4a108e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Michael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339f2fed64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339f2fed64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Michael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39f2fed64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339f2fed64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339f2fed64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339f2fed64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31ca2d484b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31ca2d484b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339f2fed64_6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339f2fed64_6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¿Cómo mejora esto la experiencia estudiantil?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¿Cómo esto no mejora la experiencia estudiantil?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Reconocer 7 comités aquí y vincularlo con cómo se conecta con LPC.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f483bc3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f483bc3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Frank/Copresidentes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2511fb1fd0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2511fb1fd0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1f4a108e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31f4a108e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Frances y Lynda administrarán el estacionamiento durante la reunión y lo volverán a tratar durante Temas potenciales para debate futuro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f422875ad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f422875ad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31ca2d484b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31ca2d484b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11fb1fd0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11fb1fd0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11fb1fd0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11fb1fd0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Copresidentas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11fb1fd0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511fb1fd0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20874fb1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20874fb1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Copresidentes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9358" y="4633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1pPr>
            <a:lvl2pPr lvl="1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2pPr>
            <a:lvl3pPr lvl="2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3pPr>
            <a:lvl4pPr lvl="3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4pPr>
            <a:lvl5pPr lvl="4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5pPr>
            <a:lvl6pPr lvl="5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6pPr>
            <a:lvl7pPr lvl="6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7pPr>
            <a:lvl8pPr lvl="7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8pPr>
            <a:lvl9pPr lvl="8">
              <a:buNone/>
              <a:defRPr sz="1200" b="1">
                <a:solidFill>
                  <a:srgbClr val="A9343A"/>
                </a:solidFill>
                <a:highlight>
                  <a:schemeClr val="lt1"/>
                </a:highlight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59125" y="4647301"/>
            <a:ext cx="5487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austinisd.org/sites/default/files/dept/advisory-bodies/docs/Communications-Visitor-Requirements_rev-091019_ESP.pdf" TargetMode="External"/><Relationship Id="rId4" Type="http://schemas.openxmlformats.org/officeDocument/2006/relationships/hyperlink" Target="https://tinyurl.com/aisd2022bon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6b077d2ac40246f9bb34ffa2fb61398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AISD2017BondEnerg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ntimeter.com/app/presentation/7e5a387deb602c478c24a7e368da40fd/f43b48a79d0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RPMA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austinisd.org/sites/default/files/dept/advisory-bodies/docs/Communications-Visitor-Requirements_rev-091019_ESP.pdf" TargetMode="External"/><Relationship Id="rId4" Type="http://schemas.openxmlformats.org/officeDocument/2006/relationships/hyperlink" Target="https://tinyurl.com/aisd2022bon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tinisd.org/sites/default/files/dept/equity-office/docs/Equity-Focused-Decision-Making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usstgacctaisdpt.blob.core.windows.net/aisd-test/summary-eng/AISD_ESA%20FCA%20Summary_Allison%20ES.pdf?sv=2020-04-08&amp;st=2021-07-19T13%3A57%3A43Z&amp;se=2025-07-20T13%3A57%3A00Z&amp;sr=c&amp;sp=rl&amp;sig=1xsdYHXnPUtmU9nS2OMMICCr8eWsVPy%2B2AZGnNwhX3Q%3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cusstgacctaisdpt.blob.core.windows.net/aisd-test/esa/ESA%20Report_Allison%20ES_Redacted.pdf?sv=2020-04-08&amp;st=2021-07-19T13%3A57%3A43Z&amp;se=2025-07-20T13%3A57%3A00Z&amp;sr=c&amp;sp=rl&amp;sig=1xsdYHXnPUtmU9nS2OMMICCr8eWsVPy%2B2AZGnNwhX3Q%3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 Slab"/>
                <a:ea typeface="Roboto Slab"/>
                <a:cs typeface="Roboto Slab"/>
                <a:sym typeface="Roboto Slab"/>
              </a:rPr>
              <a:t>Bond Steering Committee / Comité Directivo del Bono</a:t>
            </a:r>
            <a:br>
              <a:rPr lang="en" b="1" dirty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Public Comment Registrations / Inscripciones para presentar un comentario público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4750" y="1314875"/>
            <a:ext cx="857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99475" y="2411965"/>
            <a:ext cx="4466700" cy="220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 minutes for public comment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Two minutes per person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Register using the QR Code or 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tinyurl.com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/aisd2022bond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3F3F3F"/>
              </a:buClr>
              <a:buSzPts val="1000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committee follows the district’s Communications and Visitor Requirements </a:t>
            </a:r>
            <a:endParaRPr sz="1000" dirty="0">
              <a:solidFill>
                <a:srgbClr val="3F3F3F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365600" y="2411978"/>
            <a:ext cx="4466700" cy="218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Diez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minutos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comentarios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públicos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Dos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minutos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persona.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Regístrese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usando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código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QR o 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tinyurl.com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/aisd2022bond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comite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́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sigue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3F3F3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requisitos de visitantes y comunicaciones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distrito</a:t>
            </a:r>
            <a:endParaRPr sz="17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3">
            <a:hlinkClick r:id="rId4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5675" y="1124400"/>
            <a:ext cx="1280100" cy="12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99483" y="4539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rgbClr val="980000"/>
                </a:solidFill>
              </a:rPr>
              <a:t>1</a:t>
            </a:fld>
            <a:endParaRPr sz="13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Aprobación del acta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25 de mayo de 2022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10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Aprobación del acta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 de junio de 2022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11</a:t>
            </a:fld>
            <a:endParaRPr sz="1200" b="1">
              <a:solidFill>
                <a:srgbClr val="A9343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Resumen de reuniones anteriores y expectativas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  <a:highlight>
                  <a:srgbClr val="FFFFFF"/>
                </a:highlight>
              </a:rPr>
              <a:t>12</a:t>
            </a:fld>
            <a:endParaRPr sz="1200" b="1">
              <a:solidFill>
                <a:srgbClr val="98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Nuestro rol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Respetar el tiempo de las personas y mantener encaminado el debate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Asegurarse de que se escuchen todas las opiniones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Mantener en el centro la experiencia estudiantil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Colaborar con soluciones intermedias  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Asegurarnos de adherirnos a sus compromisos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Normas de la reunión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Diga su nombre antes de hablar.  Eso ayuda a todas las personas en la sala y a quienes están del otro lado de la cámara. 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Si está participando virtualmente, por favor, mantenga su cámara encendida (si es posible). Su presencia es importante para todos nosotros.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Esté atento a ser una voz dominante. Queremos escuchar todas las voces.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Comparta y deje espacio para que los demás compartan preguntas y perspectivas.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Un micrófono, una voz.   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Hable desde su perspectiva en primera persona.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Resumen de reuniones anteriores del BSC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Creación de un Programa de Bonos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Piedritas, rocas y cubetas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Repaso de la información histórica del programa de bonos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sng" baseline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StoryMap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Actualizaciones de los proyectos de 2013 y 2017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Ciclo de vida del proyecto de bonos y presupuestos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Aumento de costos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Construcción de proyectos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○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Costos indirectos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Talleres sobre equidad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Metas de la reunión del 11 de junio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Debatir la necesidad de una elección de bonos en nov. de 2022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Entender el proceso y la participación del LRP y BSC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Entender el marco para la toma de decisiones de los comités de planificación a largo plazo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s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Entender las deficiencias de la FCA necesarias para mantener a las escuelas en funcionamiento y abiertas</a:t>
            </a:r>
            <a:endParaRPr strike="sng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ctrTitle"/>
          </p:nvPr>
        </p:nvSpPr>
        <p:spPr>
          <a:xfrm>
            <a:off x="1014451" y="1047900"/>
            <a:ext cx="7115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¿Qué pasa si no hacemos nada?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17</a:t>
            </a:fld>
            <a:endParaRPr sz="1200" b="1">
              <a:solidFill>
                <a:srgbClr val="A9343A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0" y="22792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3139"/>
              </a:solidFill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¿Qué pasa si no hacemos nada? 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14800" y="882075"/>
            <a:ext cx="8895300" cy="4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Nueva legislación potencial y tiempos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Dos Comités del Senado de Texas (Educación y Gobierno Local) actualmente están analizando la emisión de bonos del distrito escolar y los requisitos para una elección de bonos.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Proyectos de ley en sesiones anteriores incluían lenguaje de la boleta engorroso y otros requisitos, incluso un requisito de que cada proyecto individual apareciera como una proposición aparte.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Incluso proyectos de ley poco populares se pueden sumar a los populares. Ejemplo: La expresión ESTO ES UN AUMENTO DE IMPUESTOS se agregó al Proyecto de Ley de Finanzas Escolares (HB 3, 2019) a finales de la sesión.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La Junta de Síndicos en sus Prioridades Legislativas históricamente se ha opuesto al lenguaje de bonos restrictivo, proposiciones aparte y el requisito de celebrar elecciones únicamente en noviembre. 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Efecto probable de la legislación aprobada en la próxima sesión: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164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■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6 de mayo de 2023 (convocada antes del 17 de feb. de 2023) - No se ve afectada por la próxima sesión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164" algn="l" rtl="0"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■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Nov. de 2023 - (convocada en agosto de 2023) - Probablemente no se vea afectada según la fecha de entrada en vigencia de la legislación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164" algn="l" rtl="0">
              <a:spcBef>
                <a:spcPts val="1000"/>
              </a:spcBef>
              <a:spcAft>
                <a:spcPts val="1000"/>
              </a:spcAft>
              <a:buSzPct val="100000"/>
              <a:buFont typeface="Open Sans"/>
              <a:buChar char="■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Elecciones después de nov. de 2023 - Probablemente se verán afectadas por cualquier cambio aprobado en la próxima sesión.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-98717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0" y="22792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3139"/>
              </a:solidFill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¿Qué pasa si no hacemos nada? 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Aumento de costos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Suponiendo un aumento de costos del 12 por ciento/año sobre $1,500M por 1 year = $1,500M x .12 = $180M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$180M = aproximadamente 3 escuelas primarias modernizadas a $60 millones cada una (costo del proyecto)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Protección y seguridad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Todas las escuelas modernizadas incluyen prestaciones de protección/seguridad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Transporte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reemplazar 30 autobuses/año = aproximadamente $5M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Demora de 1 año significa $5M x .12 (aumento de costos) = $600,000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Demora hasta mayo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Esperar hasta mayo en realidad demora los proyectos un año completo, no solo 6 meses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Interpretación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2</a:t>
            </a:fld>
            <a:endParaRPr sz="1200" b="1">
              <a:solidFill>
                <a:srgbClr val="A9343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0" y="22792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3139"/>
              </a:solidFill>
            </a:endParaRPr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El costo de no hacer nada 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236000" y="1085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Reparaciones de emergencias</a:t>
            </a:r>
            <a:endParaRPr b="1" i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En 2021-22 Austin ISD gastó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$1,720,363 en Equipos de climatización alquilados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(calderas y enfriadores). Esto equivale a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25 maestros con beneficios.</a:t>
            </a:r>
            <a:br>
              <a:rPr lang="es" b="1">
                <a:latin typeface="Open Sans"/>
                <a:ea typeface="Open Sans"/>
                <a:cs typeface="Open Sans"/>
                <a:sym typeface="Open Sans"/>
              </a:rPr>
            </a:b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398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Costos de servicios públicos </a:t>
            </a:r>
            <a:r>
              <a:rPr lang="es" sz="1329" b="0" i="0" u="none" baseline="0">
                <a:latin typeface="Open Sans"/>
                <a:ea typeface="Open Sans"/>
                <a:cs typeface="Open Sans"/>
                <a:sym typeface="Open Sans"/>
              </a:rPr>
              <a:t>(Hojas de datos de eficiencia energética: </a:t>
            </a:r>
            <a:r>
              <a:rPr lang="es" sz="1329" b="0" i="0" u="sng" baseline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tinyurl.com/AISD2017BondEnergy</a:t>
            </a:r>
            <a:r>
              <a:rPr lang="es" sz="1329" b="0" i="0" u="none" baseline="0"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sz="1329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Ahorros en costos de servicios públicos de Govalle y Menchaca en el Año 1: $74,833. Esto equivale a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1 maestro con beneficios.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■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La Primaria Govalle modernizada se encuentra en el 5% superior del país en materia de rendimiento energético en escuelas de K-12.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512"/>
              <a:buFont typeface="Open Sans"/>
              <a:buChar char="■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Primaria Menchaca modernizada:</a:t>
            </a:r>
            <a:endParaRPr sz="1392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512"/>
              <a:buFont typeface="Open Sans"/>
              <a:buChar char="●"/>
            </a:pPr>
            <a:r>
              <a:rPr lang="es" sz="1392" b="0" i="0" u="none" baseline="0">
                <a:latin typeface="Open Sans"/>
                <a:ea typeface="Open Sans"/>
                <a:cs typeface="Open Sans"/>
                <a:sym typeface="Open Sans"/>
              </a:rPr>
              <a:t>68% reducción en costos operativos asociados con consumo de energía. </a:t>
            </a:r>
            <a:endParaRPr sz="1392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37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392" b="0" i="0" u="none" baseline="0">
                <a:latin typeface="Open Sans"/>
                <a:ea typeface="Open Sans"/>
                <a:cs typeface="Open Sans"/>
                <a:sym typeface="Open Sans"/>
              </a:rPr>
              <a:t>Pasó de ser una de las escuelas menos eficientes del país (peor 6% de escuelas K-12 a nivel nacional) al 16% superior del país.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790"/>
              <a:buFont typeface="Open Sans"/>
              <a:buChar char="○"/>
            </a:pPr>
            <a:r>
              <a:rPr lang="es" sz="1402" b="0" i="0" u="none" baseline="0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16 instalaciones solares de tejado ahorrarían $4.14M en costos de energía a lo largo de 25 años.  </a:t>
            </a:r>
            <a:r>
              <a:rPr lang="es" sz="1402" b="1" i="0" u="none" baseline="0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Equivalente a 61 maestros a lo largo de ese periodo de tiempo </a:t>
            </a:r>
            <a:r>
              <a:rPr lang="es" sz="1402" b="0" i="0" u="none" baseline="0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 2.5 maestros por año.</a:t>
            </a:r>
            <a:br>
              <a:rPr lang="es" sz="1402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Daños por la tormenta invernal Uri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790"/>
              <a:buFont typeface="Open Sans"/>
              <a:buChar char="○"/>
            </a:pPr>
            <a:r>
              <a:rPr lang="es" sz="1402" b="0" i="0" u="none" baseline="0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El plantel modernizado sufrió casi ningún daño por la tormenta</a:t>
            </a:r>
            <a:endParaRPr sz="1402">
              <a:solidFill>
                <a:srgbClr val="3C404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0" y="22792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3139"/>
              </a:solidFill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Ejemplos de comité </a:t>
            </a: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La experiencia estudiantil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Debates de copresidentes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Encuesta de comité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22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/>
        </p:nvSpPr>
        <p:spPr>
          <a:xfrm>
            <a:off x="-6000" y="1129800"/>
            <a:ext cx="914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0" u="none" baseline="0" dirty="0">
                <a:solidFill>
                  <a:srgbClr val="A93139"/>
                </a:solidFill>
                <a:latin typeface="Roboto Slab"/>
                <a:ea typeface="Roboto Slab"/>
                <a:cs typeface="Roboto Slab"/>
                <a:sym typeface="Roboto Slab"/>
              </a:rPr>
              <a:t>Después de escuchar al personal del distrito y a los miembros del comité, </a:t>
            </a:r>
            <a:endParaRPr sz="2000" b="1" dirty="0">
              <a:solidFill>
                <a:srgbClr val="A9313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0" u="none" baseline="0" dirty="0">
                <a:solidFill>
                  <a:srgbClr val="A93139"/>
                </a:solidFill>
                <a:latin typeface="Roboto Slab"/>
                <a:ea typeface="Roboto Slab"/>
                <a:cs typeface="Roboto Slab"/>
                <a:sym typeface="Roboto Slab"/>
              </a:rPr>
              <a:t>¿qué frase describe mejor sus ideas?</a:t>
            </a:r>
            <a:endParaRPr sz="1050" dirty="0">
              <a:solidFill>
                <a:srgbClr val="A93139"/>
              </a:solidFill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387825" y="396300"/>
            <a:ext cx="1075200" cy="7335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sng" baseline="0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Resultados en vivo</a:t>
            </a:r>
            <a:endParaRPr sz="1200"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1046850" y="2386800"/>
            <a:ext cx="7050300" cy="2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A93139"/>
              </a:buClr>
              <a:buSzPts val="1400"/>
              <a:buFont typeface="Arial"/>
              <a:buAutoNum type="alphaUcPeriod"/>
            </a:pPr>
            <a:r>
              <a:rPr lang="es" b="1" i="0" u="none" baseline="0">
                <a:solidFill>
                  <a:schemeClr val="dk1"/>
                </a:solidFill>
              </a:rPr>
              <a:t>Ningún bono </a:t>
            </a:r>
            <a:endParaRPr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Deberíamos detener este proceso, el distrito no necesita un bono.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A93139"/>
              </a:buClr>
              <a:buSzPts val="1400"/>
              <a:buFont typeface="Arial"/>
              <a:buAutoNum type="alphaUcPeriod"/>
            </a:pPr>
            <a:r>
              <a:rPr lang="es" b="1" i="0" u="none" baseline="0">
                <a:solidFill>
                  <a:schemeClr val="dk1"/>
                </a:solidFill>
              </a:rPr>
              <a:t>Tenemos tiempo</a:t>
            </a:r>
            <a:endParaRPr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 Deberíamos seguir planificando, pero para un ciclo de bonos posterior.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A93139"/>
              </a:buClr>
              <a:buSzPts val="1400"/>
              <a:buFont typeface="Arial"/>
              <a:buAutoNum type="alphaUcPeriod"/>
            </a:pPr>
            <a:r>
              <a:rPr lang="es" b="1" i="0" u="none" baseline="0">
                <a:solidFill>
                  <a:schemeClr val="dk1"/>
                </a:solidFill>
              </a:rPr>
              <a:t>Hay demasiado en juego</a:t>
            </a:r>
            <a:r>
              <a:rPr lang="es" b="0" i="0" u="none" baseline="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</a:rPr>
              <a:t>Debemos armar un paquete de bonos para noviembre de 2022.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cxnSp>
        <p:nvCxnSpPr>
          <p:cNvPr id="256" name="Google Shape;256;p35"/>
          <p:cNvCxnSpPr/>
          <p:nvPr/>
        </p:nvCxnSpPr>
        <p:spPr>
          <a:xfrm rot="10800000" flipH="1">
            <a:off x="639800" y="2195525"/>
            <a:ext cx="8192100" cy="37500"/>
          </a:xfrm>
          <a:prstGeom prst="straightConnector1">
            <a:avLst/>
          </a:prstGeom>
          <a:noFill/>
          <a:ln w="28575" cap="flat" cmpd="sng">
            <a:solidFill>
              <a:srgbClr val="A9313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ctrTitle"/>
          </p:nvPr>
        </p:nvSpPr>
        <p:spPr>
          <a:xfrm>
            <a:off x="311708" y="18106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Proceso y participación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4" name="Google Shape;264;p36"/>
          <p:cNvSpPr txBox="1">
            <a:spLocks noGrp="1"/>
          </p:cNvSpPr>
          <p:nvPr>
            <p:ph type="subTitle" idx="1"/>
          </p:nvPr>
        </p:nvSpPr>
        <p:spPr>
          <a:xfrm>
            <a:off x="311700" y="227061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Cómo llegamos hasta aquí y participación hasta la fecha</a:t>
            </a:r>
            <a:endParaRPr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24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Cómo llegamos hasta aquí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/>
          <p:nvPr/>
        </p:nvSpPr>
        <p:spPr>
          <a:xfrm>
            <a:off x="2048342" y="4577182"/>
            <a:ext cx="1083452" cy="198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806956" y="4577182"/>
            <a:ext cx="1203600" cy="198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37"/>
          <p:cNvCxnSpPr>
            <a:stCxn id="277" idx="0"/>
          </p:cNvCxnSpPr>
          <p:nvPr/>
        </p:nvCxnSpPr>
        <p:spPr>
          <a:xfrm rot="10800000" flipH="1">
            <a:off x="4381282" y="3591861"/>
            <a:ext cx="3000" cy="1716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37"/>
          <p:cNvCxnSpPr/>
          <p:nvPr/>
        </p:nvCxnSpPr>
        <p:spPr>
          <a:xfrm rot="10800000">
            <a:off x="2038608" y="4413809"/>
            <a:ext cx="2569500" cy="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dash"/>
            <a:miter lim="800000"/>
            <a:headEnd type="triangle" w="lg" len="lg"/>
            <a:tailEnd type="none" w="sm" len="sm"/>
          </a:ln>
        </p:spPr>
      </p:cxnSp>
      <p:cxnSp>
        <p:nvCxnSpPr>
          <p:cNvPr id="279" name="Google Shape;279;p37"/>
          <p:cNvCxnSpPr/>
          <p:nvPr/>
        </p:nvCxnSpPr>
        <p:spPr>
          <a:xfrm rot="10800000">
            <a:off x="5933144" y="2564656"/>
            <a:ext cx="3600" cy="4917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dash"/>
            <a:miter lim="800000"/>
            <a:headEnd type="triangle" w="lg" len="lg"/>
            <a:tailEnd type="none" w="sm" len="sm"/>
          </a:ln>
        </p:spPr>
      </p:cxnSp>
      <p:cxnSp>
        <p:nvCxnSpPr>
          <p:cNvPr id="280" name="Google Shape;280;p37"/>
          <p:cNvCxnSpPr/>
          <p:nvPr/>
        </p:nvCxnSpPr>
        <p:spPr>
          <a:xfrm rot="10800000">
            <a:off x="3752775" y="3630310"/>
            <a:ext cx="0" cy="1587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37"/>
          <p:cNvCxnSpPr/>
          <p:nvPr/>
        </p:nvCxnSpPr>
        <p:spPr>
          <a:xfrm rot="10800000">
            <a:off x="2252890" y="1629234"/>
            <a:ext cx="241200" cy="3084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dash"/>
            <a:miter lim="800000"/>
            <a:headEnd type="triangle" w="lg" len="lg"/>
            <a:tailEnd type="none" w="sm" len="sm"/>
          </a:ln>
        </p:spPr>
      </p:cxnSp>
      <p:cxnSp>
        <p:nvCxnSpPr>
          <p:cNvPr id="282" name="Google Shape;282;p37"/>
          <p:cNvCxnSpPr>
            <a:stCxn id="283" idx="4"/>
          </p:cNvCxnSpPr>
          <p:nvPr/>
        </p:nvCxnSpPr>
        <p:spPr>
          <a:xfrm>
            <a:off x="3752785" y="3914026"/>
            <a:ext cx="1883100" cy="2499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37"/>
          <p:cNvCxnSpPr/>
          <p:nvPr/>
        </p:nvCxnSpPr>
        <p:spPr>
          <a:xfrm rot="10800000">
            <a:off x="5622426" y="2565392"/>
            <a:ext cx="3600" cy="4917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dash"/>
            <a:miter lim="800000"/>
            <a:headEnd type="triangle" w="lg" len="lg"/>
            <a:tailEnd type="none" w="sm" len="sm"/>
          </a:ln>
        </p:spPr>
      </p:cxnSp>
      <p:cxnSp>
        <p:nvCxnSpPr>
          <p:cNvPr id="285" name="Google Shape;285;p37"/>
          <p:cNvCxnSpPr>
            <a:stCxn id="286" idx="2"/>
            <a:endCxn id="287" idx="2"/>
          </p:cNvCxnSpPr>
          <p:nvPr/>
        </p:nvCxnSpPr>
        <p:spPr>
          <a:xfrm>
            <a:off x="1432654" y="1461104"/>
            <a:ext cx="1703700" cy="4500"/>
          </a:xfrm>
          <a:prstGeom prst="straightConnector1">
            <a:avLst/>
          </a:prstGeom>
          <a:noFill/>
          <a:ln w="6350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37"/>
          <p:cNvCxnSpPr>
            <a:stCxn id="289" idx="6"/>
            <a:endCxn id="290" idx="6"/>
          </p:cNvCxnSpPr>
          <p:nvPr/>
        </p:nvCxnSpPr>
        <p:spPr>
          <a:xfrm rot="10800000" flipH="1">
            <a:off x="2398875" y="2632003"/>
            <a:ext cx="3607200" cy="6300"/>
          </a:xfrm>
          <a:prstGeom prst="straightConnector1">
            <a:avLst/>
          </a:prstGeom>
          <a:noFill/>
          <a:ln w="6350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37"/>
          <p:cNvCxnSpPr>
            <a:stCxn id="283" idx="6"/>
            <a:endCxn id="292" idx="6"/>
          </p:cNvCxnSpPr>
          <p:nvPr/>
        </p:nvCxnSpPr>
        <p:spPr>
          <a:xfrm rot="10800000" flipH="1">
            <a:off x="3825835" y="3836476"/>
            <a:ext cx="4248300" cy="4500"/>
          </a:xfrm>
          <a:prstGeom prst="straightConnector1">
            <a:avLst/>
          </a:prstGeom>
          <a:noFill/>
          <a:ln w="63500" cap="flat" cmpd="sng">
            <a:solidFill>
              <a:srgbClr val="674EA7">
                <a:alpha val="9843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37"/>
          <p:cNvCxnSpPr/>
          <p:nvPr/>
        </p:nvCxnSpPr>
        <p:spPr>
          <a:xfrm rot="10800000">
            <a:off x="1505695" y="1287254"/>
            <a:ext cx="0" cy="1008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37"/>
          <p:cNvSpPr/>
          <p:nvPr/>
        </p:nvSpPr>
        <p:spPr>
          <a:xfrm>
            <a:off x="1432654" y="1388054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344934" y="1351680"/>
            <a:ext cx="8145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1" i="0" u="sng" strike="noStrike" cap="none" baseline="0">
                <a:solidFill>
                  <a:srgbClr val="009D4F"/>
                </a:solidFill>
                <a:latin typeface="Calibri"/>
                <a:ea typeface="Calibri"/>
                <a:cs typeface="Calibri"/>
                <a:sym typeface="Calibri"/>
              </a:rPr>
              <a:t>FCA Y ESA</a:t>
            </a:r>
            <a:endParaRPr sz="1050" b="1" i="0" u="sng" strike="noStrike" cap="none" dirty="0">
              <a:solidFill>
                <a:srgbClr val="000000"/>
              </a:solidFill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2108765" y="1961876"/>
            <a:ext cx="14124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Comité LRP escucha e identifica necesidades insatisfechas</a:t>
            </a:r>
            <a:endParaRPr sz="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4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Sept. a dic. de 2021 </a:t>
            </a:r>
            <a:endParaRPr sz="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344924" y="2314800"/>
            <a:ext cx="13524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1" i="0" u="sng" strike="noStrike" cap="none" baseline="0" dirty="0">
                <a:solidFill>
                  <a:srgbClr val="2E6991"/>
                </a:solidFill>
                <a:latin typeface="Calibri"/>
                <a:ea typeface="Calibri"/>
                <a:cs typeface="Calibri"/>
                <a:sym typeface="Calibri"/>
              </a:rPr>
              <a:t>Planificación a largo plazo (LRP)</a:t>
            </a:r>
            <a:endParaRPr sz="1050" b="1" i="0" u="sng" strike="noStrike" cap="none" dirty="0">
              <a:solidFill>
                <a:srgbClr val="000000"/>
              </a:solidFill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320763" y="3394764"/>
            <a:ext cx="1548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1" i="0" u="sng" strike="noStrike" cap="none" baseline="0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Comité Directivo del Bono (BSC)</a:t>
            </a:r>
            <a:endParaRPr sz="1050" b="0" i="0" u="sng" strike="noStrike" cap="none" dirty="0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2180953" y="1388054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7"/>
          <p:cNvSpPr/>
          <p:nvPr/>
        </p:nvSpPr>
        <p:spPr>
          <a:xfrm rot="-211938">
            <a:off x="3136156" y="1388192"/>
            <a:ext cx="146078" cy="146078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3120650" y="3166471"/>
            <a:ext cx="9711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Primera asamblea del BSC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15 de marzo de 2022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2072151" y="3295011"/>
            <a:ext cx="9711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1" u="none" strike="noStrike" cap="none" baseline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Trabajo del comité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2072150" y="4146960"/>
            <a:ext cx="12876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1" u="none" strike="noStrike" cap="none" baseline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Apoyo/Cálculos estimados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5144477" y="3161138"/>
            <a:ext cx="11775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Reuniones constantes </a:t>
            </a:r>
            <a:br>
              <a:rPr lang="es" sz="7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7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para desarrollar un plan del bono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0" i="0" u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Mayo a agosto de 20022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3679735" y="3767926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37"/>
          <p:cNvCxnSpPr/>
          <p:nvPr/>
        </p:nvCxnSpPr>
        <p:spPr>
          <a:xfrm rot="10800000" flipH="1">
            <a:off x="2320411" y="2488532"/>
            <a:ext cx="495000" cy="813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37"/>
          <p:cNvCxnSpPr/>
          <p:nvPr/>
        </p:nvCxnSpPr>
        <p:spPr>
          <a:xfrm rot="10800000" flipH="1">
            <a:off x="3616031" y="2488947"/>
            <a:ext cx="642300" cy="909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37"/>
          <p:cNvCxnSpPr>
            <a:stCxn id="290" idx="0"/>
          </p:cNvCxnSpPr>
          <p:nvPr/>
        </p:nvCxnSpPr>
        <p:spPr>
          <a:xfrm rot="10800000" flipH="1">
            <a:off x="5933069" y="2488666"/>
            <a:ext cx="996000" cy="702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37"/>
          <p:cNvCxnSpPr>
            <a:stCxn id="307" idx="0"/>
          </p:cNvCxnSpPr>
          <p:nvPr/>
        </p:nvCxnSpPr>
        <p:spPr>
          <a:xfrm rot="10800000">
            <a:off x="5738466" y="3702261"/>
            <a:ext cx="905400" cy="612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37"/>
          <p:cNvCxnSpPr/>
          <p:nvPr/>
        </p:nvCxnSpPr>
        <p:spPr>
          <a:xfrm rot="10800000">
            <a:off x="5738321" y="3647463"/>
            <a:ext cx="0" cy="567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37"/>
          <p:cNvCxnSpPr>
            <a:stCxn id="310" idx="0"/>
          </p:cNvCxnSpPr>
          <p:nvPr/>
        </p:nvCxnSpPr>
        <p:spPr>
          <a:xfrm rot="10800000">
            <a:off x="4254867" y="2488453"/>
            <a:ext cx="628800" cy="768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37"/>
          <p:cNvCxnSpPr/>
          <p:nvPr/>
        </p:nvCxnSpPr>
        <p:spPr>
          <a:xfrm rot="10800000">
            <a:off x="4256500" y="2359485"/>
            <a:ext cx="0" cy="1395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37"/>
          <p:cNvSpPr/>
          <p:nvPr/>
        </p:nvSpPr>
        <p:spPr>
          <a:xfrm>
            <a:off x="3543411" y="2565253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4810617" y="2565253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6431107" y="3166470"/>
            <a:ext cx="9282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2540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Último día para convocar la elección</a:t>
            </a:r>
            <a:endParaRPr sz="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4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22 de agosto de 2022</a:t>
            </a:r>
            <a:endParaRPr sz="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7615070" y="3166323"/>
            <a:ext cx="758100" cy="4638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2540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endParaRPr sz="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de nov. de 2022</a:t>
            </a:r>
            <a:endParaRPr sz="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1166523" y="943949"/>
            <a:ext cx="678600" cy="34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Inicio FCA/ ESA</a:t>
            </a:r>
            <a:r>
              <a:rPr lang="es" sz="900" b="0" i="0" u="none" strike="noStrike" cap="none" baseline="30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1917908" y="943949"/>
            <a:ext cx="678600" cy="34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Datos finales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Sept. de 2021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2803210" y="943949"/>
            <a:ext cx="807000" cy="34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Paquetes finales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Feb. de 2022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p37"/>
          <p:cNvCxnSpPr/>
          <p:nvPr/>
        </p:nvCxnSpPr>
        <p:spPr>
          <a:xfrm rot="10800000">
            <a:off x="3209194" y="1287254"/>
            <a:ext cx="0" cy="1008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37"/>
          <p:cNvCxnSpPr/>
          <p:nvPr/>
        </p:nvCxnSpPr>
        <p:spPr>
          <a:xfrm rot="10800000">
            <a:off x="6895261" y="3630310"/>
            <a:ext cx="0" cy="1587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37"/>
          <p:cNvSpPr/>
          <p:nvPr/>
        </p:nvSpPr>
        <p:spPr>
          <a:xfrm>
            <a:off x="6822220" y="3763461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37"/>
          <p:cNvCxnSpPr/>
          <p:nvPr/>
        </p:nvCxnSpPr>
        <p:spPr>
          <a:xfrm rot="10800000">
            <a:off x="2807337" y="2483720"/>
            <a:ext cx="475800" cy="864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37"/>
          <p:cNvCxnSpPr/>
          <p:nvPr/>
        </p:nvCxnSpPr>
        <p:spPr>
          <a:xfrm rot="10800000">
            <a:off x="2817300" y="2421818"/>
            <a:ext cx="0" cy="738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37"/>
          <p:cNvSpPr/>
          <p:nvPr/>
        </p:nvSpPr>
        <p:spPr>
          <a:xfrm>
            <a:off x="3580272" y="1961876"/>
            <a:ext cx="13524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Reuniones constantes para desarrollar un plan a largo plazo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0" i="0" u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Enero a julio de 2022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7"/>
          <p:cNvSpPr/>
          <p:nvPr/>
        </p:nvSpPr>
        <p:spPr>
          <a:xfrm>
            <a:off x="3259757" y="2565253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2252775" y="2565253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7"/>
          <p:cNvCxnSpPr/>
          <p:nvPr/>
        </p:nvCxnSpPr>
        <p:spPr>
          <a:xfrm rot="10800000">
            <a:off x="8001074" y="3630310"/>
            <a:ext cx="0" cy="1587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2" name="Google Shape;292;p37"/>
          <p:cNvSpPr/>
          <p:nvPr/>
        </p:nvSpPr>
        <p:spPr>
          <a:xfrm>
            <a:off x="7928037" y="3763461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4308232" y="3763461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5860019" y="2558866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7"/>
          <p:cNvCxnSpPr>
            <a:stCxn id="327" idx="0"/>
          </p:cNvCxnSpPr>
          <p:nvPr/>
        </p:nvCxnSpPr>
        <p:spPr>
          <a:xfrm rot="10800000">
            <a:off x="5623015" y="2346166"/>
            <a:ext cx="0" cy="2127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p37"/>
          <p:cNvSpPr/>
          <p:nvPr/>
        </p:nvSpPr>
        <p:spPr>
          <a:xfrm>
            <a:off x="5182242" y="1961876"/>
            <a:ext cx="8904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Borrador del</a:t>
            </a:r>
            <a:br>
              <a:rPr lang="es" sz="7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7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 a largo plazo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5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Mayo de 2022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37"/>
          <p:cNvCxnSpPr/>
          <p:nvPr/>
        </p:nvCxnSpPr>
        <p:spPr>
          <a:xfrm rot="10800000">
            <a:off x="6929156" y="2359616"/>
            <a:ext cx="0" cy="129000"/>
          </a:xfrm>
          <a:prstGeom prst="straightConnector1">
            <a:avLst/>
          </a:prstGeom>
          <a:noFill/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37"/>
          <p:cNvSpPr/>
          <p:nvPr/>
        </p:nvSpPr>
        <p:spPr>
          <a:xfrm>
            <a:off x="6351364" y="1961876"/>
            <a:ext cx="11787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Presentar el plan a largo plazo a la Junta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Junio de 2022 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7"/>
          <p:cNvCxnSpPr>
            <a:stCxn id="320" idx="4"/>
          </p:cNvCxnSpPr>
          <p:nvPr/>
        </p:nvCxnSpPr>
        <p:spPr>
          <a:xfrm flipH="1">
            <a:off x="5635870" y="3909561"/>
            <a:ext cx="1259400" cy="2544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37"/>
          <p:cNvCxnSpPr/>
          <p:nvPr/>
        </p:nvCxnSpPr>
        <p:spPr>
          <a:xfrm rot="10800000">
            <a:off x="5635925" y="4163918"/>
            <a:ext cx="0" cy="849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37"/>
          <p:cNvSpPr/>
          <p:nvPr/>
        </p:nvSpPr>
        <p:spPr>
          <a:xfrm>
            <a:off x="4669745" y="4248818"/>
            <a:ext cx="1797000" cy="328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Trabajos de cálculos estimados y apoyo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Marzo a agosto de 2022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4143954" y="3160548"/>
            <a:ext cx="928200" cy="463500"/>
          </a:xfrm>
          <a:prstGeom prst="roundRect">
            <a:avLst>
              <a:gd name="adj" fmla="val 13420"/>
            </a:avLst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Segunda asamblea del BSC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800" b="0" i="0" u="none" strike="noStrike" cap="none" baseline="0" dirty="0">
                <a:solidFill>
                  <a:srgbClr val="A9343A"/>
                </a:solidFill>
                <a:latin typeface="Calibri"/>
                <a:ea typeface="Calibri"/>
                <a:cs typeface="Calibri"/>
                <a:sym typeface="Calibri"/>
              </a:rPr>
              <a:t>30 de marzo de 2022</a:t>
            </a: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37"/>
          <p:cNvCxnSpPr/>
          <p:nvPr/>
        </p:nvCxnSpPr>
        <p:spPr>
          <a:xfrm rot="10800000">
            <a:off x="2252775" y="1550493"/>
            <a:ext cx="0" cy="504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37"/>
          <p:cNvCxnSpPr/>
          <p:nvPr/>
        </p:nvCxnSpPr>
        <p:spPr>
          <a:xfrm rot="10800000">
            <a:off x="2256763" y="1287273"/>
            <a:ext cx="0" cy="651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37"/>
          <p:cNvCxnSpPr/>
          <p:nvPr/>
        </p:nvCxnSpPr>
        <p:spPr>
          <a:xfrm rot="10800000">
            <a:off x="1985580" y="1624371"/>
            <a:ext cx="271500" cy="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37"/>
          <p:cNvCxnSpPr/>
          <p:nvPr/>
        </p:nvCxnSpPr>
        <p:spPr>
          <a:xfrm>
            <a:off x="1985461" y="1621213"/>
            <a:ext cx="0" cy="2792700"/>
          </a:xfrm>
          <a:prstGeom prst="straightConnector1">
            <a:avLst/>
          </a:prstGeom>
          <a:noFill/>
          <a:ln w="31750" cap="flat" cmpd="sng">
            <a:solidFill>
              <a:srgbClr val="009D4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37"/>
          <p:cNvSpPr/>
          <p:nvPr/>
        </p:nvSpPr>
        <p:spPr>
          <a:xfrm>
            <a:off x="4796157" y="3763461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7"/>
          <p:cNvCxnSpPr/>
          <p:nvPr/>
        </p:nvCxnSpPr>
        <p:spPr>
          <a:xfrm rot="10800000" flipH="1">
            <a:off x="4864560" y="3702261"/>
            <a:ext cx="878400" cy="61200"/>
          </a:xfrm>
          <a:prstGeom prst="straightConnector1">
            <a:avLst/>
          </a:prstGeom>
          <a:noFill/>
          <a:ln w="31750" cap="flat" cmpd="sng">
            <a:solidFill>
              <a:srgbClr val="674E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37"/>
          <p:cNvSpPr/>
          <p:nvPr/>
        </p:nvSpPr>
        <p:spPr>
          <a:xfrm>
            <a:off x="5549965" y="2558866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 rot="10800000">
            <a:off x="1707203" y="4681361"/>
            <a:ext cx="2964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miter lim="800000"/>
            <a:headEnd type="triangle" w="lg" len="lg"/>
            <a:tailEnd type="none" w="sm" len="sm"/>
          </a:ln>
        </p:spPr>
      </p:cxnSp>
      <p:grpSp>
        <p:nvGrpSpPr>
          <p:cNvPr id="342" name="Google Shape;342;p37"/>
          <p:cNvGrpSpPr/>
          <p:nvPr/>
        </p:nvGrpSpPr>
        <p:grpSpPr>
          <a:xfrm>
            <a:off x="2743635" y="4631821"/>
            <a:ext cx="262183" cy="98858"/>
            <a:chOff x="726958" y="6530000"/>
            <a:chExt cx="557362" cy="231300"/>
          </a:xfrm>
        </p:grpSpPr>
        <p:cxnSp>
          <p:nvCxnSpPr>
            <p:cNvPr id="343" name="Google Shape;343;p37"/>
            <p:cNvCxnSpPr/>
            <p:nvPr/>
          </p:nvCxnSpPr>
          <p:spPr>
            <a:xfrm>
              <a:off x="726958" y="6645647"/>
              <a:ext cx="427800" cy="0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4" name="Google Shape;344;p37"/>
            <p:cNvSpPr/>
            <p:nvPr/>
          </p:nvSpPr>
          <p:spPr>
            <a:xfrm rot="-217827">
              <a:off x="1059701" y="6536681"/>
              <a:ext cx="217937" cy="217937"/>
            </a:xfrm>
            <a:prstGeom prst="ellipse">
              <a:avLst/>
            </a:prstGeom>
            <a:solidFill>
              <a:srgbClr val="FFFFFF"/>
            </a:solidFill>
            <a:ln w="222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37"/>
          <p:cNvSpPr txBox="1"/>
          <p:nvPr/>
        </p:nvSpPr>
        <p:spPr>
          <a:xfrm>
            <a:off x="2037051" y="4608975"/>
            <a:ext cx="778360" cy="14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500" b="0" i="0" u="none" strike="noStrike" cap="none" baseline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Momentos importantes 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178122" y="4588550"/>
            <a:ext cx="6288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none" strike="noStrike" cap="none" baseline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LEYENDA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6570816" y="3763461"/>
            <a:ext cx="146100" cy="14610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804214" y="4596279"/>
            <a:ext cx="107730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600" b="0" i="0" u="none" strike="noStrike" cap="none" baseline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Entrega de información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7"/>
          <p:cNvSpPr txBox="1">
            <a:spLocks noGrp="1"/>
          </p:cNvSpPr>
          <p:nvPr>
            <p:ph type="sldNum" idx="12"/>
          </p:nvPr>
        </p:nvSpPr>
        <p:spPr>
          <a:xfrm>
            <a:off x="206083" y="4645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1641900" y="33487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b="1" i="0" u="none" baseline="0" dirty="0">
                <a:latin typeface="Roboto Slab"/>
                <a:ea typeface="Roboto Slab"/>
                <a:cs typeface="Roboto Slab"/>
                <a:sym typeface="Roboto Slab"/>
              </a:rPr>
              <a:t>Proceso de planificación a largo plazo </a:t>
            </a:r>
            <a:endParaRPr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sldNum" idx="12"/>
          </p:nvPr>
        </p:nvSpPr>
        <p:spPr>
          <a:xfrm>
            <a:off x="-22517" y="4645067"/>
            <a:ext cx="548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050"/>
              <a:t>26</a:t>
            </a:fld>
            <a:endParaRPr sz="1050"/>
          </a:p>
        </p:txBody>
      </p:sp>
      <p:sp>
        <p:nvSpPr>
          <p:cNvPr id="355" name="Google Shape;355;p38"/>
          <p:cNvSpPr txBox="1"/>
          <p:nvPr/>
        </p:nvSpPr>
        <p:spPr>
          <a:xfrm>
            <a:off x="311700" y="2990300"/>
            <a:ext cx="1866900" cy="830966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Escuchar: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Comunicación por teléfono, debates en grupos pequeños, PSS y entrevistas al personal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274118" y="1844484"/>
            <a:ext cx="1720200" cy="830966"/>
          </a:xfrm>
          <a:prstGeom prst="rect">
            <a:avLst/>
          </a:prstGeom>
          <a:noFill/>
          <a:ln w="38100" cap="rnd" cmpd="sng">
            <a:solidFill>
              <a:srgbClr val="E10C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Identificar comunidades subatendidas: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Webinario de datos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187650" y="4220750"/>
            <a:ext cx="1423500" cy="800189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Análisis de las causas originarias: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Encuestas, talleres de LPC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2314150" y="2113900"/>
            <a:ext cx="2257800" cy="954077"/>
          </a:xfrm>
          <a:prstGeom prst="rect">
            <a:avLst/>
          </a:prstGeom>
          <a:noFill/>
          <a:ln w="38100" cap="flat" cmpd="sng">
            <a:solidFill>
              <a:srgbClr val="67BE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Escanear el medio ambiente y mapear los recursos:</a:t>
            </a:r>
            <a:br>
              <a:rPr lang="es" sz="1000" b="1">
                <a:latin typeface="Open Sans"/>
                <a:ea typeface="Open Sans"/>
                <a:cs typeface="Open Sans"/>
                <a:sym typeface="Open Sans"/>
              </a:rPr>
            </a:b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Recopilación de datos, comentarios cualitativos de la fase de “Escuchar”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2506225" y="3167325"/>
            <a:ext cx="1423500" cy="954077"/>
          </a:xfrm>
          <a:prstGeom prst="rect">
            <a:avLst/>
          </a:prstGeom>
          <a:noFill/>
          <a:ln w="381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Investigar prácticas promisorias: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Investigación de la Oficina de Equidad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3735200" y="4405550"/>
            <a:ext cx="2550000" cy="669384"/>
          </a:xfrm>
          <a:prstGeom prst="rect">
            <a:avLst/>
          </a:prstGeom>
          <a:noFill/>
          <a:ln w="38100" cap="flat" cmpd="sng">
            <a:solidFill>
              <a:srgbClr val="2E6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Establecer metas: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reuniones y talleres de LPC, perspectivas de estudiantes AVID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4781350" y="2571725"/>
            <a:ext cx="1934100" cy="1261854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Desarrollar estrategias relacionadas con el bono basadas en investigación: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Reuniones de LPC, participación de la comunidad/plantel, encuestas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6881025" y="2571725"/>
            <a:ext cx="1969200" cy="1107965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Desarrollar estrategias no relacionadas con el bono basadas en investigación: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 Reuniones de LPC, participación de la comunidad/plantel, encuestas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4977600" y="1431700"/>
            <a:ext cx="1493400" cy="830966"/>
          </a:xfrm>
          <a:prstGeom prst="rect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Redactar plan estratégico de implementación: 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Bono de 2022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6907725" y="1212375"/>
            <a:ext cx="1790100" cy="830966"/>
          </a:xfrm>
          <a:prstGeom prst="rect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i="0" u="none" baseline="0">
                <a:latin typeface="Open Sans"/>
                <a:ea typeface="Open Sans"/>
                <a:cs typeface="Open Sans"/>
                <a:sym typeface="Open Sans"/>
              </a:rPr>
              <a:t>Redactar plan estratégico de implementación: </a:t>
            </a:r>
            <a:r>
              <a:rPr lang="es" sz="1000" b="0" i="0" u="none" baseline="0">
                <a:latin typeface="Open Sans"/>
                <a:ea typeface="Open Sans"/>
                <a:cs typeface="Open Sans"/>
                <a:sym typeface="Open Sans"/>
              </a:rPr>
              <a:t>Plan a largo plazo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flipH="1">
            <a:off x="1056550" y="2704500"/>
            <a:ext cx="4500" cy="22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6" name="Google Shape;366;p38"/>
          <p:cNvCxnSpPr/>
          <p:nvPr/>
        </p:nvCxnSpPr>
        <p:spPr>
          <a:xfrm>
            <a:off x="2709500" y="4606400"/>
            <a:ext cx="949500" cy="7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38"/>
          <p:cNvCxnSpPr/>
          <p:nvPr/>
        </p:nvCxnSpPr>
        <p:spPr>
          <a:xfrm>
            <a:off x="3685175" y="4113425"/>
            <a:ext cx="209700" cy="22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38"/>
          <p:cNvCxnSpPr/>
          <p:nvPr/>
        </p:nvCxnSpPr>
        <p:spPr>
          <a:xfrm>
            <a:off x="4060675" y="3095650"/>
            <a:ext cx="349200" cy="124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38"/>
          <p:cNvCxnSpPr/>
          <p:nvPr/>
        </p:nvCxnSpPr>
        <p:spPr>
          <a:xfrm rot="10800000" flipH="1">
            <a:off x="5509774" y="3869514"/>
            <a:ext cx="34800" cy="50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0" name="Google Shape;370;p38"/>
          <p:cNvCxnSpPr/>
          <p:nvPr/>
        </p:nvCxnSpPr>
        <p:spPr>
          <a:xfrm rot="10800000" flipH="1">
            <a:off x="6361400" y="3733050"/>
            <a:ext cx="834300" cy="96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1" name="Google Shape;371;p38"/>
          <p:cNvCxnSpPr/>
          <p:nvPr/>
        </p:nvCxnSpPr>
        <p:spPr>
          <a:xfrm rot="10800000" flipH="1">
            <a:off x="5604250" y="2237525"/>
            <a:ext cx="2100" cy="25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p38"/>
          <p:cNvCxnSpPr/>
          <p:nvPr/>
        </p:nvCxnSpPr>
        <p:spPr>
          <a:xfrm rot="10800000" flipH="1">
            <a:off x="7745003" y="2060242"/>
            <a:ext cx="39600" cy="45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38"/>
          <p:cNvCxnSpPr/>
          <p:nvPr/>
        </p:nvCxnSpPr>
        <p:spPr>
          <a:xfrm>
            <a:off x="1414700" y="3820475"/>
            <a:ext cx="150900" cy="325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4" name="Google Shape;374;p38"/>
          <p:cNvPicPr preferRelativeResize="0"/>
          <p:nvPr/>
        </p:nvPicPr>
        <p:blipFill rotWithShape="1">
          <a:blip r:embed="rId3">
            <a:alphaModFix/>
          </a:blip>
          <a:srcRect l="30794" r="28993"/>
          <a:stretch/>
        </p:blipFill>
        <p:spPr>
          <a:xfrm>
            <a:off x="218400" y="288083"/>
            <a:ext cx="1423501" cy="1388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 rot="10800000" flipH="1">
            <a:off x="6547200" y="1619950"/>
            <a:ext cx="305400" cy="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6" name="Google Shape;3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375" y="445400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8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Participación de la comunidad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77000" cy="3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>
                <a:latin typeface="Open Sans"/>
                <a:ea typeface="Open Sans"/>
                <a:cs typeface="Open Sans"/>
                <a:sym typeface="Open Sans"/>
              </a:rPr>
              <a:t>2 sesiones informativas sobre ESA/FCA y las Esp. </a:t>
            </a: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Ed. y 88 respuestas a encuestas (Julio de 2021)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3 paneles y conversaciones comunitarios de arranque por todo el distrito (Sept. de 2021)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82 llamadas telefónicas de difusión (Oct. de 2021)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109 reuniones con partes interesadas y grupos pequeños (otoño de 2021 hasta el presente)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29 reuniones del CAC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8 reuniones de la PTA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23 chats con padres/cafés con directivos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6 grupos barriales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6 grupos de enfoque con especialistas en apoyo de los padres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3 reuniones de personal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23 organizaciones comunitarias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11 eventos de fin de año en el plantel (excursiones, actuaciones de estudiantes, clínicas sobre matrícula, etc.)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24 reuniones de los LPC (otoño de 2021 al presente)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862 participantes estudiante AVID de 6.</a:t>
            </a:r>
            <a:r>
              <a:rPr lang="es" sz="1100" b="0" i="0" u="none" baseline="30000" dirty="0"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–10.</a:t>
            </a:r>
            <a:r>
              <a:rPr lang="es" sz="1100" b="0" i="0" u="none" baseline="30000" dirty="0"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 grado de 5 planteles (Abril de 2022)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083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s" sz="900" b="0" i="0" u="none" baseline="0" dirty="0">
                <a:latin typeface="Open Sans"/>
                <a:ea typeface="Open Sans"/>
                <a:cs typeface="Open Sans"/>
                <a:sym typeface="Open Sans"/>
              </a:rPr>
              <a:t>Eastside ECHS, Martin MS, Murchison MS, Oak Springs ES, Bertha Sadler Means YWLA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s" sz="1100" b="0" i="0" u="none" baseline="0" dirty="0">
                <a:latin typeface="Open Sans"/>
                <a:ea typeface="Open Sans"/>
                <a:cs typeface="Open Sans"/>
                <a:sym typeface="Open Sans"/>
              </a:rPr>
              <a:t>546 participantes en encuestas (Enero de 2022-presente)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800" b="1" i="0" u="none" baseline="0" dirty="0">
                <a:latin typeface="Roboto Slab"/>
                <a:ea typeface="Roboto Slab"/>
                <a:cs typeface="Roboto Slab"/>
                <a:sym typeface="Roboto Slab"/>
              </a:rPr>
              <a:t>Mapa de trabajos de participación de LRP</a:t>
            </a:r>
            <a:endParaRPr sz="18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2" name="Google Shape;392;p40"/>
          <p:cNvSpPr txBox="1">
            <a:spLocks noGrp="1"/>
          </p:cNvSpPr>
          <p:nvPr>
            <p:ph type="body" idx="1"/>
          </p:nvPr>
        </p:nvSpPr>
        <p:spPr>
          <a:xfrm>
            <a:off x="311700" y="1144350"/>
            <a:ext cx="46920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Visite </a:t>
            </a:r>
            <a:r>
              <a:rPr lang="es" b="0" i="0" u="sng" baseline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https://bit.ly/LRPMAP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para ver una versión interactiva del mapa de participación.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40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28</a:t>
            </a:fld>
            <a:endParaRPr/>
          </a:p>
        </p:txBody>
      </p:sp>
      <p:pic>
        <p:nvPicPr>
          <p:cNvPr id="394" name="Google Shape;39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050" y="242325"/>
            <a:ext cx="3014150" cy="465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Proceso de participación constante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0" name="Google Shape;400;p4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69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La participación continua en torno a las estrategias LRP no relacionadas con el bono entre comunidades escolares de alta oportunidad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Reuniones del BSC - comentario público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Reuniones comunitarias tentativas en julio para presentar el primer paquete de bonos preliminar: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Martes 12 de julio, virtual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Jueves 14 de julio, virtual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Sábado, 16 de julio, oportunidad presencial norte y sur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Las fechas serán anunciadas ni bien se termine el plan de participación   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1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 Slab"/>
                <a:ea typeface="Roboto Slab"/>
                <a:cs typeface="Roboto Slab"/>
                <a:sym typeface="Roboto Slab"/>
              </a:rPr>
              <a:t>Bond Steering Committee / Comité Directivo del Bono</a:t>
            </a:r>
            <a:br>
              <a:rPr lang="en" b="1" dirty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Public Comment Registrations / Inscripciones para presentar un comentario público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44750" y="1314875"/>
            <a:ext cx="857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99475" y="2411965"/>
            <a:ext cx="4466700" cy="220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 minutes for public comment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Two minutes per person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Register using the QR Code or 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tinyurl.com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/aisd2022bond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3F3F3F"/>
              </a:buClr>
              <a:buSzPts val="1000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committee follows the district’s Communications and Visitor Requirements </a:t>
            </a:r>
            <a:endParaRPr sz="1000" dirty="0">
              <a:solidFill>
                <a:srgbClr val="3F3F3F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365600" y="2411978"/>
            <a:ext cx="4466700" cy="218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Diez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minutos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comentarios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públicos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Dos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minutos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persona.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Regístrese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usando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código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QR o 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tinyurl.com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/aisd2022bond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1300"/>
              <a:buFont typeface="Open Sans"/>
              <a:buChar char="●"/>
            </a:pP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comite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́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sigue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3F3F3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requisitos de visitantes y comunicaciones</a:t>
            </a:r>
            <a:r>
              <a:rPr lang="en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distrito</a:t>
            </a:r>
            <a:endParaRPr sz="17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5">
            <a:hlinkClick r:id="rId4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5675" y="1124400"/>
            <a:ext cx="1280100" cy="12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Descanso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0" name="Google Shape;4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30</a:t>
            </a:fld>
            <a:endParaRPr sz="1200" b="1">
              <a:solidFill>
                <a:srgbClr val="A9343A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3"/>
          <p:cNvSpPr txBox="1">
            <a:spLocks noGrp="1"/>
          </p:cNvSpPr>
          <p:nvPr>
            <p:ph type="ctrTitle"/>
          </p:nvPr>
        </p:nvSpPr>
        <p:spPr>
          <a:xfrm>
            <a:off x="311708" y="29686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Estrategias del plan a largo plazo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8" name="Google Shape;418;p43"/>
          <p:cNvSpPr txBox="1">
            <a:spLocks noGrp="1"/>
          </p:cNvSpPr>
          <p:nvPr>
            <p:ph type="subTitle" idx="1"/>
          </p:nvPr>
        </p:nvSpPr>
        <p:spPr>
          <a:xfrm>
            <a:off x="311700" y="25717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Actualización y marco para la toma de decisiones</a:t>
            </a:r>
            <a:endParaRPr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419" name="Google Shape;4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3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31</a:t>
            </a:fld>
            <a:endParaRPr sz="1200" b="1">
              <a:solidFill>
                <a:srgbClr val="A9343A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Marco para la toma de decisiones del plan a largo plazo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44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7" name="Google Shape;4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32</a:t>
            </a:fld>
            <a:endParaRPr/>
          </a:p>
        </p:txBody>
      </p:sp>
      <p:sp>
        <p:nvSpPr>
          <p:cNvPr id="429" name="Google Shape;429;p4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000">
                <a:solidFill>
                  <a:srgbClr val="595959"/>
                </a:solidFill>
              </a:rPr>
              <a:t>32</a:t>
            </a:fld>
            <a:endParaRPr sz="1000">
              <a:solidFill>
                <a:srgbClr val="595959"/>
              </a:solidFill>
            </a:endParaRPr>
          </a:p>
        </p:txBody>
      </p:sp>
      <p:cxnSp>
        <p:nvCxnSpPr>
          <p:cNvPr id="430" name="Google Shape;430;p44"/>
          <p:cNvCxnSpPr>
            <a:stCxn id="431" idx="3"/>
            <a:endCxn id="432" idx="1"/>
          </p:cNvCxnSpPr>
          <p:nvPr/>
        </p:nvCxnSpPr>
        <p:spPr>
          <a:xfrm>
            <a:off x="6578438" y="2476650"/>
            <a:ext cx="513900" cy="69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32" name="Google Shape;432;p44"/>
          <p:cNvSpPr/>
          <p:nvPr/>
        </p:nvSpPr>
        <p:spPr>
          <a:xfrm>
            <a:off x="7092388" y="2001150"/>
            <a:ext cx="1831200" cy="96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Consideraciones para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Financiación con bonos</a:t>
            </a:r>
            <a:endParaRPr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44"/>
          <p:cNvSpPr/>
          <p:nvPr/>
        </p:nvSpPr>
        <p:spPr>
          <a:xfrm>
            <a:off x="208401" y="2038375"/>
            <a:ext cx="2879100" cy="135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1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Estrategias de Equidad por diseño en planteles históricamente subatendidos</a:t>
            </a:r>
            <a:endParaRPr sz="16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4" name="Google Shape;434;p44"/>
          <p:cNvCxnSpPr>
            <a:endCxn id="431" idx="1"/>
          </p:cNvCxnSpPr>
          <p:nvPr/>
        </p:nvCxnSpPr>
        <p:spPr>
          <a:xfrm>
            <a:off x="3087638" y="2476050"/>
            <a:ext cx="508500" cy="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31" name="Google Shape;431;p44"/>
          <p:cNvSpPr/>
          <p:nvPr/>
        </p:nvSpPr>
        <p:spPr>
          <a:xfrm>
            <a:off x="3596138" y="1158000"/>
            <a:ext cx="2982300" cy="2637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1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1</a:t>
            </a:r>
            <a:r>
              <a:rPr lang="es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Rúbrica de equidad </a:t>
            </a:r>
            <a:endParaRPr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(Dar prioridad al “Qué”)</a:t>
            </a:r>
            <a:endParaRPr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1" i="0" u="none" baseline="0" dirty="0">
                <a:latin typeface="Open Sans"/>
                <a:ea typeface="Open Sans"/>
                <a:cs typeface="Open Sans"/>
                <a:sym typeface="Open Sans"/>
              </a:rPr>
              <a:t>Parte 2</a:t>
            </a: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: Comparación del "Índice de Oportunidad de la LRP" con los datos específicos de la estrategia (Identificar el “Dónde”)</a:t>
            </a:r>
            <a:r>
              <a:rPr lang="es" b="0" i="1" u="none" baseline="0" dirty="0">
                <a:latin typeface="Open Sans"/>
                <a:ea typeface="Open Sans"/>
                <a:cs typeface="Open Sans"/>
                <a:sym typeface="Open Sans"/>
              </a:rPr>
              <a:t>con algunas excepciones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1: Priorizar el "qué"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0" name="Google Shape;440;p4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Rúbrica de la equidad - Pilares guía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 b="0" i="0" u="sng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(Informado por la toma de decisiones centrada en la equidad)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Priorizar estrategias de los Comités de planificación a largo plazo que...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...fueron informados por diversas personas y perspectivas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(Participación)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...abordan el daño previsible y sistémico en los estudiantes y el personal de las comunidades subatendidas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 (Daño)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...abordan directamente las causas originarias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(Causas originarias)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...se basan en pruebas de respaldo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(Pruebas)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...afectan a los estudiantes tan a menudo como sea posible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(Frecuencia)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45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Google Shape;44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2: Identificar el “Dónde”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9" name="Google Shape;449;p4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Para asegurarnos de alcanzar a los estudiantes históricamente desatendidos y de no aumentar las desigualdades causadas por los métodos anteriores de toma de decisiones, daremos prioridad a la ejecución de proyectos en instalaciones de "alta oportunidad", tal y como se define a través del Índice de Oportunidad del PRL.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6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2: Instalaciones de alta oportunidad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8" name="Google Shape;458;p4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3157"/>
              <a:buFont typeface="Arial"/>
              <a:buNone/>
            </a:pPr>
            <a:r>
              <a:rPr lang="es" sz="2850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 instalación está catalogada como de "alta oportunidad" si se cumple una de las siguientes condiciones:</a:t>
            </a:r>
            <a:endParaRPr sz="28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8136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s" sz="2850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la matrícula de la escuela tiene un alto número de estudiantes desatendidos en el quintil más alto (20% superior) por todo el distrito Y tiene una alta vulnerabilidad del vecindario (utilizando el índice de vulnerabilidad social de los CDC y calculado promediando el IVS de cada tramo censal en su área de asistencia), </a:t>
            </a:r>
            <a:r>
              <a:rPr lang="es" sz="2850" b="1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28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8136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s" sz="2850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hay 3 o más grupos identificados de estudiantes desatendidos en los dos primeros quintiles (el 40% más alto) por todo el distrito, independientemente de la vulnerabilidad del barrio, </a:t>
            </a:r>
            <a:r>
              <a:rPr lang="es" sz="2850" b="1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28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8136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s" sz="2850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se trata de una instalación central o distrital que se encuentra en una zona censal que tiene una alta vulnerabilidad vecinal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47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7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2: Instalaciones de alta oportunidad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7" name="Google Shape;467;p48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8" name="Google Shape;4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8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36</a:t>
            </a:fld>
            <a:endParaRPr/>
          </a:p>
        </p:txBody>
      </p:sp>
      <p:sp>
        <p:nvSpPr>
          <p:cNvPr id="470" name="Google Shape;470;p48"/>
          <p:cNvSpPr txBox="1"/>
          <p:nvPr/>
        </p:nvSpPr>
        <p:spPr>
          <a:xfrm>
            <a:off x="927788" y="1031925"/>
            <a:ext cx="2420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Allison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Alternative Learning Center (Centro de Aprendizaje Alternativo)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Andrews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Barrington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Brown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Burnet Middle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Clifton Career Development School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Cook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Delco Center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Dobie Middle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Eastside Early College High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Galindo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Garcia YMLA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Govalle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Graham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Guerrero Thompson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Harris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Hart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Houston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International High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Jordan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48"/>
          <p:cNvSpPr txBox="1"/>
          <p:nvPr/>
        </p:nvSpPr>
        <p:spPr>
          <a:xfrm>
            <a:off x="3656888" y="1031925"/>
            <a:ext cx="20574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Langford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LBJ Early College High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Linder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Lively Middle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Martin Middle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McBee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Mendez Middle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Navarro Early College High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Nelson Bus Terminal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Nelson Field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Noack Sports Complex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Norman-Sims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Northeast Early College High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Oak Springs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Odom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Ortega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Overton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Padron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Palm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Pecan Springs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Perez Elementary</a:t>
            </a:r>
            <a:endParaRPr sz="1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48"/>
          <p:cNvSpPr txBox="1"/>
          <p:nvPr/>
        </p:nvSpPr>
        <p:spPr>
          <a:xfrm>
            <a:off x="5930188" y="1031925"/>
            <a:ext cx="20574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Pickle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Pleasant Hill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Reilly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Rodriguez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Sadler Means YWLA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Sanchez Elementary 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Service Center 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Southeast Bus Terminal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St. Elmo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Travis Early College High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Travis Heights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Uphaus Early Childhood Center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Walnut Creek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Webb Middle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Widen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Winn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Wooldridge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Wooten Elementary</a:t>
            </a:r>
            <a:endParaRPr sz="10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baseline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Zavala Elementary</a:t>
            </a:r>
            <a:endParaRPr sz="14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2: Instalaciones de alta oportunidad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8" name="Google Shape;478;p4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Donde fue posible, se han identificado puntos de datos para cada estrategia. A menudo se ajustan a puntuaciones parciales específicas o a preguntas concretas de la ESA.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" b="1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Ejemplo: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Estrategia de la VAPA: </a:t>
            </a:r>
            <a:r>
              <a:rPr lang="es" b="0" i="1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"Garantizar que las clases de la VAPA tengan una instalación que se ajuste a las necesidades programáticas"</a:t>
            </a:r>
            <a:endParaRPr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Posible punto de datos: Subpuntuación VAPA ESA (que mide cómo los espacios de ensayo y apoyo se alinean con las especificaciones educativas)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enlace al ejemplo </a:t>
            </a:r>
            <a:r>
              <a:rPr lang="es" b="0" i="0" u="sng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Resumen de la ESA</a:t>
            </a:r>
            <a:r>
              <a:rPr lang="es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s" b="0" i="0" u="sng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completo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49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0" name="Google Shape;48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9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Parte 2: Rúbrica para instalaciones de alta oportunidad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7" name="Google Shape;487;p50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8" name="Google Shape;4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0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38</a:t>
            </a:fld>
            <a:endParaRPr/>
          </a:p>
        </p:txBody>
      </p:sp>
      <p:pic>
        <p:nvPicPr>
          <p:cNvPr id="490" name="Google Shape;49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701" y="910275"/>
            <a:ext cx="4073991" cy="40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0"/>
          <p:cNvSpPr txBox="1"/>
          <p:nvPr/>
        </p:nvSpPr>
        <p:spPr>
          <a:xfrm>
            <a:off x="5992800" y="1037238"/>
            <a:ext cx="28983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0" i="0" u="none" strike="noStrike" cap="none" baseline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lista de prioridades se usa como un punto de partida. </a:t>
            </a:r>
            <a:endParaRPr sz="15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0" i="0" u="none" strike="noStrike" cap="none" baseline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Los gestores de proyectos del LPC y los expertos en la materia del AISD determinarán la ubicación y el proyecto de las estrategias específicas.  </a:t>
            </a:r>
            <a:endParaRPr sz="15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0" i="0" u="none" strike="noStrike" cap="none" baseline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 se producen múltiples estrategias en un plantel, se podría considerar la modernización de esa escuela.     </a:t>
            </a:r>
            <a:endParaRPr sz="15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2" name="Google Shape;49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701" y="910275"/>
            <a:ext cx="4073991" cy="40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0"/>
          <p:cNvSpPr/>
          <p:nvPr/>
        </p:nvSpPr>
        <p:spPr>
          <a:xfrm>
            <a:off x="1626000" y="869425"/>
            <a:ext cx="1420200" cy="4187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0"/>
          <p:cNvSpPr/>
          <p:nvPr/>
        </p:nvSpPr>
        <p:spPr>
          <a:xfrm>
            <a:off x="5335975" y="869425"/>
            <a:ext cx="471300" cy="4187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latin typeface="Roboto Slab"/>
                <a:ea typeface="Roboto Slab"/>
                <a:cs typeface="Roboto Slab"/>
                <a:sym typeface="Roboto Slab"/>
              </a:rPr>
              <a:t>Actualización del plan a largo plazo: las estrategias financiadas con bonos </a:t>
            </a:r>
            <a:endParaRPr sz="18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0" name="Google Shape;500;p5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Dos comités, Transporte, Servicio de comidas y Mantenimiento y Protección, Seguridad y Resiliencia, han finalizado su priorización de estrategias (Parte 1) y han priorizado las ubicaciones para ellas (Parte 2).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s" b="0" i="0" u="none" baseline="0" dirty="0">
                <a:latin typeface="Open Sans"/>
                <a:ea typeface="Open Sans"/>
                <a:cs typeface="Open Sans"/>
                <a:sym typeface="Open Sans"/>
              </a:rPr>
              <a:t>Se prevé que todos los demás comités completen su trabajo a principios de la próxima semana.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51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1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311708" y="18106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Comité Directivo del Bono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311700" y="227061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Sábado 11 de junio de 2022</a:t>
            </a:r>
            <a:endParaRPr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4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¿Cuáles son sus piedritas y rocas? </a:t>
            </a:r>
            <a:endParaRPr>
              <a:latin typeface="Roboto Slab"/>
              <a:ea typeface="Roboto Slab"/>
              <a:cs typeface="Roboto Slab"/>
              <a:sym typeface="Roboto Slab SemiBold"/>
            </a:endParaRPr>
          </a:p>
        </p:txBody>
      </p:sp>
      <p:sp>
        <p:nvSpPr>
          <p:cNvPr id="509" name="Google Shape;509;p52"/>
          <p:cNvSpPr txBox="1"/>
          <p:nvPr/>
        </p:nvSpPr>
        <p:spPr>
          <a:xfrm>
            <a:off x="4974764" y="3327613"/>
            <a:ext cx="1798177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Actividades Académicas + CTE</a:t>
            </a:r>
            <a:endParaRPr sz="12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52"/>
          <p:cNvSpPr txBox="1"/>
          <p:nvPr/>
        </p:nvSpPr>
        <p:spPr>
          <a:xfrm>
            <a:off x="5808963" y="803950"/>
            <a:ext cx="10839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Deportes</a:t>
            </a:r>
            <a:endParaRPr sz="12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52"/>
          <p:cNvSpPr txBox="1"/>
          <p:nvPr/>
        </p:nvSpPr>
        <p:spPr>
          <a:xfrm>
            <a:off x="6544938" y="1967238"/>
            <a:ext cx="1057200" cy="3539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i="0" u="none" baseline="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Bellas Artes</a:t>
            </a:r>
            <a:endParaRPr sz="11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52"/>
          <p:cNvSpPr txBox="1"/>
          <p:nvPr/>
        </p:nvSpPr>
        <p:spPr>
          <a:xfrm>
            <a:off x="6987675" y="319600"/>
            <a:ext cx="19809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Protección + Seguridad </a:t>
            </a:r>
            <a:endParaRPr sz="12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52"/>
          <p:cNvSpPr txBox="1"/>
          <p:nvPr/>
        </p:nvSpPr>
        <p:spPr>
          <a:xfrm>
            <a:off x="4397575" y="2331225"/>
            <a:ext cx="1540800" cy="3693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Transporte</a:t>
            </a:r>
            <a:endParaRPr sz="12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4" name="Google Shape;514;p5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1446967">
            <a:off x="2217105" y="1972798"/>
            <a:ext cx="319634" cy="29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127101" y="3850710"/>
            <a:ext cx="162526" cy="1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2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2485285" y="2308089"/>
            <a:ext cx="308799" cy="27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76187">
            <a:off x="2043599" y="4180000"/>
            <a:ext cx="308800" cy="32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970664" y="3984273"/>
            <a:ext cx="162526" cy="17336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2"/>
          <p:cNvSpPr txBox="1"/>
          <p:nvPr/>
        </p:nvSpPr>
        <p:spPr>
          <a:xfrm>
            <a:off x="7726850" y="1672613"/>
            <a:ext cx="1257300" cy="3693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Tecnología</a:t>
            </a:r>
            <a:r>
              <a:rPr lang="es" sz="1200" b="0" i="0" u="none" baseline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52"/>
          <p:cNvSpPr txBox="1"/>
          <p:nvPr/>
        </p:nvSpPr>
        <p:spPr>
          <a:xfrm>
            <a:off x="6973212" y="3175075"/>
            <a:ext cx="1251271" cy="3539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i="0" u="none" baseline="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Instalaciones</a:t>
            </a:r>
            <a:endParaRPr sz="1100" b="1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1" name="Google Shape;521;p52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5062" y="45612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2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055365" y="3798650"/>
            <a:ext cx="92204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2"/>
          <p:cNvSpPr txBox="1"/>
          <p:nvPr/>
        </p:nvSpPr>
        <p:spPr>
          <a:xfrm>
            <a:off x="741400" y="1523625"/>
            <a:ext cx="10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FCA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5" name="Google Shape;525;p5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2573203" y="2110008"/>
            <a:ext cx="162525" cy="15150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2"/>
          <p:cNvSpPr txBox="1"/>
          <p:nvPr/>
        </p:nvSpPr>
        <p:spPr>
          <a:xfrm>
            <a:off x="4371902" y="1411275"/>
            <a:ext cx="1540800" cy="67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baseline="0">
                <a:latin typeface="Open Sans"/>
                <a:ea typeface="Open Sans"/>
                <a:cs typeface="Open Sans"/>
                <a:sym typeface="Open Sans"/>
              </a:rPr>
              <a:t>Plan a largo plazo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7" name="Google Shape;527;p52"/>
          <p:cNvCxnSpPr/>
          <p:nvPr/>
        </p:nvCxnSpPr>
        <p:spPr>
          <a:xfrm>
            <a:off x="4095300" y="994575"/>
            <a:ext cx="0" cy="350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52"/>
          <p:cNvCxnSpPr/>
          <p:nvPr/>
        </p:nvCxnSpPr>
        <p:spPr>
          <a:xfrm rot="10800000">
            <a:off x="341175" y="2789975"/>
            <a:ext cx="360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9" name="Google Shape;529;p52"/>
          <p:cNvSpPr txBox="1"/>
          <p:nvPr/>
        </p:nvSpPr>
        <p:spPr>
          <a:xfrm>
            <a:off x="582229" y="1022500"/>
            <a:ext cx="32523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baseline="0">
                <a:latin typeface="Open Sans"/>
                <a:ea typeface="Open Sans"/>
                <a:cs typeface="Open Sans"/>
                <a:sym typeface="Open Sans"/>
              </a:rPr>
              <a:t>Deficiencias en FCA y ESA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2472625" y="1627550"/>
            <a:ext cx="6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ESA</a:t>
            </a:r>
            <a:endParaRPr b="1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52"/>
          <p:cNvSpPr txBox="1"/>
          <p:nvPr/>
        </p:nvSpPr>
        <p:spPr>
          <a:xfrm>
            <a:off x="794450" y="2955825"/>
            <a:ext cx="2673600" cy="8309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Open Sans"/>
                <a:ea typeface="Open Sans"/>
                <a:cs typeface="Open Sans"/>
                <a:sym typeface="Open Sans"/>
              </a:rPr>
              <a:t>Otras necesidades identificadas durante el proceso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2" name="Google Shape;532;p52"/>
          <p:cNvPicPr preferRelativeResize="0"/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2822424" y="1967250"/>
            <a:ext cx="62754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2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>
            <a:off x="8306038" y="2671802"/>
            <a:ext cx="195325" cy="178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34" name="Google Shape;534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832110">
            <a:off x="411041" y="1919160"/>
            <a:ext cx="444091" cy="40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476" y="2115410"/>
            <a:ext cx="168067" cy="17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3501" y="2308096"/>
            <a:ext cx="188300" cy="1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9665" y="1923830"/>
            <a:ext cx="145700" cy="13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292671">
            <a:off x="1027177" y="2218024"/>
            <a:ext cx="360094" cy="3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3075" y="2017858"/>
            <a:ext cx="162525" cy="15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2256066" y="2310395"/>
            <a:ext cx="162525" cy="15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418593" y="4265696"/>
            <a:ext cx="259023" cy="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 rot="-6268009">
            <a:off x="2283518" y="3951174"/>
            <a:ext cx="308800" cy="28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5991572" y="1215439"/>
            <a:ext cx="203275" cy="1840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4" name="Google Shape;544;p52"/>
          <p:cNvPicPr preferRelativeResize="0"/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>
            <a:off x="6221153" y="1147834"/>
            <a:ext cx="287806" cy="266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5" name="Google Shape;545;p52"/>
          <p:cNvPicPr preferRelativeResize="0"/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6001299" y="1440566"/>
            <a:ext cx="229725" cy="2441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6" name="Google Shape;546;p52"/>
          <p:cNvPicPr preferRelativeResize="0"/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6535274" y="1317010"/>
            <a:ext cx="146750" cy="1663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7" name="Google Shape;547;p52"/>
          <p:cNvPicPr preferRelativeResize="0"/>
          <p:nvPr/>
        </p:nvPicPr>
        <p:blipFill>
          <a:blip r:embed="rId18">
            <a:alphaModFix amt="50000"/>
          </a:blip>
          <a:stretch>
            <a:fillRect/>
          </a:stretch>
        </p:blipFill>
        <p:spPr>
          <a:xfrm>
            <a:off x="6275100" y="1478412"/>
            <a:ext cx="189575" cy="1669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8" name="Google Shape;548;p52"/>
          <p:cNvPicPr preferRelativeResize="0"/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6553327" y="1532885"/>
            <a:ext cx="156950" cy="1420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49" name="Google Shape;549;p52"/>
          <p:cNvPicPr preferRelativeResize="0"/>
          <p:nvPr/>
        </p:nvPicPr>
        <p:blipFill>
          <a:blip r:embed="rId19">
            <a:alphaModFix amt="51000"/>
          </a:blip>
          <a:stretch>
            <a:fillRect/>
          </a:stretch>
        </p:blipFill>
        <p:spPr>
          <a:xfrm>
            <a:off x="7948441" y="2335335"/>
            <a:ext cx="229725" cy="2095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0" name="Google Shape;550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30380" y="2180352"/>
            <a:ext cx="124529" cy="113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1" name="Google Shape;551;p52"/>
          <p:cNvPicPr preferRelativeResize="0"/>
          <p:nvPr/>
        </p:nvPicPr>
        <p:blipFill>
          <a:blip r:embed="rId20">
            <a:alphaModFix amt="51000"/>
          </a:blip>
          <a:stretch>
            <a:fillRect/>
          </a:stretch>
        </p:blipFill>
        <p:spPr>
          <a:xfrm>
            <a:off x="8165320" y="2535638"/>
            <a:ext cx="147746" cy="1308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2" name="Google Shape;552;p52"/>
          <p:cNvPicPr preferRelativeResize="0"/>
          <p:nvPr/>
        </p:nvPicPr>
        <p:blipFill>
          <a:blip r:embed="rId21">
            <a:alphaModFix amt="51000"/>
          </a:blip>
          <a:stretch>
            <a:fillRect/>
          </a:stretch>
        </p:blipFill>
        <p:spPr>
          <a:xfrm rot="-2700000">
            <a:off x="8331275" y="2143800"/>
            <a:ext cx="572700" cy="522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3" name="Google Shape;553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68420">
            <a:off x="7942138" y="2115838"/>
            <a:ext cx="190087" cy="1739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4" name="Google Shape;554;p52"/>
          <p:cNvPicPr preferRelativeResize="0"/>
          <p:nvPr/>
        </p:nvPicPr>
        <p:blipFill>
          <a:blip r:embed="rId22">
            <a:alphaModFix amt="51000"/>
          </a:blip>
          <a:stretch>
            <a:fillRect/>
          </a:stretch>
        </p:blipFill>
        <p:spPr>
          <a:xfrm>
            <a:off x="7964915" y="1147920"/>
            <a:ext cx="175259" cy="1542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5" name="Google Shape;555;p52"/>
          <p:cNvPicPr preferRelativeResize="0"/>
          <p:nvPr/>
        </p:nvPicPr>
        <p:blipFill>
          <a:blip r:embed="rId23">
            <a:alphaModFix amt="51000"/>
          </a:blip>
          <a:stretch>
            <a:fillRect/>
          </a:stretch>
        </p:blipFill>
        <p:spPr>
          <a:xfrm>
            <a:off x="7602150" y="662775"/>
            <a:ext cx="50594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2"/>
          <p:cNvPicPr preferRelativeResize="0"/>
          <p:nvPr/>
        </p:nvPicPr>
        <p:blipFill>
          <a:blip r:embed="rId24">
            <a:alphaModFix amt="51000"/>
          </a:blip>
          <a:stretch>
            <a:fillRect/>
          </a:stretch>
        </p:blipFill>
        <p:spPr>
          <a:xfrm>
            <a:off x="7725222" y="1157136"/>
            <a:ext cx="203275" cy="188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7" name="Google Shape;557;p52"/>
          <p:cNvPicPr preferRelativeResize="0"/>
          <p:nvPr/>
        </p:nvPicPr>
        <p:blipFill>
          <a:blip r:embed="rId22">
            <a:alphaModFix amt="51000"/>
          </a:blip>
          <a:stretch>
            <a:fillRect/>
          </a:stretch>
        </p:blipFill>
        <p:spPr>
          <a:xfrm>
            <a:off x="8151565" y="919358"/>
            <a:ext cx="175259" cy="15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2"/>
          <p:cNvPicPr preferRelativeResize="0"/>
          <p:nvPr/>
        </p:nvPicPr>
        <p:blipFill>
          <a:blip r:embed="rId23">
            <a:alphaModFix amt="51000"/>
          </a:blip>
          <a:stretch>
            <a:fillRect/>
          </a:stretch>
        </p:blipFill>
        <p:spPr>
          <a:xfrm rot="-3686098">
            <a:off x="8176587" y="1092433"/>
            <a:ext cx="348975" cy="3184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59" name="Google Shape;559;p52"/>
          <p:cNvPicPr preferRelativeResize="0"/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4763931" y="2911624"/>
            <a:ext cx="107047" cy="11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2"/>
          <p:cNvPicPr preferRelativeResize="0"/>
          <p:nvPr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5301961" y="3050478"/>
            <a:ext cx="203270" cy="182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1" name="Google Shape;561;p52"/>
          <p:cNvPicPr preferRelativeResize="0"/>
          <p:nvPr/>
        </p:nvPicPr>
        <p:blipFill>
          <a:blip r:embed="rId27">
            <a:alphaModFix amt="50000"/>
          </a:blip>
          <a:stretch>
            <a:fillRect/>
          </a:stretch>
        </p:blipFill>
        <p:spPr>
          <a:xfrm>
            <a:off x="5006779" y="3054141"/>
            <a:ext cx="189563" cy="1754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2" name="Google Shape;562;p52"/>
          <p:cNvPicPr preferRelativeResize="0"/>
          <p:nvPr/>
        </p:nvPicPr>
        <p:blipFill>
          <a:blip r:embed="rId28">
            <a:alphaModFix amt="50000"/>
          </a:blip>
          <a:stretch>
            <a:fillRect/>
          </a:stretch>
        </p:blipFill>
        <p:spPr>
          <a:xfrm>
            <a:off x="4938143" y="2735150"/>
            <a:ext cx="229731" cy="2429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3" name="Google Shape;563;p52"/>
          <p:cNvPicPr preferRelativeResize="0"/>
          <p:nvPr/>
        </p:nvPicPr>
        <p:blipFill>
          <a:blip r:embed="rId29">
            <a:alphaModFix amt="50000"/>
          </a:blip>
          <a:stretch>
            <a:fillRect/>
          </a:stretch>
        </p:blipFill>
        <p:spPr>
          <a:xfrm>
            <a:off x="4722545" y="3062831"/>
            <a:ext cx="178636" cy="1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2"/>
          <p:cNvPicPr preferRelativeResize="0"/>
          <p:nvPr/>
        </p:nvPicPr>
        <p:blipFill>
          <a:blip r:embed="rId28">
            <a:alphaModFix amt="50000"/>
          </a:blip>
          <a:stretch>
            <a:fillRect/>
          </a:stretch>
        </p:blipFill>
        <p:spPr>
          <a:xfrm>
            <a:off x="5235048" y="2677768"/>
            <a:ext cx="295375" cy="3123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5" name="Google Shape;565;p52"/>
          <p:cNvPicPr preferRelativeResize="0"/>
          <p:nvPr/>
        </p:nvPicPr>
        <p:blipFill>
          <a:blip r:embed="rId30">
            <a:alphaModFix amt="51000"/>
          </a:blip>
          <a:stretch>
            <a:fillRect/>
          </a:stretch>
        </p:blipFill>
        <p:spPr>
          <a:xfrm>
            <a:off x="7083893" y="2369194"/>
            <a:ext cx="162526" cy="1733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6" name="Google Shape;566;p52"/>
          <p:cNvPicPr preferRelativeResize="0"/>
          <p:nvPr/>
        </p:nvPicPr>
        <p:blipFill>
          <a:blip r:embed="rId31">
            <a:alphaModFix amt="51000"/>
          </a:blip>
          <a:stretch>
            <a:fillRect/>
          </a:stretch>
        </p:blipFill>
        <p:spPr>
          <a:xfrm>
            <a:off x="6638595" y="2356341"/>
            <a:ext cx="379227" cy="335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7" name="Google Shape;567;p52"/>
          <p:cNvPicPr preferRelativeResize="0"/>
          <p:nvPr/>
        </p:nvPicPr>
        <p:blipFill>
          <a:blip r:embed="rId30">
            <a:alphaModFix amt="51000"/>
          </a:blip>
          <a:stretch>
            <a:fillRect/>
          </a:stretch>
        </p:blipFill>
        <p:spPr>
          <a:xfrm>
            <a:off x="6746943" y="2747269"/>
            <a:ext cx="162526" cy="1733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8" name="Google Shape;568;p52"/>
          <p:cNvPicPr preferRelativeResize="0"/>
          <p:nvPr/>
        </p:nvPicPr>
        <p:blipFill>
          <a:blip r:embed="rId32">
            <a:alphaModFix amt="51000"/>
          </a:blip>
          <a:stretch>
            <a:fillRect/>
          </a:stretch>
        </p:blipFill>
        <p:spPr>
          <a:xfrm>
            <a:off x="6960988" y="2598498"/>
            <a:ext cx="572700" cy="5206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69" name="Google Shape;569;p52"/>
          <p:cNvPicPr preferRelativeResize="0"/>
          <p:nvPr/>
        </p:nvPicPr>
        <p:blipFill>
          <a:blip r:embed="rId33">
            <a:alphaModFix amt="52000"/>
          </a:blip>
          <a:stretch>
            <a:fillRect/>
          </a:stretch>
        </p:blipFill>
        <p:spPr>
          <a:xfrm>
            <a:off x="7812990" y="3785560"/>
            <a:ext cx="82602" cy="908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0" name="Google Shape;570;p52"/>
          <p:cNvPicPr preferRelativeResize="0"/>
          <p:nvPr/>
        </p:nvPicPr>
        <p:blipFill>
          <a:blip r:embed="rId34">
            <a:alphaModFix amt="52000"/>
          </a:blip>
          <a:stretch>
            <a:fillRect/>
          </a:stretch>
        </p:blipFill>
        <p:spPr>
          <a:xfrm>
            <a:off x="8021232" y="3872307"/>
            <a:ext cx="156943" cy="1404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1" name="Google Shape;571;p52"/>
          <p:cNvPicPr preferRelativeResize="0"/>
          <p:nvPr/>
        </p:nvPicPr>
        <p:blipFill>
          <a:blip r:embed="rId35">
            <a:alphaModFix amt="52000"/>
          </a:blip>
          <a:stretch>
            <a:fillRect/>
          </a:stretch>
        </p:blipFill>
        <p:spPr>
          <a:xfrm>
            <a:off x="7707877" y="3579567"/>
            <a:ext cx="162450" cy="1514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2" name="Google Shape;572;p52"/>
          <p:cNvPicPr preferRelativeResize="0"/>
          <p:nvPr/>
        </p:nvPicPr>
        <p:blipFill>
          <a:blip r:embed="rId36">
            <a:alphaModFix amt="52000"/>
          </a:blip>
          <a:stretch>
            <a:fillRect/>
          </a:stretch>
        </p:blipFill>
        <p:spPr>
          <a:xfrm>
            <a:off x="7771700" y="4020898"/>
            <a:ext cx="165203" cy="1899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3" name="Google Shape;573;p52"/>
          <p:cNvPicPr preferRelativeResize="0"/>
          <p:nvPr/>
        </p:nvPicPr>
        <p:blipFill>
          <a:blip r:embed="rId37">
            <a:alphaModFix amt="52000"/>
          </a:blip>
          <a:stretch>
            <a:fillRect/>
          </a:stretch>
        </p:blipFill>
        <p:spPr>
          <a:xfrm>
            <a:off x="7889355" y="3592380"/>
            <a:ext cx="274257" cy="242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4" name="Google Shape;574;p52"/>
          <p:cNvPicPr preferRelativeResize="0"/>
          <p:nvPr/>
        </p:nvPicPr>
        <p:blipFill>
          <a:blip r:embed="rId38">
            <a:alphaModFix amt="52000"/>
          </a:blip>
          <a:stretch>
            <a:fillRect/>
          </a:stretch>
        </p:blipFill>
        <p:spPr>
          <a:xfrm>
            <a:off x="7190049" y="3578025"/>
            <a:ext cx="572700" cy="5226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5" name="Google Shape;575;p52"/>
          <p:cNvPicPr preferRelativeResize="0"/>
          <p:nvPr/>
        </p:nvPicPr>
        <p:blipFill>
          <a:blip r:embed="rId39">
            <a:alphaModFix amt="51000"/>
          </a:blip>
          <a:stretch>
            <a:fillRect/>
          </a:stretch>
        </p:blipFill>
        <p:spPr>
          <a:xfrm>
            <a:off x="5505234" y="4065227"/>
            <a:ext cx="187260" cy="1777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6" name="Google Shape;576;p52"/>
          <p:cNvPicPr preferRelativeResize="0"/>
          <p:nvPr/>
        </p:nvPicPr>
        <p:blipFill>
          <a:blip r:embed="rId40">
            <a:alphaModFix amt="51000"/>
          </a:blip>
          <a:stretch>
            <a:fillRect/>
          </a:stretch>
        </p:blipFill>
        <p:spPr>
          <a:xfrm>
            <a:off x="5578205" y="3785549"/>
            <a:ext cx="295370" cy="266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7" name="Google Shape;577;p52"/>
          <p:cNvPicPr preferRelativeResize="0"/>
          <p:nvPr/>
        </p:nvPicPr>
        <p:blipFill>
          <a:blip r:embed="rId41">
            <a:alphaModFix amt="51000"/>
          </a:blip>
          <a:stretch>
            <a:fillRect/>
          </a:stretch>
        </p:blipFill>
        <p:spPr>
          <a:xfrm>
            <a:off x="5844725" y="3966588"/>
            <a:ext cx="190434" cy="2230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8" name="Google Shape;578;p52"/>
          <p:cNvPicPr preferRelativeResize="0"/>
          <p:nvPr/>
        </p:nvPicPr>
        <p:blipFill>
          <a:blip r:embed="rId42">
            <a:alphaModFix amt="60000"/>
          </a:blip>
          <a:stretch>
            <a:fillRect/>
          </a:stretch>
        </p:blipFill>
        <p:spPr>
          <a:xfrm rot="-3589592">
            <a:off x="4737424" y="3735117"/>
            <a:ext cx="694375" cy="6336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pic>
        <p:nvPicPr>
          <p:cNvPr id="579" name="Google Shape;579;p52"/>
          <p:cNvPicPr preferRelativeResize="0"/>
          <p:nvPr/>
        </p:nvPicPr>
        <p:blipFill>
          <a:blip r:embed="rId42">
            <a:alphaModFix amt="51000"/>
          </a:blip>
          <a:stretch>
            <a:fillRect/>
          </a:stretch>
        </p:blipFill>
        <p:spPr>
          <a:xfrm rot="-1573429">
            <a:off x="5638939" y="4265048"/>
            <a:ext cx="355538" cy="3244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</p:pic>
      <p:sp>
        <p:nvSpPr>
          <p:cNvPr id="580" name="Google Shape;580;p52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40</a:t>
            </a:fld>
            <a:endParaRPr/>
          </a:p>
        </p:txBody>
      </p:sp>
      <p:sp>
        <p:nvSpPr>
          <p:cNvPr id="581" name="Google Shape;581;p52"/>
          <p:cNvSpPr/>
          <p:nvPr/>
        </p:nvSpPr>
        <p:spPr>
          <a:xfrm>
            <a:off x="278125" y="1560013"/>
            <a:ext cx="1408800" cy="1064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3"/>
          <p:cNvSpPr txBox="1">
            <a:spLocks noGrp="1"/>
          </p:cNvSpPr>
          <p:nvPr>
            <p:ph type="title"/>
          </p:nvPr>
        </p:nvSpPr>
        <p:spPr>
          <a:xfrm>
            <a:off x="281075" y="1184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920" b="0" i="0" u="sng" baseline="0">
                <a:latin typeface="Roboto Slab"/>
                <a:ea typeface="Roboto Slab"/>
                <a:cs typeface="Roboto Slab"/>
                <a:sym typeface="Roboto Slab"/>
              </a:rPr>
              <a:t>Lo que sabemos</a:t>
            </a:r>
            <a:endParaRPr sz="1920"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7" name="Google Shape;587;p53"/>
          <p:cNvSpPr txBox="1">
            <a:spLocks noGrp="1"/>
          </p:cNvSpPr>
          <p:nvPr>
            <p:ph type="body" idx="1"/>
          </p:nvPr>
        </p:nvSpPr>
        <p:spPr>
          <a:xfrm>
            <a:off x="311700" y="1642400"/>
            <a:ext cx="8365800" cy="27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El alcance del trabajo y el costo para las </a:t>
            </a:r>
            <a:r>
              <a:rPr lang="es" b="0" i="0" u="none" baseline="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Deficiencias en FCA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necesitan 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ser realizadas para que las escuelas sigan abiertas.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Open Sans"/>
              <a:buChar char="○"/>
            </a:pPr>
            <a:r>
              <a:rPr lang="es" sz="1800" b="0" i="0" u="none" baseline="0">
                <a:latin typeface="Open Sans"/>
                <a:ea typeface="Open Sans"/>
                <a:cs typeface="Open Sans"/>
                <a:sym typeface="Open Sans"/>
              </a:rPr>
              <a:t>Primera prioridad del Comité de Instalaciones del LRP: </a:t>
            </a:r>
            <a:r>
              <a:rPr lang="es" sz="1800" b="0" i="0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 edilicios cruciales para la misión: </a:t>
            </a:r>
            <a:r>
              <a:rPr lang="es" sz="1800" b="0" i="1" u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Instalaciones con problemas en sistemas edilicios cruciales para la misión deberían ser priorizadas por encima de todos los demás proyectos para solucionar esos problemas específicos y priorizar la salud, la seguridad y el bienestar de los estudiantes.</a:t>
            </a:r>
            <a:r>
              <a:rPr lang="es" sz="1800" b="0" i="1" u="none" baseline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65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53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3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41</a:t>
            </a:fld>
            <a:endParaRPr/>
          </a:p>
        </p:txBody>
      </p:sp>
      <p:sp>
        <p:nvSpPr>
          <p:cNvPr id="590" name="Google Shape;590;p53"/>
          <p:cNvSpPr txBox="1">
            <a:spLocks noGrp="1"/>
          </p:cNvSpPr>
          <p:nvPr>
            <p:ph type="title"/>
          </p:nvPr>
        </p:nvSpPr>
        <p:spPr>
          <a:xfrm>
            <a:off x="305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Deficiencias en FCA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91" name="Google Shape;59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300" y="45688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4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4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Descanso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8" name="Google Shape;598;p54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A9343A"/>
                </a:solidFill>
              </a:rPr>
              <a:t>42</a:t>
            </a:fld>
            <a:endParaRPr sz="1200" b="1">
              <a:solidFill>
                <a:srgbClr val="A9343A"/>
              </a:solidFill>
            </a:endParaRPr>
          </a:p>
        </p:txBody>
      </p:sp>
      <p:pic>
        <p:nvPicPr>
          <p:cNvPr id="599" name="Google Shape;5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198673"/>
            <a:ext cx="2240733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5"/>
          <p:cNvSpPr/>
          <p:nvPr/>
        </p:nvSpPr>
        <p:spPr>
          <a:xfrm>
            <a:off x="3414025" y="4155225"/>
            <a:ext cx="2380800" cy="98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5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5"/>
          <p:cNvSpPr txBox="1">
            <a:spLocks noGrp="1"/>
          </p:cNvSpPr>
          <p:nvPr>
            <p:ph type="ctrTitle"/>
          </p:nvPr>
        </p:nvSpPr>
        <p:spPr>
          <a:xfrm>
            <a:off x="300100" y="202056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Deficiencias en FCA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07" name="Google Shape;6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55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43</a:t>
            </a:fld>
            <a:endParaRPr sz="1200" b="1">
              <a:highlight>
                <a:srgbClr val="980000"/>
              </a:highligh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6"/>
          <p:cNvSpPr/>
          <p:nvPr/>
        </p:nvSpPr>
        <p:spPr>
          <a:xfrm>
            <a:off x="8085850" y="4312450"/>
            <a:ext cx="1212900" cy="101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Deficiencias en FCA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5" name="Google Shape;615;p56"/>
          <p:cNvSpPr txBox="1">
            <a:spLocks noGrp="1"/>
          </p:cNvSpPr>
          <p:nvPr>
            <p:ph type="body" idx="1"/>
          </p:nvPr>
        </p:nvSpPr>
        <p:spPr>
          <a:xfrm>
            <a:off x="311700" y="1085100"/>
            <a:ext cx="784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Costos del informe de la FCA Años 0-10 (todos los niveles de prioridad de la FCA) - $2,700 millones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Costo del informe de la FCA Años 0-5 (todos los niveles de prioridad de la FCA) - $1,800 millones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Costo del informe de la FCA Año 0 (todos los niveles de prioridad de la FCA) - $522 millones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56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7" name="Google Shape;61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6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Deficiencias en FCA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4" name="Google Shape;624;p57"/>
          <p:cNvSpPr txBox="1">
            <a:spLocks noGrp="1"/>
          </p:cNvSpPr>
          <p:nvPr>
            <p:ph type="body" idx="1"/>
          </p:nvPr>
        </p:nvSpPr>
        <p:spPr>
          <a:xfrm>
            <a:off x="-109125" y="863550"/>
            <a:ext cx="90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s" sz="1125" b="0" i="0" u="sng" baseline="0">
                <a:latin typeface="Open Sans"/>
                <a:ea typeface="Open Sans"/>
                <a:cs typeface="Open Sans"/>
                <a:sym typeface="Open Sans"/>
              </a:rPr>
              <a:t>Prioridad 1 </a:t>
            </a:r>
            <a:r>
              <a:rPr lang="es" sz="1125" b="0" i="0" u="none" baseline="0">
                <a:latin typeface="Open Sans"/>
                <a:ea typeface="Open Sans"/>
                <a:cs typeface="Open Sans"/>
                <a:sym typeface="Open Sans"/>
              </a:rPr>
              <a:t>– Inquietudes críticas a la misión: Las deficiencias o condiciones que pueden afectar directamente la capacidad del lugar de seguir abierto o dictar el plan de estudios educativo. Esta deficiencias suelen vincularse con la seguridad edilicia, el cumplimiento normativo, componentes edilicios averiados o están sumamente dañados y otros elementos que requieren de corrección en un futuro inmediato. Un ejemplo de una deficiencia con Prioridad 1 es el reemplazo de un sistema de alarmas contra incendio y sistemas de HVAC que fallan </a:t>
            </a:r>
            <a:endParaRPr sz="1125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s" sz="1125" b="0" i="0" u="sng" baseline="0">
                <a:latin typeface="Open Sans"/>
                <a:ea typeface="Open Sans"/>
                <a:cs typeface="Open Sans"/>
                <a:sym typeface="Open Sans"/>
              </a:rPr>
              <a:t>Prioridad 2</a:t>
            </a:r>
            <a:r>
              <a:rPr lang="es" sz="1125" b="0" i="0" u="none" baseline="0">
                <a:latin typeface="Open Sans"/>
                <a:ea typeface="Open Sans"/>
                <a:cs typeface="Open Sans"/>
                <a:sym typeface="Open Sans"/>
              </a:rPr>
              <a:t> – Impacto indirecto sobre la misión educacional: Los elementos que pueden pasar a una Prioridad 1 si no se tratan en un futuro inmediato. Ejemplos de deficiencias de Prioridad 2 incluyen tejados inadecuados que podrían producir el deterioro de sistemas edilicios fundamentales y condiciones que afectan cerramientos edilicios, como por ejemplo, reemplazar tejados. </a:t>
            </a:r>
            <a:endParaRPr sz="1125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s" sz="1125" b="0" i="0" u="sng" baseline="0">
                <a:latin typeface="Open Sans"/>
                <a:ea typeface="Open Sans"/>
                <a:cs typeface="Open Sans"/>
                <a:sym typeface="Open Sans"/>
              </a:rPr>
              <a:t>Prioridad 3</a:t>
            </a:r>
            <a:r>
              <a:rPr lang="es" sz="1125" b="0" i="0" u="none" baseline="0">
                <a:latin typeface="Open Sans"/>
                <a:ea typeface="Open Sans"/>
                <a:cs typeface="Open Sans"/>
                <a:sym typeface="Open Sans"/>
              </a:rPr>
              <a:t> – Condiciones a corto plazo: Deficiencias que son necesarias para la misión del lugar pero que no requieren de atención inmediata. Estos puntos deberían ser considerados mejoras necesarias requeridas para maximizar la eficiencia y el uso de la instalación. Ejemplos de asuntos de Prioridad 3 incluyen mejoras al predio y deficiencias. </a:t>
            </a:r>
            <a:endParaRPr sz="1125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s" sz="1125" b="0" i="0" u="sng" baseline="0">
                <a:latin typeface="Open Sans"/>
                <a:ea typeface="Open Sans"/>
                <a:cs typeface="Open Sans"/>
                <a:sym typeface="Open Sans"/>
              </a:rPr>
              <a:t>Prioridad 4</a:t>
            </a:r>
            <a:r>
              <a:rPr lang="es" sz="1125" b="0" i="0" u="none" baseline="0">
                <a:latin typeface="Open Sans"/>
                <a:ea typeface="Open Sans"/>
                <a:cs typeface="Open Sans"/>
                <a:sym typeface="Open Sans"/>
              </a:rPr>
              <a:t> – Requisitos a largo plazo: Elementos o sistemas que pueden ser considerados mejoras al ambiente de instrucción. Estas mejoras pueden ser estéticas o brindar una mayor funcionalidad. Ejemplos incluyen gabinetes, terminaciones, pavimento, remoción de equipos abandonados. </a:t>
            </a:r>
            <a:endParaRPr sz="1125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688"/>
              <a:buNone/>
            </a:pPr>
            <a:r>
              <a:rPr lang="es" sz="1125" b="0" i="0" u="sng" baseline="0">
                <a:latin typeface="Open Sans"/>
                <a:ea typeface="Open Sans"/>
                <a:cs typeface="Open Sans"/>
                <a:sym typeface="Open Sans"/>
              </a:rPr>
              <a:t>Prioridad 5</a:t>
            </a:r>
            <a:r>
              <a:rPr lang="es" sz="1125" b="0" i="0" u="none" baseline="0">
                <a:latin typeface="Open Sans"/>
                <a:ea typeface="Open Sans"/>
                <a:cs typeface="Open Sans"/>
                <a:sym typeface="Open Sans"/>
              </a:rPr>
              <a:t> – Mejoras: Deficiencias de carácter estético o consideradas mejoras. Deficiencias típicas en esta prioridad incluyen pintura nueva, reemplazo de tapetes, mejor señalización u otras mejoras al ambiente de la instalación. </a:t>
            </a:r>
            <a:endParaRPr sz="1125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57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6" name="Google Shape;6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7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45</a:t>
            </a:fld>
            <a:endParaRPr/>
          </a:p>
        </p:txBody>
      </p:sp>
      <p:sp>
        <p:nvSpPr>
          <p:cNvPr id="628" name="Google Shape;628;p57"/>
          <p:cNvSpPr txBox="1"/>
          <p:nvPr/>
        </p:nvSpPr>
        <p:spPr>
          <a:xfrm>
            <a:off x="964275" y="4586525"/>
            <a:ext cx="453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none" baseline="0"/>
              <a:t>Fuente: Evaluaciones FCA de 2020-2021</a:t>
            </a:r>
            <a:r>
              <a:rPr lang="es" b="0" i="0" u="none" baseline="0"/>
              <a:t>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Primera prioridad del Comité de Instalaciones del LRP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4" name="Google Shape;634;p5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Asegurarse de que todas las escuelas puedan operar y seguir abiertas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Costo del informe de la FCA Año 0, Solo niveles de prioridad 1 y 2 de la FCA - </a:t>
            </a:r>
            <a:r>
              <a:rPr lang="es" b="0" i="1" u="none" baseline="0">
                <a:latin typeface="Open Sans"/>
                <a:ea typeface="Open Sans"/>
                <a:cs typeface="Open Sans"/>
                <a:sym typeface="Open Sans"/>
              </a:rPr>
              <a:t>$298 millones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Seguridad contra incendios/vital (sistemas de seguridad y alarmas contra incendios)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Climatización/Ventilación (Aire acondicionado en salones de clase, gimnasios y espacio de oficina)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Fontanería (regaderas en vestuario, prep. de cocina, aseos)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Tejados (evitar que ingrese la lluvia en las aulas)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58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6" name="Google Shape;6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8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¿Cuáles son sus piedritas y rocas? </a:t>
            </a:r>
            <a:endParaRPr>
              <a:latin typeface="Roboto Slab"/>
              <a:ea typeface="Roboto Slab"/>
              <a:cs typeface="Roboto Slab"/>
              <a:sym typeface="Roboto Slab SemiBold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4946299" y="3246551"/>
            <a:ext cx="2070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Open Sans"/>
                <a:ea typeface="Open Sans"/>
                <a:cs typeface="Open Sans"/>
                <a:sym typeface="Open Sans"/>
              </a:rPr>
              <a:t>Actividades Académicas + CTE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5808963" y="803950"/>
            <a:ext cx="10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Deportes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6544938" y="1967238"/>
            <a:ext cx="186217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Bellas Artes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6" name="Google Shape;646;p59"/>
          <p:cNvSpPr txBox="1"/>
          <p:nvPr/>
        </p:nvSpPr>
        <p:spPr>
          <a:xfrm>
            <a:off x="6987675" y="167200"/>
            <a:ext cx="19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Open Sans"/>
                <a:ea typeface="Open Sans"/>
                <a:cs typeface="Open Sans"/>
                <a:sym typeface="Open Sans"/>
              </a:rPr>
              <a:t>Protección + Seguridad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59"/>
          <p:cNvSpPr txBox="1"/>
          <p:nvPr/>
        </p:nvSpPr>
        <p:spPr>
          <a:xfrm>
            <a:off x="4397575" y="2331225"/>
            <a:ext cx="15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Transporte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8" name="Google Shape;6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6967">
            <a:off x="2217105" y="1972798"/>
            <a:ext cx="319634" cy="29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101" y="3850710"/>
            <a:ext cx="162526" cy="1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5285" y="2308089"/>
            <a:ext cx="308799" cy="27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76187">
            <a:off x="2043599" y="4180000"/>
            <a:ext cx="308800" cy="32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664" y="3984273"/>
            <a:ext cx="162526" cy="17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9"/>
          <p:cNvSpPr txBox="1"/>
          <p:nvPr/>
        </p:nvSpPr>
        <p:spPr>
          <a:xfrm>
            <a:off x="7726850" y="1672613"/>
            <a:ext cx="125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Tecnología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59"/>
          <p:cNvSpPr txBox="1"/>
          <p:nvPr/>
        </p:nvSpPr>
        <p:spPr>
          <a:xfrm>
            <a:off x="6973213" y="3175075"/>
            <a:ext cx="144554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Instalaciones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5" name="Google Shape;655;p59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6" name="Google Shape;65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5062" y="45612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5365" y="3798650"/>
            <a:ext cx="92204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59"/>
          <p:cNvSpPr txBox="1"/>
          <p:nvPr/>
        </p:nvSpPr>
        <p:spPr>
          <a:xfrm>
            <a:off x="741400" y="1523625"/>
            <a:ext cx="10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FCA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9" name="Google Shape;6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203" y="2110008"/>
            <a:ext cx="162525" cy="151504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9"/>
          <p:cNvSpPr txBox="1"/>
          <p:nvPr/>
        </p:nvSpPr>
        <p:spPr>
          <a:xfrm>
            <a:off x="4371902" y="1411275"/>
            <a:ext cx="1540800" cy="67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baseline="0">
                <a:latin typeface="Open Sans"/>
                <a:ea typeface="Open Sans"/>
                <a:cs typeface="Open Sans"/>
                <a:sym typeface="Open Sans"/>
              </a:rPr>
              <a:t>Plan a largo plazo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61" name="Google Shape;661;p59"/>
          <p:cNvCxnSpPr/>
          <p:nvPr/>
        </p:nvCxnSpPr>
        <p:spPr>
          <a:xfrm>
            <a:off x="4095300" y="994575"/>
            <a:ext cx="0" cy="350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59"/>
          <p:cNvCxnSpPr/>
          <p:nvPr/>
        </p:nvCxnSpPr>
        <p:spPr>
          <a:xfrm rot="10800000">
            <a:off x="341175" y="2789975"/>
            <a:ext cx="360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3" name="Google Shape;663;p59"/>
          <p:cNvSpPr txBox="1"/>
          <p:nvPr/>
        </p:nvSpPr>
        <p:spPr>
          <a:xfrm>
            <a:off x="582229" y="1022500"/>
            <a:ext cx="32523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baseline="0">
                <a:latin typeface="Open Sans"/>
                <a:ea typeface="Open Sans"/>
                <a:cs typeface="Open Sans"/>
                <a:sym typeface="Open Sans"/>
              </a:rPr>
              <a:t>Deficiencias en FCA y ESA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59"/>
          <p:cNvSpPr txBox="1"/>
          <p:nvPr/>
        </p:nvSpPr>
        <p:spPr>
          <a:xfrm>
            <a:off x="2472625" y="1627550"/>
            <a:ext cx="6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Open Sans"/>
                <a:ea typeface="Open Sans"/>
                <a:cs typeface="Open Sans"/>
                <a:sym typeface="Open Sans"/>
              </a:rPr>
              <a:t>ESA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59"/>
          <p:cNvSpPr txBox="1"/>
          <p:nvPr/>
        </p:nvSpPr>
        <p:spPr>
          <a:xfrm>
            <a:off x="794450" y="2955825"/>
            <a:ext cx="2673600" cy="55396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baseline="0" dirty="0">
                <a:latin typeface="Open Sans"/>
                <a:ea typeface="Open Sans"/>
                <a:cs typeface="Open Sans"/>
                <a:sym typeface="Open Sans"/>
              </a:rPr>
              <a:t>Otras necesidades identificadas durante el proceso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6" name="Google Shape;666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2424" y="1967250"/>
            <a:ext cx="62754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06038" y="2671802"/>
            <a:ext cx="195325" cy="17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832110">
            <a:off x="411041" y="1919160"/>
            <a:ext cx="444091" cy="40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476" y="2115410"/>
            <a:ext cx="168067" cy="17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3501" y="2308096"/>
            <a:ext cx="188300" cy="1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9665" y="1923830"/>
            <a:ext cx="145700" cy="13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292671">
            <a:off x="1027177" y="2218024"/>
            <a:ext cx="360094" cy="3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3075" y="2017858"/>
            <a:ext cx="162525" cy="15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066" y="2310395"/>
            <a:ext cx="162525" cy="15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593" y="4265696"/>
            <a:ext cx="259023" cy="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268009">
            <a:off x="2283518" y="3951174"/>
            <a:ext cx="308800" cy="28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91572" y="1215439"/>
            <a:ext cx="203275" cy="18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21153" y="1147834"/>
            <a:ext cx="287806" cy="26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01299" y="1440566"/>
            <a:ext cx="229725" cy="24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35274" y="1317010"/>
            <a:ext cx="146750" cy="16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75100" y="1478412"/>
            <a:ext cx="189575" cy="16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53327" y="1532885"/>
            <a:ext cx="156950" cy="14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48441" y="2335335"/>
            <a:ext cx="229725" cy="20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30380" y="2180352"/>
            <a:ext cx="124529" cy="1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165320" y="2535638"/>
            <a:ext cx="147746" cy="13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-2700000">
            <a:off x="8331275" y="2143800"/>
            <a:ext cx="572700" cy="5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68420">
            <a:off x="7942138" y="2115838"/>
            <a:ext cx="190087" cy="1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64915" y="1147920"/>
            <a:ext cx="175259" cy="15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602150" y="662775"/>
            <a:ext cx="50594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725222" y="1157136"/>
            <a:ext cx="203275" cy="18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51565" y="919358"/>
            <a:ext cx="175259" cy="15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rot="-3686098">
            <a:off x="8176587" y="1092433"/>
            <a:ext cx="348975" cy="31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763931" y="2911624"/>
            <a:ext cx="107047" cy="11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301961" y="3050478"/>
            <a:ext cx="203270" cy="18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006779" y="3054141"/>
            <a:ext cx="189563" cy="17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938143" y="2735150"/>
            <a:ext cx="229731" cy="2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9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722545" y="3062831"/>
            <a:ext cx="178636" cy="1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235048" y="2677768"/>
            <a:ext cx="295375" cy="31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083893" y="2369194"/>
            <a:ext cx="162526" cy="1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59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638595" y="2356341"/>
            <a:ext cx="379227" cy="33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746943" y="2747269"/>
            <a:ext cx="162526" cy="1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9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960988" y="2598498"/>
            <a:ext cx="572700" cy="52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59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812990" y="3785560"/>
            <a:ext cx="82602" cy="9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021232" y="3872307"/>
            <a:ext cx="156943" cy="14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9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707877" y="3579567"/>
            <a:ext cx="162450" cy="15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9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771700" y="4020898"/>
            <a:ext cx="165203" cy="18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59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889355" y="3592380"/>
            <a:ext cx="274257" cy="2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59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190049" y="3578025"/>
            <a:ext cx="572700" cy="52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9"/>
          <p:cNvPicPr preferRelativeResize="0"/>
          <p:nvPr/>
        </p:nvPicPr>
        <p:blipFill>
          <a:blip r:embed="rId39">
            <a:alphaModFix amt="47000"/>
          </a:blip>
          <a:stretch>
            <a:fillRect/>
          </a:stretch>
        </p:blipFill>
        <p:spPr>
          <a:xfrm>
            <a:off x="5505234" y="4065227"/>
            <a:ext cx="187260" cy="17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9"/>
          <p:cNvPicPr preferRelativeResize="0"/>
          <p:nvPr/>
        </p:nvPicPr>
        <p:blipFill>
          <a:blip r:embed="rId40">
            <a:alphaModFix amt="47000"/>
          </a:blip>
          <a:stretch>
            <a:fillRect/>
          </a:stretch>
        </p:blipFill>
        <p:spPr>
          <a:xfrm>
            <a:off x="5578205" y="3785549"/>
            <a:ext cx="295370" cy="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9"/>
          <p:cNvPicPr preferRelativeResize="0"/>
          <p:nvPr/>
        </p:nvPicPr>
        <p:blipFill>
          <a:blip r:embed="rId41">
            <a:alphaModFix amt="47000"/>
          </a:blip>
          <a:stretch>
            <a:fillRect/>
          </a:stretch>
        </p:blipFill>
        <p:spPr>
          <a:xfrm>
            <a:off x="5844725" y="3966588"/>
            <a:ext cx="190434" cy="22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9"/>
          <p:cNvPicPr preferRelativeResize="0"/>
          <p:nvPr/>
        </p:nvPicPr>
        <p:blipFill>
          <a:blip r:embed="rId42">
            <a:alphaModFix amt="47000"/>
          </a:blip>
          <a:stretch>
            <a:fillRect/>
          </a:stretch>
        </p:blipFill>
        <p:spPr>
          <a:xfrm rot="-3589592">
            <a:off x="4737424" y="3735117"/>
            <a:ext cx="694375" cy="6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9"/>
          <p:cNvPicPr preferRelativeResize="0"/>
          <p:nvPr/>
        </p:nvPicPr>
        <p:blipFill>
          <a:blip r:embed="rId42">
            <a:alphaModFix amt="47000"/>
          </a:blip>
          <a:stretch>
            <a:fillRect/>
          </a:stretch>
        </p:blipFill>
        <p:spPr>
          <a:xfrm rot="-1573429">
            <a:off x="5638939" y="4265048"/>
            <a:ext cx="355538" cy="324447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9"/>
          <p:cNvSpPr txBox="1"/>
          <p:nvPr/>
        </p:nvSpPr>
        <p:spPr>
          <a:xfrm>
            <a:off x="383199" y="2461550"/>
            <a:ext cx="156118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/>
              <a:t>$298 millones</a:t>
            </a:r>
            <a:endParaRPr b="1" dirty="0"/>
          </a:p>
        </p:txBody>
      </p:sp>
      <p:sp>
        <p:nvSpPr>
          <p:cNvPr id="715" name="Google Shape;715;p59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0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0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Sesión en grupo pequeño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22" name="Google Shape;72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60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Conclusiones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9" name="Google Shape;729;p61"/>
          <p:cNvSpPr txBox="1"/>
          <p:nvPr/>
        </p:nvSpPr>
        <p:spPr>
          <a:xfrm>
            <a:off x="381900" y="1017725"/>
            <a:ext cx="7396200" cy="2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s" sz="1800" b="0" i="0" u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¿Esto tiene sentido para usted?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s" sz="1800" b="0" i="0" u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¿Entiende el costo del informe de la FCA Año 0, Solo niveles de prioridad 1 y 2 de la FCA, que es aproximadamente </a:t>
            </a:r>
            <a:r>
              <a:rPr lang="es" sz="1800" b="0" i="1" u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$298 millones*?</a:t>
            </a:r>
            <a:endParaRPr sz="1800" i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s" sz="1350" b="0" i="1" u="none" baseline="0">
                <a:solidFill>
                  <a:srgbClr val="3C404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*Esta cifra puede cambiar a medida que buscamos la eficiencia entre los comités de LRP y las prioridades 1 y 2 de la FCA</a:t>
            </a:r>
            <a:endParaRPr sz="2100" i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s" sz="1800" b="0" i="0" u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¿Estamos de acuerdo en que estos proyectos son imprescindibles con el bono?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61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1" name="Google Shape;73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61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Inicio de sesión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5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2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2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Próximos pasos y reunión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39" name="Google Shape;73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2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50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Próximos pasos y reuniones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6" name="Google Shape;746;p6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Potenciales temas de debate para el futuro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Horario de atención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Informárselo a Jasmine antes del mediodía del miércoles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Próxima reunión: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Miércoles 22 de junio a las 6:30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1" u="none" baseline="0">
                <a:latin typeface="Open Sans"/>
                <a:ea typeface="Open Sans"/>
                <a:cs typeface="Open Sans"/>
                <a:sym typeface="Open Sans"/>
              </a:rPr>
              <a:t>Tentativo</a:t>
            </a: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Cafetería de la Oak Springs Elementary School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Trataremos las Estrategias de LRP (con costos)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Recordatorio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El distrito tiene horario de eficiencia energética de verano (jornadas de 10 horas, cerrado los viernes)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El distrito estará completamente cerrado la semana del 4 de julio (Lunes 4 de julio al viernes 8 de julio)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63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8" name="Google Shape;7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3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Roboto Slab"/>
                <a:ea typeface="Roboto Slab"/>
                <a:cs typeface="Roboto Slab"/>
                <a:sym typeface="Roboto Slab"/>
              </a:rPr>
              <a:t>Cronograma de reuniones futuras (como referencia)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5" name="Google Shape;755;p6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b="0" i="0" u="none" baseline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7" name="Google Shape;75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4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52</a:t>
            </a:fld>
            <a:endParaRPr/>
          </a:p>
        </p:txBody>
      </p:sp>
      <p:sp>
        <p:nvSpPr>
          <p:cNvPr id="759" name="Google Shape;759;p64"/>
          <p:cNvSpPr txBox="1"/>
          <p:nvPr/>
        </p:nvSpPr>
        <p:spPr>
          <a:xfrm>
            <a:off x="1120475" y="789125"/>
            <a:ext cx="7246800" cy="3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Miércoles 22 de junio, de 6:30-8:30 pm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Sábado 25 de junio, de 9:00 a.m. a 1:00 p.m.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Martes 28 de junio, de 6:30 a 8:30 p.m. (solo si es necesario) 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Miércoles 29 de junio, de 6:30 a 8:30 p.m.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Miércoles 20 de julio, de 6:30 a 8:30 p.m.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98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"/>
              <a:buChar char="●"/>
            </a:pPr>
            <a:r>
              <a:rPr lang="es" sz="3176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Sábado 23 de julio, de 9:00 a.m. a 1:00 p.m. (solo si es necesario) </a:t>
            </a:r>
            <a:endParaRPr sz="3176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* Las fechas están en el calendario público del distrito.  Los miembros deberían haber recibido invitaciones al calendario.    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5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5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Cierre de sesión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66" name="Google Shape;76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65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100" b="1">
                <a:solidFill>
                  <a:srgbClr val="980000"/>
                </a:solidFill>
              </a:rPr>
              <a:t>53</a:t>
            </a:fld>
            <a:endParaRPr sz="13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Comentario público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  <a:highlight>
                  <a:srgbClr val="FFFFFF"/>
                </a:highlight>
              </a:rPr>
              <a:t>6</a:t>
            </a:fld>
            <a:endParaRPr sz="1200" b="1">
              <a:solidFill>
                <a:srgbClr val="98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Orden del día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7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-12000" y="0"/>
            <a:ext cx="9156000" cy="1680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375" y="4539075"/>
            <a:ext cx="572700" cy="57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20"/>
          <p:cNvGraphicFramePr/>
          <p:nvPr>
            <p:extLst>
              <p:ext uri="{D42A27DB-BD31-4B8C-83A1-F6EECF244321}">
                <p14:modId xmlns:p14="http://schemas.microsoft.com/office/powerpoint/2010/main" val="1368904512"/>
              </p:ext>
            </p:extLst>
          </p:nvPr>
        </p:nvGraphicFramePr>
        <p:xfrm>
          <a:off x="300595" y="273510"/>
          <a:ext cx="8056751" cy="4404150"/>
        </p:xfrm>
        <a:graphic>
          <a:graphicData uri="http://schemas.openxmlformats.org/drawingml/2006/table">
            <a:tbl>
              <a:tblPr>
                <a:noFill/>
                <a:tableStyleId>{60272A38-57E9-4A14-AC6C-3250A8403554}</a:tableStyleId>
              </a:tblPr>
              <a:tblGrid>
                <a:gridCol w="49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4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 i="0" u="none" baseline="0"/>
                        <a:t>PUNTO DE LA AGENDA</a:t>
                      </a:r>
                      <a:endParaRPr sz="1200"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81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COMIENZO *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16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DURACIÓN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46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1.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Inicio de sesión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9:00 a.m.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46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2.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Comentario público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9:00 a.m.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10 minutos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33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3.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Aprobación del acta de la asamblea de las asambleas del 18 de mayo de 2022, del 25 de mayo de 2022 y del 1 de junio de 2022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9:10 a.m.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10 minutos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844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4.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 Presentación y debate sobre la planificación del bono que incluye:</a:t>
                      </a:r>
                      <a:endParaRPr sz="1200" dirty="0"/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●</a:t>
                      </a:r>
                      <a:r>
                        <a:rPr lang="es" sz="600" b="0" i="0" u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s" sz="1200" b="0" i="0" u="none" baseline="0" dirty="0"/>
                        <a:t>Implicaciones para la infraestructura del Distrito sin una infusión de capital</a:t>
                      </a:r>
                      <a:endParaRPr sz="1200" dirty="0"/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●</a:t>
                      </a:r>
                      <a:r>
                        <a:rPr lang="es" sz="600" b="0" i="0" u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s" sz="1200" b="0" i="0" u="none" baseline="0" dirty="0"/>
                        <a:t>Historia del proceso de planificación a largo plazo y participación de la comunidad/plantel</a:t>
                      </a:r>
                      <a:endParaRPr sz="1200" dirty="0"/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●</a:t>
                      </a:r>
                      <a:r>
                        <a:rPr lang="es" sz="600" b="0" i="0" u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s" sz="1200" b="0" i="0" u="none" baseline="0" dirty="0"/>
                        <a:t>Estrategias de la planificación a largo plazo (no presupuestado)</a:t>
                      </a:r>
                      <a:endParaRPr sz="1200" dirty="0"/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●</a:t>
                      </a:r>
                      <a:r>
                        <a:rPr lang="es" sz="600" b="0" i="0" u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s" sz="1200" b="0" i="0" u="none" baseline="0" dirty="0"/>
                        <a:t>Definición de sistemas edilicios cruciales para la misión</a:t>
                      </a:r>
                      <a:endParaRPr sz="1200" dirty="0"/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 dirty="0"/>
                        <a:t>●</a:t>
                      </a:r>
                      <a:r>
                        <a:rPr lang="es" sz="600" b="0" i="0" u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s" sz="1200" b="0" i="0" u="none" baseline="0" dirty="0"/>
                        <a:t>Datos de la Evaluación de la condición de la instalación (presupuestado)</a:t>
                      </a:r>
                      <a:endParaRPr sz="1200"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9:20 a.m.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3 horas y 35 min.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33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5. 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Potenciales temas de debate para el futuro; fechas/horarios de asambleas; lugares; duración de las asambleas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12:55 p.m.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0" i="0" u="none" baseline="0"/>
                        <a:t>5 minutos</a:t>
                      </a:r>
                      <a:endParaRPr sz="12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70">
                <a:tc>
                  <a:txBody>
                    <a:bodyPr/>
                    <a:lstStyle/>
                    <a:p>
                      <a:pPr marL="0" marR="254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0" i="0" u="none" baseline="0"/>
                        <a:t>6.</a:t>
                      </a:r>
                      <a:endParaRPr sz="13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0" i="0" u="none" baseline="0"/>
                        <a:t>Cierre de sesión*</a:t>
                      </a:r>
                      <a:endParaRPr sz="13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0" i="0" u="none" baseline="0"/>
                        <a:t>1:00 p.m.</a:t>
                      </a:r>
                      <a:endParaRPr sz="13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0" i="0" u="none" baseline="0" dirty="0"/>
                        <a:t> </a:t>
                      </a:r>
                      <a:endParaRPr sz="1300"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35848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0" y="12000"/>
            <a:ext cx="9144000" cy="4124400"/>
          </a:xfrm>
          <a:prstGeom prst="rect">
            <a:avLst/>
          </a:prstGeom>
          <a:solidFill>
            <a:srgbClr val="A9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ctrTitle"/>
          </p:nvPr>
        </p:nvSpPr>
        <p:spPr>
          <a:xfrm>
            <a:off x="311700" y="181081"/>
            <a:ext cx="8520600" cy="3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Aprobación del acta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18 de mayo de 2022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30" y="4223773"/>
            <a:ext cx="2240733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29233" y="4643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1">
                <a:solidFill>
                  <a:srgbClr val="980000"/>
                </a:solidFill>
              </a:rPr>
              <a:t>9</a:t>
            </a:fld>
            <a:endParaRPr sz="1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4321</Words>
  <Application>Microsoft Macintosh PowerPoint</Application>
  <PresentationFormat>On-screen Show (16:9)</PresentationFormat>
  <Paragraphs>507</Paragraphs>
  <Slides>53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Times New Roman</vt:lpstr>
      <vt:lpstr>Proxima Nova Semibold</vt:lpstr>
      <vt:lpstr>Calibri</vt:lpstr>
      <vt:lpstr>Roboto Slab</vt:lpstr>
      <vt:lpstr>Roboto Slab SemiBold</vt:lpstr>
      <vt:lpstr>Open Sans</vt:lpstr>
      <vt:lpstr>Arial</vt:lpstr>
      <vt:lpstr>Lato</vt:lpstr>
      <vt:lpstr>Simple Light</vt:lpstr>
      <vt:lpstr>Bond Steering Committee / Comité Directivo del Bono Public Comment Registrations / Inscripciones para presentar un comentario público</vt:lpstr>
      <vt:lpstr>Interpretación</vt:lpstr>
      <vt:lpstr>Bond Steering Committee / Comité Directivo del Bono Public Comment Registrations / Inscripciones para presentar un comentario público</vt:lpstr>
      <vt:lpstr>Comité Directivo del Bono</vt:lpstr>
      <vt:lpstr>Inicio de sesión</vt:lpstr>
      <vt:lpstr>Comentario público</vt:lpstr>
      <vt:lpstr>Orden del día</vt:lpstr>
      <vt:lpstr>PowerPoint Presentation</vt:lpstr>
      <vt:lpstr>Aprobación del acta 18 de mayo de 2022</vt:lpstr>
      <vt:lpstr>Aprobación del acta 25 de mayo de 2022</vt:lpstr>
      <vt:lpstr>Aprobación del acta 1 de junio de 2022</vt:lpstr>
      <vt:lpstr>Resumen de reuniones anteriores y expectativas</vt:lpstr>
      <vt:lpstr>Nuestro rol </vt:lpstr>
      <vt:lpstr>Normas de la reunión </vt:lpstr>
      <vt:lpstr>Resumen de reuniones anteriores del BSC</vt:lpstr>
      <vt:lpstr>Metas de la reunión del 11 de junio </vt:lpstr>
      <vt:lpstr>¿Qué pasa si no hacemos nada? </vt:lpstr>
      <vt:lpstr>¿Qué pasa si no hacemos nada? </vt:lpstr>
      <vt:lpstr>¿Qué pasa si no hacemos nada? </vt:lpstr>
      <vt:lpstr>El costo de no hacer nada </vt:lpstr>
      <vt:lpstr>Ejemplos de comité </vt:lpstr>
      <vt:lpstr>Encuesta de comité </vt:lpstr>
      <vt:lpstr>PowerPoint Presentation</vt:lpstr>
      <vt:lpstr>Proceso y participación</vt:lpstr>
      <vt:lpstr>Cómo llegamos hasta aquí </vt:lpstr>
      <vt:lpstr>Proceso de planificación a largo plazo </vt:lpstr>
      <vt:lpstr>Participación de la comunidad </vt:lpstr>
      <vt:lpstr>Mapa de trabajos de participación de LRP</vt:lpstr>
      <vt:lpstr>Proceso de participación constante </vt:lpstr>
      <vt:lpstr>Descanso </vt:lpstr>
      <vt:lpstr>Estrategias del plan a largo plazo</vt:lpstr>
      <vt:lpstr>Marco para la toma de decisiones del plan a largo plazo </vt:lpstr>
      <vt:lpstr>Parte 1: Priorizar el "qué"</vt:lpstr>
      <vt:lpstr>Parte 2: Identificar el “Dónde”</vt:lpstr>
      <vt:lpstr>Parte 2: Instalaciones de alta oportunidad</vt:lpstr>
      <vt:lpstr>Parte 2: Instalaciones de alta oportunidad</vt:lpstr>
      <vt:lpstr>Parte 2: Instalaciones de alta oportunidad</vt:lpstr>
      <vt:lpstr>Parte 2: Rúbrica para instalaciones de alta oportunidad</vt:lpstr>
      <vt:lpstr>Actualización del plan a largo plazo: las estrategias financiadas con bonos </vt:lpstr>
      <vt:lpstr>¿Cuáles son sus piedritas y rocas? </vt:lpstr>
      <vt:lpstr>Lo que sabemos</vt:lpstr>
      <vt:lpstr>Descanso </vt:lpstr>
      <vt:lpstr>Deficiencias en FCA</vt:lpstr>
      <vt:lpstr>Deficiencias en FCA </vt:lpstr>
      <vt:lpstr>Deficiencias en FCA </vt:lpstr>
      <vt:lpstr>Primera prioridad del Comité de Instalaciones del LRP</vt:lpstr>
      <vt:lpstr>¿Cuáles son sus piedritas y rocas? </vt:lpstr>
      <vt:lpstr>Sesión en grupo pequeño </vt:lpstr>
      <vt:lpstr>Conclusiones</vt:lpstr>
      <vt:lpstr>Próximos pasos y reunión </vt:lpstr>
      <vt:lpstr>Próximos pasos y reuniones </vt:lpstr>
      <vt:lpstr>Cronograma de reuniones futuras (como referencia)</vt:lpstr>
      <vt:lpstr>Cierre de sesión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Steering Committee / Comité Directivo del Bono Public Comment Registrations / Inscripció para presentar un comentario público</dc:title>
  <dc:subject/>
  <dc:creator>Melissa Gonzalez</dc:creator>
  <cp:keywords/>
  <dc:description/>
  <cp:lastModifiedBy>Joan Williams</cp:lastModifiedBy>
  <cp:revision>8</cp:revision>
  <dcterms:modified xsi:type="dcterms:W3CDTF">2022-06-15T19:58:59Z</dcterms:modified>
  <cp:category/>
</cp:coreProperties>
</file>