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9144000" cy="5143500" type="screen16x9"/>
  <p:notesSz cx="6858000" cy="9144000"/>
  <p:embeddedFontLst>
    <p:embeddedFont>
      <p:font typeface="Calibri" panose="020F0502020204030204" pitchFamily="34" charset="0"/>
      <p:regular r:id="rId56"/>
      <p:bold r:id="rId57"/>
      <p:italic r:id="rId58"/>
      <p:boldItalic r:id="rId59"/>
    </p:embeddedFont>
    <p:embeddedFont>
      <p:font typeface="Lato" panose="020F0502020204030203" pitchFamily="34" charset="77"/>
      <p:regular r:id="rId60"/>
      <p:bold r:id="rId61"/>
      <p:italic r:id="rId62"/>
      <p:boldItalic r:id="rId63"/>
    </p:embeddedFont>
    <p:embeddedFont>
      <p:font typeface="Open Sans" panose="020B0606030504020204" pitchFamily="34" charset="0"/>
      <p:regular r:id="rId64"/>
      <p:bold r:id="rId65"/>
      <p:italic r:id="rId66"/>
      <p:boldItalic r:id="rId67"/>
    </p:embeddedFont>
    <p:embeddedFont>
      <p:font typeface="Proxima Nova Semibold" panose="02000506030000020004" pitchFamily="2" charset="0"/>
      <p:regular r:id="rId68"/>
      <p:bold r:id="rId69"/>
      <p:italic r:id="rId70"/>
      <p:boldItalic r:id="rId71"/>
    </p:embeddedFont>
    <p:embeddedFont>
      <p:font typeface="Roboto Slab" pitchFamily="2" charset="0"/>
      <p:regular r:id="rId72"/>
      <p:bold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D38FCB3-BED1-44E8-8714-F68FADBDB18F}">
  <a:tblStyle styleId="{FD38FCB3-BED1-44E8-8714-F68FADBDB18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91"/>
  </p:normalViewPr>
  <p:slideViewPr>
    <p:cSldViewPr snapToGrid="0">
      <p:cViewPr varScale="1">
        <p:scale>
          <a:sx n="139" d="100"/>
          <a:sy n="139" d="100"/>
        </p:scale>
        <p:origin x="176" y="252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8.fntdata"/><Relationship Id="rId68" Type="http://schemas.openxmlformats.org/officeDocument/2006/relationships/font" Target="fonts/font13.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70" Type="http://schemas.openxmlformats.org/officeDocument/2006/relationships/font" Target="fonts/font15.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notesMaster" Target="notesMasters/notesMaster1.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16.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ocs.google.com/spreadsheets/d/1L0AsMXltOo6jb8PTApk0tYDjo16dhEaI/edit#gid=492666385"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21c1ae817a_2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21c1ae817a_2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31f4a108e7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31f4a108e7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Co-Chairs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31f4a108e7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31f4a108e7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Co-Chairs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25f483bc3f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25f483bc3f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31ca2d484b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31ca2d484b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Frances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31f4a108e7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31f4a108e7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Frances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2511fb1fd0_2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2511fb1fd0_2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Frances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323f06424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323f06424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Frances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2511fb1fd0_2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2511fb1fd0_2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2511fb1fd0_2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2511fb1fd0_2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1200"/>
              </a:spcBef>
              <a:spcAft>
                <a:spcPts val="0"/>
              </a:spcAft>
              <a:buClr>
                <a:schemeClr val="dk1"/>
              </a:buClr>
              <a:buSzPts val="1100"/>
              <a:buFont typeface="Arial"/>
              <a:buNone/>
            </a:pPr>
            <a:r>
              <a:rPr lang="en">
                <a:solidFill>
                  <a:schemeClr val="dk1"/>
                </a:solidFill>
              </a:rPr>
              <a:t>Education Committee, </a:t>
            </a:r>
            <a:r>
              <a:rPr lang="en" sz="700">
                <a:solidFill>
                  <a:schemeClr val="dk1"/>
                </a:solidFill>
                <a:latin typeface="Times New Roman"/>
                <a:ea typeface="Times New Roman"/>
                <a:cs typeface="Times New Roman"/>
                <a:sym typeface="Times New Roman"/>
              </a:rPr>
              <a:t> </a:t>
            </a:r>
            <a:r>
              <a:rPr lang="en">
                <a:solidFill>
                  <a:schemeClr val="dk1"/>
                </a:solidFill>
              </a:rPr>
              <a:t>Bond Efficiency: Conduct a comprehensive review of the school district bond issuance process. Specifically, review public notice and disclosure requirements, the bond election process, procurement requirements, and how unused bond proceeds may be utilized. Study the best practices implemented by school boards and make recommendations to improve bond issuance efficiencies.</a:t>
            </a:r>
            <a:endParaRPr>
              <a:solidFill>
                <a:schemeClr val="dk1"/>
              </a:solidFill>
            </a:endParaRPr>
          </a:p>
          <a:p>
            <a:pPr marL="0" lvl="0" indent="0" algn="l" rtl="0">
              <a:lnSpc>
                <a:spcPct val="200000"/>
              </a:lnSpc>
              <a:spcBef>
                <a:spcPts val="1200"/>
              </a:spcBef>
              <a:spcAft>
                <a:spcPts val="0"/>
              </a:spcAft>
              <a:buClr>
                <a:schemeClr val="dk1"/>
              </a:buClr>
              <a:buSzPts val="1100"/>
              <a:buFont typeface="Arial"/>
              <a:buNone/>
            </a:pPr>
            <a:r>
              <a:rPr lang="en">
                <a:solidFill>
                  <a:schemeClr val="dk1"/>
                </a:solidFill>
              </a:rPr>
              <a:t>Local Government Committee, Bond Elections: Review and report on voter participation and bond election result differences between November and May elections. Make recommendations for improved voter turnout, increased election efficiencies, and better accountability of local debt.</a:t>
            </a: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339f2fed6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339f2fed6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1200"/>
              </a:spcBef>
              <a:spcAft>
                <a:spcPts val="0"/>
              </a:spcAft>
              <a:buClr>
                <a:schemeClr val="dk1"/>
              </a:buClr>
              <a:buSzPts val="1100"/>
              <a:buFont typeface="Arial"/>
              <a:buNone/>
            </a:pPr>
            <a:r>
              <a:rPr lang="en">
                <a:solidFill>
                  <a:schemeClr val="dk1"/>
                </a:solidFill>
              </a:rPr>
              <a:t>Education Committee, </a:t>
            </a:r>
            <a:r>
              <a:rPr lang="en" sz="700">
                <a:solidFill>
                  <a:schemeClr val="dk1"/>
                </a:solidFill>
                <a:latin typeface="Times New Roman"/>
                <a:ea typeface="Times New Roman"/>
                <a:cs typeface="Times New Roman"/>
                <a:sym typeface="Times New Roman"/>
              </a:rPr>
              <a:t> </a:t>
            </a:r>
            <a:r>
              <a:rPr lang="en">
                <a:solidFill>
                  <a:schemeClr val="dk1"/>
                </a:solidFill>
              </a:rPr>
              <a:t>Bond Efficiency: Conduct a comprehensive review of the school district bond issuance process. Specifically, review public notice and disclosure requirements, the bond election process, procurement requirements, and how unused bond proceeds may be utilized. Study the best practices implemented by school boards and make recommendations to improve bond issuance efficiencies.</a:t>
            </a:r>
            <a:endParaRPr>
              <a:solidFill>
                <a:schemeClr val="dk1"/>
              </a:solidFill>
            </a:endParaRPr>
          </a:p>
          <a:p>
            <a:pPr marL="0" lvl="0" indent="0" algn="l" rtl="0">
              <a:lnSpc>
                <a:spcPct val="200000"/>
              </a:lnSpc>
              <a:spcBef>
                <a:spcPts val="1200"/>
              </a:spcBef>
              <a:spcAft>
                <a:spcPts val="0"/>
              </a:spcAft>
              <a:buClr>
                <a:schemeClr val="dk1"/>
              </a:buClr>
              <a:buSzPts val="1100"/>
              <a:buFont typeface="Arial"/>
              <a:buNone/>
            </a:pPr>
            <a:r>
              <a:rPr lang="en">
                <a:solidFill>
                  <a:schemeClr val="dk1"/>
                </a:solidFill>
              </a:rPr>
              <a:t>Local Government Committee, Bond Elections: Review and report on voter participation and bond election result differences between November and May elections. Make recommendations for improved voter turnout, increased election efficiencies, and better accountability of local debt.</a:t>
            </a: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2511fb1fd0_2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2511fb1fd0_2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Co-chairs - Carmen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31f4a108e7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31f4a108e7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a:solidFill>
                <a:schemeClr val="dk1"/>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1400">
              <a:solidFill>
                <a:srgbClr val="201F1E"/>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120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31f4a108e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31f4a108e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Frances tell co-chairs to give one minute examples and ask if one or two other want to share quickly .  Aiden is willing to speak from student perspective.  </a:t>
            </a:r>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31f4a108e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31f4a108e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31f4a108e7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31f4a108e7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2511fb1fd0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2511fb1fd0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2511fb1fd0_2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2511fb1fd0_2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339f2fed64_14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1339f2fed64_14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31f4a108e7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131f4a108e7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a:solidFill>
                  <a:srgbClr val="595959"/>
                </a:solidFill>
                <a:latin typeface="Open Sans"/>
                <a:ea typeface="Open Sans"/>
                <a:cs typeface="Open Sans"/>
                <a:sym typeface="Open Sans"/>
              </a:rPr>
              <a:t>We designed our engagement efforts to gather a diversity of perspectives to ensure our decisions meet the needs of students and families that our education system has most historically underserved.</a:t>
            </a:r>
            <a:endParaRPr sz="1800">
              <a:solidFill>
                <a:srgbClr val="595959"/>
              </a:solidFill>
              <a:latin typeface="Open Sans"/>
              <a:ea typeface="Open Sans"/>
              <a:cs typeface="Open Sans"/>
              <a:sym typeface="Open Sans"/>
            </a:endParaRPr>
          </a:p>
          <a:p>
            <a:pPr marL="0" lvl="0" indent="0" algn="l" rtl="0">
              <a:spcBef>
                <a:spcPts val="120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339f2fed64_1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339f2fed64_1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31ca2d484b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31ca2d484b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25f483bc3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25f483bc3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31ca2d484b_1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31ca2d484b_1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31ca2d484b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131ca2d484b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31ca2d484b_1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131ca2d484b_1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Clr>
                <a:schemeClr val="dk1"/>
              </a:buClr>
              <a:buSzPts val="1100"/>
              <a:buFont typeface="Arial"/>
              <a:buNone/>
            </a:pPr>
            <a:r>
              <a:rPr lang="en" sz="1800">
                <a:solidFill>
                  <a:srgbClr val="595959"/>
                </a:solidFill>
                <a:latin typeface="Open Sans"/>
                <a:ea typeface="Open Sans"/>
                <a:cs typeface="Open Sans"/>
                <a:sym typeface="Open Sans"/>
              </a:rPr>
              <a:t>Listening to community</a:t>
            </a:r>
            <a:endParaRPr sz="1800">
              <a:solidFill>
                <a:srgbClr val="595959"/>
              </a:solidFill>
              <a:latin typeface="Open Sans"/>
              <a:ea typeface="Open Sans"/>
              <a:cs typeface="Open Sans"/>
              <a:sym typeface="Open Sans"/>
            </a:endParaRPr>
          </a:p>
          <a:p>
            <a:pPr marL="0" lvl="0" indent="0" algn="l" rtl="0">
              <a:spcBef>
                <a:spcPts val="1000"/>
              </a:spcBef>
              <a:spcAft>
                <a:spcPts val="0"/>
              </a:spcAft>
              <a:buClr>
                <a:schemeClr val="dk1"/>
              </a:buClr>
              <a:buSzPts val="1100"/>
              <a:buFont typeface="Arial"/>
              <a:buNone/>
            </a:pPr>
            <a:r>
              <a:rPr lang="en" sz="1800">
                <a:solidFill>
                  <a:srgbClr val="595959"/>
                </a:solidFill>
                <a:latin typeface="Open Sans"/>
                <a:ea typeface="Open Sans"/>
                <a:cs typeface="Open Sans"/>
                <a:sym typeface="Open Sans"/>
              </a:rPr>
              <a:t>Develop Problem Statements</a:t>
            </a:r>
            <a:endParaRPr sz="1800">
              <a:solidFill>
                <a:srgbClr val="595959"/>
              </a:solidFill>
              <a:latin typeface="Open Sans"/>
              <a:ea typeface="Open Sans"/>
              <a:cs typeface="Open Sans"/>
              <a:sym typeface="Open Sans"/>
            </a:endParaRPr>
          </a:p>
          <a:p>
            <a:pPr marL="0" lvl="0" indent="0" algn="l" rtl="0">
              <a:spcBef>
                <a:spcPts val="1000"/>
              </a:spcBef>
              <a:spcAft>
                <a:spcPts val="0"/>
              </a:spcAft>
              <a:buClr>
                <a:schemeClr val="dk1"/>
              </a:buClr>
              <a:buSzPts val="1100"/>
              <a:buFont typeface="Arial"/>
              <a:buNone/>
            </a:pPr>
            <a:r>
              <a:rPr lang="en" sz="1800">
                <a:solidFill>
                  <a:srgbClr val="595959"/>
                </a:solidFill>
                <a:latin typeface="Open Sans"/>
                <a:ea typeface="Open Sans"/>
                <a:cs typeface="Open Sans"/>
                <a:sym typeface="Open Sans"/>
              </a:rPr>
              <a:t>Root Cause Analysis</a:t>
            </a:r>
            <a:endParaRPr sz="1800">
              <a:solidFill>
                <a:srgbClr val="595959"/>
              </a:solidFill>
              <a:latin typeface="Open Sans"/>
              <a:ea typeface="Open Sans"/>
              <a:cs typeface="Open Sans"/>
              <a:sym typeface="Open Sans"/>
            </a:endParaRPr>
          </a:p>
          <a:p>
            <a:pPr marL="0" lvl="0" indent="0" algn="l" rtl="0">
              <a:spcBef>
                <a:spcPts val="1000"/>
              </a:spcBef>
              <a:spcAft>
                <a:spcPts val="0"/>
              </a:spcAft>
              <a:buClr>
                <a:schemeClr val="dk1"/>
              </a:buClr>
              <a:buSzPts val="1100"/>
              <a:buFont typeface="Arial"/>
              <a:buNone/>
            </a:pPr>
            <a:r>
              <a:rPr lang="en" sz="1800">
                <a:solidFill>
                  <a:srgbClr val="595959"/>
                </a:solidFill>
                <a:latin typeface="Open Sans"/>
                <a:ea typeface="Open Sans"/>
                <a:cs typeface="Open Sans"/>
                <a:sym typeface="Open Sans"/>
              </a:rPr>
              <a:t>Set Goals</a:t>
            </a:r>
            <a:endParaRPr sz="1800">
              <a:solidFill>
                <a:srgbClr val="595959"/>
              </a:solidFill>
              <a:latin typeface="Open Sans"/>
              <a:ea typeface="Open Sans"/>
              <a:cs typeface="Open Sans"/>
              <a:sym typeface="Open Sans"/>
            </a:endParaRPr>
          </a:p>
          <a:p>
            <a:pPr marL="0" lvl="0" indent="0" algn="l" rtl="0">
              <a:spcBef>
                <a:spcPts val="1000"/>
              </a:spcBef>
              <a:spcAft>
                <a:spcPts val="0"/>
              </a:spcAft>
              <a:buClr>
                <a:schemeClr val="dk1"/>
              </a:buClr>
              <a:buSzPts val="1100"/>
              <a:buFont typeface="Arial"/>
              <a:buNone/>
            </a:pPr>
            <a:r>
              <a:rPr lang="en" sz="1800">
                <a:solidFill>
                  <a:srgbClr val="595959"/>
                </a:solidFill>
                <a:latin typeface="Open Sans"/>
                <a:ea typeface="Open Sans"/>
                <a:cs typeface="Open Sans"/>
                <a:sym typeface="Open Sans"/>
              </a:rPr>
              <a:t>Develop strategies to address root causes</a:t>
            </a:r>
            <a:endParaRPr sz="1800">
              <a:solidFill>
                <a:srgbClr val="595959"/>
              </a:solidFill>
              <a:latin typeface="Open Sans"/>
              <a:ea typeface="Open Sans"/>
              <a:cs typeface="Open Sans"/>
              <a:sym typeface="Open Sans"/>
            </a:endParaRPr>
          </a:p>
          <a:p>
            <a:pPr marL="0" lvl="0" indent="0" algn="l" rtl="0">
              <a:spcBef>
                <a:spcPts val="1000"/>
              </a:spcBef>
              <a:spcAft>
                <a:spcPts val="0"/>
              </a:spcAft>
              <a:buClr>
                <a:schemeClr val="dk1"/>
              </a:buClr>
              <a:buSzPts val="1100"/>
              <a:buFont typeface="Arial"/>
              <a:buNone/>
            </a:pPr>
            <a:r>
              <a:rPr lang="en" sz="1800">
                <a:solidFill>
                  <a:srgbClr val="595959"/>
                </a:solidFill>
                <a:latin typeface="Open Sans"/>
                <a:ea typeface="Open Sans"/>
                <a:cs typeface="Open Sans"/>
                <a:sym typeface="Open Sans"/>
              </a:rPr>
              <a:t>Prioritize strategies</a:t>
            </a:r>
            <a:endParaRPr sz="1800">
              <a:solidFill>
                <a:srgbClr val="595959"/>
              </a:solidFill>
              <a:latin typeface="Open Sans"/>
              <a:ea typeface="Open Sans"/>
              <a:cs typeface="Open Sans"/>
              <a:sym typeface="Open Sans"/>
            </a:endParaRPr>
          </a:p>
          <a:p>
            <a:pPr marL="0" lvl="0" indent="0" algn="l" rtl="0">
              <a:spcBef>
                <a:spcPts val="1000"/>
              </a:spcBef>
              <a:spcAft>
                <a:spcPts val="0"/>
              </a:spcAft>
              <a:buClr>
                <a:schemeClr val="dk1"/>
              </a:buClr>
              <a:buSzPts val="1100"/>
              <a:buFont typeface="Arial"/>
              <a:buNone/>
            </a:pPr>
            <a:endParaRPr sz="1800">
              <a:solidFill>
                <a:srgbClr val="595959"/>
              </a:solidFill>
              <a:latin typeface="Open Sans"/>
              <a:ea typeface="Open Sans"/>
              <a:cs typeface="Open Sans"/>
              <a:sym typeface="Open Sans"/>
            </a:endParaRPr>
          </a:p>
          <a:p>
            <a:pPr marL="0" lvl="0" indent="0" algn="l" rtl="0">
              <a:spcBef>
                <a:spcPts val="1000"/>
              </a:spcBef>
              <a:spcAft>
                <a:spcPts val="0"/>
              </a:spcAft>
              <a:buClr>
                <a:schemeClr val="dk1"/>
              </a:buClr>
              <a:buSzPts val="1100"/>
              <a:buFont typeface="Arial"/>
              <a:buNone/>
            </a:pPr>
            <a:r>
              <a:rPr lang="en" sz="1800">
                <a:solidFill>
                  <a:srgbClr val="595959"/>
                </a:solidFill>
                <a:latin typeface="Open Sans"/>
                <a:ea typeface="Open Sans"/>
                <a:cs typeface="Open Sans"/>
                <a:sym typeface="Open Sans"/>
              </a:rPr>
              <a:t>While all strategies will go through Part 1 (prioritizing the “what” based on the equity rubric), there are other strategies that don’t neatly align with Part 2’s process (“where” they are implemented). Examples of this include, but are not limited to:</a:t>
            </a:r>
            <a:endParaRPr sz="1800">
              <a:solidFill>
                <a:srgbClr val="595959"/>
              </a:solidFill>
              <a:latin typeface="Open Sans"/>
              <a:ea typeface="Open Sans"/>
              <a:cs typeface="Open Sans"/>
              <a:sym typeface="Open Sans"/>
            </a:endParaRPr>
          </a:p>
          <a:p>
            <a:pPr marL="457200" lvl="0" indent="-342900" algn="l" rtl="0">
              <a:spcBef>
                <a:spcPts val="1000"/>
              </a:spcBef>
              <a:spcAft>
                <a:spcPts val="0"/>
              </a:spcAft>
              <a:buClr>
                <a:schemeClr val="dk1"/>
              </a:buClr>
              <a:buSzPts val="1800"/>
              <a:buFont typeface="Lato"/>
              <a:buChar char="●"/>
            </a:pPr>
            <a:r>
              <a:rPr lang="en" sz="1800">
                <a:solidFill>
                  <a:srgbClr val="595959"/>
                </a:solidFill>
                <a:latin typeface="Open Sans"/>
                <a:ea typeface="Open Sans"/>
                <a:cs typeface="Open Sans"/>
                <a:sym typeface="Open Sans"/>
              </a:rPr>
              <a:t>District-wide technology updates</a:t>
            </a:r>
            <a:endParaRPr sz="1800">
              <a:solidFill>
                <a:srgbClr val="595959"/>
              </a:solidFill>
              <a:latin typeface="Open Sans"/>
              <a:ea typeface="Open Sans"/>
              <a:cs typeface="Open Sans"/>
              <a:sym typeface="Open Sans"/>
            </a:endParaRPr>
          </a:p>
          <a:p>
            <a:pPr marL="457200" lvl="0" indent="-342900" algn="l" rtl="0">
              <a:spcBef>
                <a:spcPts val="0"/>
              </a:spcBef>
              <a:spcAft>
                <a:spcPts val="0"/>
              </a:spcAft>
              <a:buClr>
                <a:schemeClr val="dk1"/>
              </a:buClr>
              <a:buSzPts val="1800"/>
              <a:buFont typeface="Lato"/>
              <a:buChar char="●"/>
            </a:pPr>
            <a:r>
              <a:rPr lang="en" sz="1800">
                <a:solidFill>
                  <a:srgbClr val="595959"/>
                </a:solidFill>
                <a:latin typeface="Open Sans"/>
                <a:ea typeface="Open Sans"/>
                <a:cs typeface="Open Sans"/>
                <a:sym typeface="Open Sans"/>
              </a:rPr>
              <a:t>Bus replacements</a:t>
            </a:r>
            <a:endParaRPr sz="1800">
              <a:solidFill>
                <a:srgbClr val="595959"/>
              </a:solidFill>
              <a:latin typeface="Open Sans"/>
              <a:ea typeface="Open Sans"/>
              <a:cs typeface="Open Sans"/>
              <a:sym typeface="Open Sans"/>
            </a:endParaRPr>
          </a:p>
          <a:p>
            <a:pPr marL="0" lvl="0" indent="0" algn="l" rtl="0">
              <a:lnSpc>
                <a:spcPct val="115000"/>
              </a:lnSpc>
              <a:spcBef>
                <a:spcPts val="0"/>
              </a:spcBef>
              <a:spcAft>
                <a:spcPts val="1000"/>
              </a:spcAft>
              <a:buClr>
                <a:schemeClr val="dk1"/>
              </a:buClr>
              <a:buSzPts val="1100"/>
              <a:buFont typeface="Arial"/>
              <a:buNone/>
            </a:pPr>
            <a:r>
              <a:rPr lang="en" sz="1800">
                <a:solidFill>
                  <a:srgbClr val="595959"/>
                </a:solidFill>
                <a:latin typeface="Open Sans"/>
                <a:ea typeface="Open Sans"/>
                <a:cs typeface="Open Sans"/>
                <a:sym typeface="Open Sans"/>
              </a:rPr>
              <a:t>Proposed projects resulting from these exceptions will be identified and delivered to the BSC. The method of identifying these exceptions will vary based on the specifics of the strategy.</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f422875adc_6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f422875adc_6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https://docs.google.com/spreadsheets/d/1L0AsMXltOo6jb8PTApk0tYDjo16dhEaI/edit#gid=492666385</a:t>
            </a:r>
            <a:endParaRPr/>
          </a:p>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f422875adc_6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f422875adc_6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f422875adc_6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f422875adc_6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f422875adc_6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f422875adc_6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f422875adc_6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f422875adc_6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f422875adc_6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f422875adc_6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131ca2d484b_1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131ca2d484b_1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Need to add transition from LRP strategies and just fixing what is broken. Not ready to discuss LRP strategies so today is focusing on the FCA or the building systems that are broken now. HVAC is a good example to give.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1e921a0a46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1e921a0a46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Frank/Co-Chairs</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1339f2fed64_3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1339f2fed64_3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f422875adc_9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f422875adc_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Jamal will stop sharing his screen and Randall will begin sharing his and walking the group through the tool with Michael directing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131ca2d484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131ca2d484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131ca2d484b_1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131ca2d484b_1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Michael</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131f4a108e7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131f4a108e7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Michael</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1339f2fed64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1339f2fed64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Michael</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1339f2fed64_3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1339f2fed64_3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1339f2fed64_6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1339f2fed64_6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131ca2d484b_1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131ca2d484b_1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1339f2fed64_6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1339f2fed64_6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does this improve the student experience? </a:t>
            </a:r>
            <a:endParaRPr/>
          </a:p>
          <a:p>
            <a:pPr marL="0" lvl="0" indent="0" algn="l" rtl="0">
              <a:spcBef>
                <a:spcPts val="0"/>
              </a:spcBef>
              <a:spcAft>
                <a:spcPts val="0"/>
              </a:spcAft>
              <a:buNone/>
            </a:pPr>
            <a:r>
              <a:rPr lang="en"/>
              <a:t>How does this not improve the student experience?</a:t>
            </a:r>
            <a:endParaRPr/>
          </a:p>
          <a:p>
            <a:pPr marL="0" lvl="0" indent="0" algn="l" rtl="0">
              <a:spcBef>
                <a:spcPts val="0"/>
              </a:spcBef>
              <a:spcAft>
                <a:spcPts val="0"/>
              </a:spcAft>
              <a:buNone/>
            </a:pPr>
            <a:endParaRPr/>
          </a:p>
          <a:p>
            <a:pPr marL="0" lvl="0" indent="0" algn="l" rtl="0">
              <a:spcBef>
                <a:spcPts val="0"/>
              </a:spcBef>
              <a:spcAft>
                <a:spcPts val="0"/>
              </a:spcAft>
              <a:buNone/>
            </a:pPr>
            <a:r>
              <a:rPr lang="en"/>
              <a:t>Recognize 7 committees here and tie back to how it connects back to LPC.</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25f483bc3f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25f483bc3f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Frank/Co-Chairs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12511fb1fd0_2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12511fb1fd0_2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131f4a108e7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131f4a108e7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Frances and Lynda to manage parking lot during the meeting and revisit it during Potential items for future discussion</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f422875adc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f422875adc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131ca2d484b_1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131ca2d484b_1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Co-chairs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2511fb1fd0_2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2511fb1fd0_2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Co-Chairs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2511fb1fd0_2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2511fb1fd0_2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Co-chairs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2511fb1fd0_2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2511fb1fd0_2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Co-chairs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320874fb1f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320874fb1f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Co-Chairs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129233" y="464326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29233" y="464326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9358" y="46333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129233" y="464326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358483" y="4568867"/>
            <a:ext cx="548700" cy="393600"/>
          </a:xfrm>
          <a:prstGeom prst="rect">
            <a:avLst/>
          </a:prstGeom>
        </p:spPr>
        <p:txBody>
          <a:bodyPr spcFirstLastPara="1" wrap="square" lIns="91425" tIns="91425" rIns="91425" bIns="91425" anchor="ctr" anchorCtr="0">
            <a:normAutofit/>
          </a:bodyPr>
          <a:lstStyle>
            <a:lvl1pPr lvl="0">
              <a:buNone/>
              <a:defRPr sz="1200" b="1">
                <a:solidFill>
                  <a:srgbClr val="A9343A"/>
                </a:solidFill>
                <a:highlight>
                  <a:schemeClr val="lt1"/>
                </a:highlight>
              </a:defRPr>
            </a:lvl1pPr>
            <a:lvl2pPr lvl="1">
              <a:buNone/>
              <a:defRPr sz="1200" b="1">
                <a:solidFill>
                  <a:srgbClr val="A9343A"/>
                </a:solidFill>
                <a:highlight>
                  <a:schemeClr val="lt1"/>
                </a:highlight>
              </a:defRPr>
            </a:lvl2pPr>
            <a:lvl3pPr lvl="2">
              <a:buNone/>
              <a:defRPr sz="1200" b="1">
                <a:solidFill>
                  <a:srgbClr val="A9343A"/>
                </a:solidFill>
                <a:highlight>
                  <a:schemeClr val="lt1"/>
                </a:highlight>
              </a:defRPr>
            </a:lvl3pPr>
            <a:lvl4pPr lvl="3">
              <a:buNone/>
              <a:defRPr sz="1200" b="1">
                <a:solidFill>
                  <a:srgbClr val="A9343A"/>
                </a:solidFill>
                <a:highlight>
                  <a:schemeClr val="lt1"/>
                </a:highlight>
              </a:defRPr>
            </a:lvl4pPr>
            <a:lvl5pPr lvl="4">
              <a:buNone/>
              <a:defRPr sz="1200" b="1">
                <a:solidFill>
                  <a:srgbClr val="A9343A"/>
                </a:solidFill>
                <a:highlight>
                  <a:schemeClr val="lt1"/>
                </a:highlight>
              </a:defRPr>
            </a:lvl5pPr>
            <a:lvl6pPr lvl="5">
              <a:buNone/>
              <a:defRPr sz="1200" b="1">
                <a:solidFill>
                  <a:srgbClr val="A9343A"/>
                </a:solidFill>
                <a:highlight>
                  <a:schemeClr val="lt1"/>
                </a:highlight>
              </a:defRPr>
            </a:lvl6pPr>
            <a:lvl7pPr lvl="6">
              <a:buNone/>
              <a:defRPr sz="1200" b="1">
                <a:solidFill>
                  <a:srgbClr val="A9343A"/>
                </a:solidFill>
                <a:highlight>
                  <a:schemeClr val="lt1"/>
                </a:highlight>
              </a:defRPr>
            </a:lvl7pPr>
            <a:lvl8pPr lvl="7">
              <a:buNone/>
              <a:defRPr sz="1200" b="1">
                <a:solidFill>
                  <a:srgbClr val="A9343A"/>
                </a:solidFill>
                <a:highlight>
                  <a:schemeClr val="lt1"/>
                </a:highlight>
              </a:defRPr>
            </a:lvl8pPr>
            <a:lvl9pPr lvl="8">
              <a:buNone/>
              <a:defRPr sz="1200" b="1">
                <a:solidFill>
                  <a:srgbClr val="A9343A"/>
                </a:solidFill>
                <a:highlight>
                  <a:schemeClr val="lt1"/>
                </a:high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129233" y="464326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29233" y="464326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159125" y="4647301"/>
            <a:ext cx="548700" cy="418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129233" y="464326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29233" y="464326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29233" y="464326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29233" y="464326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https://www.austinisd.org/sites/default/files/dept/advisory-bodies/docs/Communications-Visitor-Requirements_rev-091019_ESP.pdf" TargetMode="External"/><Relationship Id="rId4" Type="http://schemas.openxmlformats.org/officeDocument/2006/relationships/hyperlink" Target="https://tinyurl.com/aisd2022bond"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storymaps.arcgis.com/stories/6b077d2ac40246f9bb34ffa2fb61398b"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tinyurl.com/AISD2017BondEnerg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s://www.mentimeter.com/app/presentation/7e5a387deb602c478c24a7e368da40fd/f43b48a79d06"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bit.ly/LRPMAP"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https://www.austinisd.org/sites/default/files/dept/advisory-bodies/docs/Communications-Visitor-Requirements_rev-091019_ESP.pdf" TargetMode="External"/><Relationship Id="rId4" Type="http://schemas.openxmlformats.org/officeDocument/2006/relationships/hyperlink" Target="https://tinyurl.com/aisd2022bond"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austinisd.org/sites/default/files/dept/equity-office/docs/Equity-Focused-Decision-Making.pdf"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cusstgacctaisdpt.blob.core.windows.net/aisd-test/summary-eng/AISD_ESA%20FCA%20Summary_Allison%20ES.pdf?sv=2020-04-08&amp;st=2021-07-19T13%3A57%3A43Z&amp;se=2025-07-20T13%3A57%3A00Z&amp;sr=c&amp;sp=rl&amp;sig=1xsdYHXnPUtmU9nS2OMMICCr8eWsVPy%2B2AZGnNwhX3Q%3D"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hyperlink" Target="https://cusstgacctaisdpt.blob.core.windows.net/aisd-test/esa/ESA%20Report_Allison%20ES_Redacted.pdf?sv=2020-04-08&amp;st=2021-07-19T13%3A57%3A43Z&amp;se=2025-07-20T13%3A57%3A00Z&amp;sr=c&amp;sp=rl&amp;sig=1xsdYHXnPUtmU9nS2OMMICCr8eWsVPy%2B2AZGnNwhX3Q%3D"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9" Type="http://schemas.openxmlformats.org/officeDocument/2006/relationships/image" Target="../media/image42.png"/><Relationship Id="rId21" Type="http://schemas.openxmlformats.org/officeDocument/2006/relationships/image" Target="../media/image24.png"/><Relationship Id="rId34" Type="http://schemas.openxmlformats.org/officeDocument/2006/relationships/image" Target="../media/image37.png"/><Relationship Id="rId42" Type="http://schemas.openxmlformats.org/officeDocument/2006/relationships/image" Target="../media/image45.png"/><Relationship Id="rId7" Type="http://schemas.openxmlformats.org/officeDocument/2006/relationships/image" Target="../media/image10.png"/><Relationship Id="rId2" Type="http://schemas.openxmlformats.org/officeDocument/2006/relationships/notesSlide" Target="../notesSlides/notesSlide40.xml"/><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41"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1.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40.png"/><Relationship Id="rId40" Type="http://schemas.openxmlformats.org/officeDocument/2006/relationships/image" Target="../media/image43.png"/><Relationship Id="rId5" Type="http://schemas.openxmlformats.org/officeDocument/2006/relationships/image" Target="../media/image9.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png"/><Relationship Id="rId4" Type="http://schemas.openxmlformats.org/officeDocument/2006/relationships/image" Target="../media/image8.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png"/><Relationship Id="rId8" Type="http://schemas.openxmlformats.org/officeDocument/2006/relationships/image" Target="../media/image11.png"/><Relationship Id="rId3" Type="http://schemas.openxmlformats.org/officeDocument/2006/relationships/image" Target="../media/image7.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38"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9" Type="http://schemas.openxmlformats.org/officeDocument/2006/relationships/image" Target="../media/image42.png"/><Relationship Id="rId21" Type="http://schemas.openxmlformats.org/officeDocument/2006/relationships/image" Target="../media/image24.png"/><Relationship Id="rId34" Type="http://schemas.openxmlformats.org/officeDocument/2006/relationships/image" Target="../media/image37.png"/><Relationship Id="rId42" Type="http://schemas.openxmlformats.org/officeDocument/2006/relationships/image" Target="../media/image45.png"/><Relationship Id="rId7" Type="http://schemas.openxmlformats.org/officeDocument/2006/relationships/image" Target="../media/image10.png"/><Relationship Id="rId2" Type="http://schemas.openxmlformats.org/officeDocument/2006/relationships/notesSlide" Target="../notesSlides/notesSlide47.xml"/><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41"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1.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40.png"/><Relationship Id="rId40" Type="http://schemas.openxmlformats.org/officeDocument/2006/relationships/image" Target="../media/image43.png"/><Relationship Id="rId5" Type="http://schemas.openxmlformats.org/officeDocument/2006/relationships/image" Target="../media/image9.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png"/><Relationship Id="rId4" Type="http://schemas.openxmlformats.org/officeDocument/2006/relationships/image" Target="../media/image8.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png"/><Relationship Id="rId8" Type="http://schemas.openxmlformats.org/officeDocument/2006/relationships/image" Target="../media/image11.png"/><Relationship Id="rId3" Type="http://schemas.openxmlformats.org/officeDocument/2006/relationships/image" Target="../media/image7.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38" Type="http://schemas.openxmlformats.org/officeDocument/2006/relationships/image" Target="../media/image41.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140225"/>
            <a:ext cx="8520600" cy="1270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latin typeface="Roboto Slab"/>
                <a:ea typeface="Roboto Slab"/>
                <a:cs typeface="Roboto Slab"/>
                <a:sym typeface="Roboto Slab"/>
              </a:rPr>
              <a:t>Bond Steering Committee / </a:t>
            </a:r>
            <a:r>
              <a:rPr lang="en" b="1" dirty="0" err="1">
                <a:latin typeface="Roboto Slab"/>
                <a:ea typeface="Roboto Slab"/>
                <a:cs typeface="Roboto Slab"/>
                <a:sym typeface="Roboto Slab"/>
              </a:rPr>
              <a:t>Comité</a:t>
            </a:r>
            <a:r>
              <a:rPr lang="en" b="1" dirty="0">
                <a:latin typeface="Roboto Slab"/>
                <a:ea typeface="Roboto Slab"/>
                <a:cs typeface="Roboto Slab"/>
                <a:sym typeface="Roboto Slab"/>
              </a:rPr>
              <a:t> </a:t>
            </a:r>
            <a:r>
              <a:rPr lang="en" b="1" dirty="0" err="1">
                <a:latin typeface="Roboto Slab"/>
                <a:ea typeface="Roboto Slab"/>
                <a:cs typeface="Roboto Slab"/>
                <a:sym typeface="Roboto Slab"/>
              </a:rPr>
              <a:t>Directivo</a:t>
            </a:r>
            <a:r>
              <a:rPr lang="en" b="1" dirty="0">
                <a:latin typeface="Roboto Slab"/>
                <a:ea typeface="Roboto Slab"/>
                <a:cs typeface="Roboto Slab"/>
                <a:sym typeface="Roboto Slab"/>
              </a:rPr>
              <a:t> del Bono</a:t>
            </a:r>
            <a:br>
              <a:rPr lang="en" b="1" dirty="0">
                <a:latin typeface="Roboto Slab"/>
                <a:ea typeface="Roboto Slab"/>
                <a:cs typeface="Roboto Slab"/>
                <a:sym typeface="Roboto Slab"/>
              </a:rPr>
            </a:br>
            <a:r>
              <a:rPr lang="en" dirty="0">
                <a:latin typeface="Roboto Slab"/>
                <a:ea typeface="Roboto Slab"/>
                <a:cs typeface="Roboto Slab"/>
                <a:sym typeface="Roboto Slab"/>
              </a:rPr>
              <a:t>Public Comment Registrations / </a:t>
            </a:r>
            <a:r>
              <a:rPr lang="en" dirty="0" err="1">
                <a:latin typeface="Roboto Slab"/>
                <a:ea typeface="Roboto Slab"/>
                <a:cs typeface="Roboto Slab"/>
                <a:sym typeface="Roboto Slab"/>
              </a:rPr>
              <a:t>Inscripció</a:t>
            </a:r>
            <a:r>
              <a:rPr lang="en" dirty="0">
                <a:latin typeface="Roboto Slab"/>
                <a:ea typeface="Roboto Slab"/>
                <a:cs typeface="Roboto Slab"/>
                <a:sym typeface="Roboto Slab"/>
              </a:rPr>
              <a:t> para </a:t>
            </a:r>
            <a:r>
              <a:rPr lang="en" dirty="0" err="1">
                <a:latin typeface="Roboto Slab"/>
                <a:ea typeface="Roboto Slab"/>
                <a:cs typeface="Roboto Slab"/>
                <a:sym typeface="Roboto Slab"/>
              </a:rPr>
              <a:t>presentar</a:t>
            </a:r>
            <a:r>
              <a:rPr lang="en" dirty="0">
                <a:latin typeface="Roboto Slab"/>
                <a:ea typeface="Roboto Slab"/>
                <a:cs typeface="Roboto Slab"/>
                <a:sym typeface="Roboto Slab"/>
              </a:rPr>
              <a:t> un </a:t>
            </a:r>
            <a:r>
              <a:rPr lang="en" dirty="0" err="1">
                <a:latin typeface="Roboto Slab"/>
                <a:ea typeface="Roboto Slab"/>
                <a:cs typeface="Roboto Slab"/>
                <a:sym typeface="Roboto Slab"/>
              </a:rPr>
              <a:t>comentario</a:t>
            </a:r>
            <a:r>
              <a:rPr lang="en" dirty="0">
                <a:latin typeface="Roboto Slab"/>
                <a:ea typeface="Roboto Slab"/>
                <a:cs typeface="Roboto Slab"/>
                <a:sym typeface="Roboto Slab"/>
              </a:rPr>
              <a:t> </a:t>
            </a:r>
            <a:r>
              <a:rPr lang="en" dirty="0" err="1">
                <a:latin typeface="Roboto Slab"/>
                <a:ea typeface="Roboto Slab"/>
                <a:cs typeface="Roboto Slab"/>
                <a:sym typeface="Roboto Slab"/>
              </a:rPr>
              <a:t>público</a:t>
            </a:r>
            <a:endParaRPr dirty="0">
              <a:latin typeface="Roboto Slab"/>
              <a:ea typeface="Roboto Slab"/>
              <a:cs typeface="Roboto Slab"/>
              <a:sym typeface="Roboto Slab"/>
            </a:endParaRPr>
          </a:p>
        </p:txBody>
      </p:sp>
      <p:sp>
        <p:nvSpPr>
          <p:cNvPr id="55" name="Google Shape;55;p13">
            <a:extLst>
              <a:ext uri="{C183D7F6-B498-43B3-948B-1728B52AA6E4}">
                <adec:decorative xmlns:adec="http://schemas.microsoft.com/office/drawing/2017/decorative" val="1"/>
              </a:ext>
            </a:extLst>
          </p:cNvPr>
          <p:cNvSpPr/>
          <p:nvPr/>
        </p:nvSpPr>
        <p:spPr>
          <a:xfrm>
            <a:off x="-12000" y="0"/>
            <a:ext cx="9156000" cy="1680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 name="Google Shape;56;p1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49375" y="4539075"/>
            <a:ext cx="572700" cy="572700"/>
          </a:xfrm>
          <a:prstGeom prst="rect">
            <a:avLst/>
          </a:prstGeom>
          <a:noFill/>
          <a:ln>
            <a:noFill/>
          </a:ln>
        </p:spPr>
      </p:pic>
      <p:sp>
        <p:nvSpPr>
          <p:cNvPr id="57" name="Google Shape;57;p13"/>
          <p:cNvSpPr txBox="1"/>
          <p:nvPr/>
        </p:nvSpPr>
        <p:spPr>
          <a:xfrm>
            <a:off x="444750" y="1314875"/>
            <a:ext cx="857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8" name="Google Shape;58;p13"/>
          <p:cNvSpPr txBox="1"/>
          <p:nvPr/>
        </p:nvSpPr>
        <p:spPr>
          <a:xfrm>
            <a:off x="99475" y="2411965"/>
            <a:ext cx="4466700" cy="2209805"/>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0"/>
              </a:spcBef>
              <a:spcAft>
                <a:spcPts val="0"/>
              </a:spcAft>
              <a:buClr>
                <a:srgbClr val="3F3F3F"/>
              </a:buClr>
              <a:buSzPts val="1100"/>
              <a:buFont typeface="Open Sans"/>
              <a:buChar char="●"/>
            </a:pPr>
            <a:r>
              <a:rPr lang="en" dirty="0">
                <a:solidFill>
                  <a:srgbClr val="3F3F3F"/>
                </a:solidFill>
                <a:latin typeface="Open Sans"/>
                <a:ea typeface="Open Sans"/>
                <a:cs typeface="Open Sans"/>
                <a:sym typeface="Open Sans"/>
              </a:rPr>
              <a:t>Ten minutes for public comment</a:t>
            </a:r>
            <a:endParaRPr dirty="0">
              <a:solidFill>
                <a:srgbClr val="3F3F3F"/>
              </a:solidFill>
              <a:latin typeface="Open Sans"/>
              <a:ea typeface="Open Sans"/>
              <a:cs typeface="Open Sans"/>
              <a:sym typeface="Open Sans"/>
            </a:endParaRPr>
          </a:p>
          <a:p>
            <a:pPr marL="457200" lvl="0" indent="-298450" algn="l" rtl="0">
              <a:lnSpc>
                <a:spcPct val="115000"/>
              </a:lnSpc>
              <a:spcBef>
                <a:spcPts val="1000"/>
              </a:spcBef>
              <a:spcAft>
                <a:spcPts val="0"/>
              </a:spcAft>
              <a:buClr>
                <a:srgbClr val="3F3F3F"/>
              </a:buClr>
              <a:buSzPts val="1100"/>
              <a:buFont typeface="Open Sans"/>
              <a:buChar char="●"/>
            </a:pPr>
            <a:r>
              <a:rPr lang="en" dirty="0">
                <a:solidFill>
                  <a:srgbClr val="3F3F3F"/>
                </a:solidFill>
                <a:latin typeface="Open Sans"/>
                <a:ea typeface="Open Sans"/>
                <a:cs typeface="Open Sans"/>
                <a:sym typeface="Open Sans"/>
              </a:rPr>
              <a:t>Two minutes per person</a:t>
            </a:r>
            <a:endParaRPr dirty="0">
              <a:solidFill>
                <a:srgbClr val="3F3F3F"/>
              </a:solidFill>
              <a:latin typeface="Open Sans"/>
              <a:ea typeface="Open Sans"/>
              <a:cs typeface="Open Sans"/>
              <a:sym typeface="Open Sans"/>
            </a:endParaRPr>
          </a:p>
          <a:p>
            <a:pPr marL="457200" lvl="0" indent="-298450" algn="l" rtl="0">
              <a:lnSpc>
                <a:spcPct val="115000"/>
              </a:lnSpc>
              <a:spcBef>
                <a:spcPts val="1000"/>
              </a:spcBef>
              <a:spcAft>
                <a:spcPts val="0"/>
              </a:spcAft>
              <a:buClr>
                <a:srgbClr val="3F3F3F"/>
              </a:buClr>
              <a:buSzPts val="1100"/>
              <a:buFont typeface="Open Sans"/>
              <a:buChar char="●"/>
            </a:pPr>
            <a:r>
              <a:rPr lang="en" dirty="0">
                <a:solidFill>
                  <a:srgbClr val="3F3F3F"/>
                </a:solidFill>
                <a:latin typeface="Open Sans"/>
                <a:ea typeface="Open Sans"/>
                <a:cs typeface="Open Sans"/>
                <a:sym typeface="Open Sans"/>
              </a:rPr>
              <a:t>Register using the QR Code or </a:t>
            </a:r>
            <a:r>
              <a:rPr lang="en" dirty="0">
                <a:solidFill>
                  <a:srgbClr val="3F3F3F"/>
                </a:solidFill>
                <a:latin typeface="Open Sans"/>
                <a:ea typeface="Open Sans"/>
                <a:cs typeface="Open Sans"/>
                <a:sym typeface="Open Sans"/>
                <a:hlinkClick r:id="rId4"/>
              </a:rPr>
              <a:t>https://</a:t>
            </a:r>
            <a:r>
              <a:rPr lang="en" dirty="0" err="1">
                <a:solidFill>
                  <a:srgbClr val="3F3F3F"/>
                </a:solidFill>
                <a:latin typeface="Open Sans"/>
                <a:ea typeface="Open Sans"/>
                <a:cs typeface="Open Sans"/>
                <a:sym typeface="Open Sans"/>
                <a:hlinkClick r:id="rId4"/>
              </a:rPr>
              <a:t>tinyurl.com</a:t>
            </a:r>
            <a:r>
              <a:rPr lang="en" dirty="0">
                <a:solidFill>
                  <a:srgbClr val="3F3F3F"/>
                </a:solidFill>
                <a:latin typeface="Open Sans"/>
                <a:ea typeface="Open Sans"/>
                <a:cs typeface="Open Sans"/>
                <a:sym typeface="Open Sans"/>
                <a:hlinkClick r:id="rId4"/>
              </a:rPr>
              <a:t>/aisd2022bond</a:t>
            </a:r>
            <a:endParaRPr dirty="0">
              <a:solidFill>
                <a:srgbClr val="3F3F3F"/>
              </a:solidFill>
              <a:latin typeface="Open Sans"/>
              <a:ea typeface="Open Sans"/>
              <a:cs typeface="Open Sans"/>
              <a:sym typeface="Open Sans"/>
            </a:endParaRPr>
          </a:p>
          <a:p>
            <a:pPr marL="457200" lvl="0" indent="-292100" algn="l" rtl="0">
              <a:lnSpc>
                <a:spcPct val="115000"/>
              </a:lnSpc>
              <a:spcBef>
                <a:spcPts val="1200"/>
              </a:spcBef>
              <a:spcAft>
                <a:spcPts val="1000"/>
              </a:spcAft>
              <a:buClr>
                <a:srgbClr val="3F3F3F"/>
              </a:buClr>
              <a:buSzPts val="1000"/>
              <a:buChar char="●"/>
            </a:pPr>
            <a:r>
              <a:rPr lang="en" dirty="0">
                <a:solidFill>
                  <a:srgbClr val="3F3F3F"/>
                </a:solidFill>
                <a:latin typeface="Open Sans"/>
                <a:ea typeface="Open Sans"/>
                <a:cs typeface="Open Sans"/>
                <a:sym typeface="Open Sans"/>
              </a:rPr>
              <a:t>The committee follows the district’s Communications and Visitor Requirements </a:t>
            </a:r>
            <a:endParaRPr sz="1000" dirty="0">
              <a:solidFill>
                <a:srgbClr val="3F3F3F"/>
              </a:solidFill>
            </a:endParaRPr>
          </a:p>
        </p:txBody>
      </p:sp>
      <p:sp>
        <p:nvSpPr>
          <p:cNvPr id="59" name="Google Shape;59;p13"/>
          <p:cNvSpPr txBox="1"/>
          <p:nvPr/>
        </p:nvSpPr>
        <p:spPr>
          <a:xfrm>
            <a:off x="4365600" y="2411978"/>
            <a:ext cx="4466700" cy="2184157"/>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0"/>
              </a:spcBef>
              <a:spcAft>
                <a:spcPts val="0"/>
              </a:spcAft>
              <a:buClr>
                <a:srgbClr val="3F3F3F"/>
              </a:buClr>
              <a:buSzPts val="1300"/>
              <a:buFont typeface="Open Sans"/>
              <a:buChar char="●"/>
            </a:pPr>
            <a:r>
              <a:rPr lang="en" dirty="0">
                <a:solidFill>
                  <a:srgbClr val="3F3F3F"/>
                </a:solidFill>
                <a:latin typeface="Open Sans"/>
                <a:ea typeface="Open Sans"/>
                <a:cs typeface="Open Sans"/>
                <a:sym typeface="Open Sans"/>
              </a:rPr>
              <a:t>Diez </a:t>
            </a:r>
            <a:r>
              <a:rPr lang="en" dirty="0" err="1">
                <a:solidFill>
                  <a:srgbClr val="3F3F3F"/>
                </a:solidFill>
                <a:latin typeface="Open Sans"/>
                <a:ea typeface="Open Sans"/>
                <a:cs typeface="Open Sans"/>
                <a:sym typeface="Open Sans"/>
              </a:rPr>
              <a:t>minutos</a:t>
            </a:r>
            <a:r>
              <a:rPr lang="en" dirty="0">
                <a:solidFill>
                  <a:srgbClr val="3F3F3F"/>
                </a:solidFill>
                <a:latin typeface="Open Sans"/>
                <a:ea typeface="Open Sans"/>
                <a:cs typeface="Open Sans"/>
                <a:sym typeface="Open Sans"/>
              </a:rPr>
              <a:t> para </a:t>
            </a:r>
            <a:r>
              <a:rPr lang="en" dirty="0" err="1">
                <a:solidFill>
                  <a:srgbClr val="3F3F3F"/>
                </a:solidFill>
                <a:latin typeface="Open Sans"/>
                <a:ea typeface="Open Sans"/>
                <a:cs typeface="Open Sans"/>
                <a:sym typeface="Open Sans"/>
              </a:rPr>
              <a:t>comentarios</a:t>
            </a:r>
            <a:r>
              <a:rPr lang="en" dirty="0">
                <a:solidFill>
                  <a:srgbClr val="3F3F3F"/>
                </a:solidFill>
                <a:latin typeface="Open Sans"/>
                <a:ea typeface="Open Sans"/>
                <a:cs typeface="Open Sans"/>
                <a:sym typeface="Open Sans"/>
              </a:rPr>
              <a:t> </a:t>
            </a:r>
            <a:r>
              <a:rPr lang="en" dirty="0" err="1">
                <a:solidFill>
                  <a:srgbClr val="3F3F3F"/>
                </a:solidFill>
                <a:latin typeface="Open Sans"/>
                <a:ea typeface="Open Sans"/>
                <a:cs typeface="Open Sans"/>
                <a:sym typeface="Open Sans"/>
              </a:rPr>
              <a:t>públicos</a:t>
            </a:r>
            <a:endParaRPr dirty="0">
              <a:solidFill>
                <a:srgbClr val="3F3F3F"/>
              </a:solidFill>
              <a:latin typeface="Open Sans"/>
              <a:ea typeface="Open Sans"/>
              <a:cs typeface="Open Sans"/>
              <a:sym typeface="Open Sans"/>
            </a:endParaRPr>
          </a:p>
          <a:p>
            <a:pPr marL="457200" lvl="0" indent="-311150" algn="l" rtl="0">
              <a:lnSpc>
                <a:spcPct val="115000"/>
              </a:lnSpc>
              <a:spcBef>
                <a:spcPts val="1000"/>
              </a:spcBef>
              <a:spcAft>
                <a:spcPts val="0"/>
              </a:spcAft>
              <a:buClr>
                <a:srgbClr val="3F3F3F"/>
              </a:buClr>
              <a:buSzPts val="1300"/>
              <a:buFont typeface="Open Sans"/>
              <a:buChar char="●"/>
            </a:pPr>
            <a:r>
              <a:rPr lang="en" dirty="0">
                <a:solidFill>
                  <a:srgbClr val="3F3F3F"/>
                </a:solidFill>
                <a:latin typeface="Open Sans"/>
                <a:ea typeface="Open Sans"/>
                <a:cs typeface="Open Sans"/>
                <a:sym typeface="Open Sans"/>
              </a:rPr>
              <a:t>Dos </a:t>
            </a:r>
            <a:r>
              <a:rPr lang="en" dirty="0" err="1">
                <a:solidFill>
                  <a:srgbClr val="3F3F3F"/>
                </a:solidFill>
                <a:latin typeface="Open Sans"/>
                <a:ea typeface="Open Sans"/>
                <a:cs typeface="Open Sans"/>
                <a:sym typeface="Open Sans"/>
              </a:rPr>
              <a:t>minutos</a:t>
            </a:r>
            <a:r>
              <a:rPr lang="en" dirty="0">
                <a:solidFill>
                  <a:srgbClr val="3F3F3F"/>
                </a:solidFill>
                <a:latin typeface="Open Sans"/>
                <a:ea typeface="Open Sans"/>
                <a:cs typeface="Open Sans"/>
                <a:sym typeface="Open Sans"/>
              </a:rPr>
              <a:t> </a:t>
            </a:r>
            <a:r>
              <a:rPr lang="en" dirty="0" err="1">
                <a:solidFill>
                  <a:srgbClr val="3F3F3F"/>
                </a:solidFill>
                <a:latin typeface="Open Sans"/>
                <a:ea typeface="Open Sans"/>
                <a:cs typeface="Open Sans"/>
                <a:sym typeface="Open Sans"/>
              </a:rPr>
              <a:t>por</a:t>
            </a:r>
            <a:r>
              <a:rPr lang="en" dirty="0">
                <a:solidFill>
                  <a:srgbClr val="3F3F3F"/>
                </a:solidFill>
                <a:latin typeface="Open Sans"/>
                <a:ea typeface="Open Sans"/>
                <a:cs typeface="Open Sans"/>
                <a:sym typeface="Open Sans"/>
              </a:rPr>
              <a:t> persona.</a:t>
            </a:r>
            <a:endParaRPr dirty="0">
              <a:solidFill>
                <a:srgbClr val="3F3F3F"/>
              </a:solidFill>
              <a:latin typeface="Open Sans"/>
              <a:ea typeface="Open Sans"/>
              <a:cs typeface="Open Sans"/>
              <a:sym typeface="Open Sans"/>
            </a:endParaRPr>
          </a:p>
          <a:p>
            <a:pPr marL="457200" lvl="0" indent="-311150" algn="l" rtl="0">
              <a:lnSpc>
                <a:spcPct val="115000"/>
              </a:lnSpc>
              <a:spcBef>
                <a:spcPts val="1000"/>
              </a:spcBef>
              <a:spcAft>
                <a:spcPts val="0"/>
              </a:spcAft>
              <a:buClr>
                <a:srgbClr val="3F3F3F"/>
              </a:buClr>
              <a:buSzPts val="1300"/>
              <a:buFont typeface="Open Sans"/>
              <a:buChar char="●"/>
            </a:pPr>
            <a:r>
              <a:rPr lang="en" dirty="0" err="1">
                <a:solidFill>
                  <a:srgbClr val="3F3F3F"/>
                </a:solidFill>
                <a:latin typeface="Open Sans"/>
                <a:ea typeface="Open Sans"/>
                <a:cs typeface="Open Sans"/>
                <a:sym typeface="Open Sans"/>
              </a:rPr>
              <a:t>Regístrese</a:t>
            </a:r>
            <a:r>
              <a:rPr lang="en" dirty="0">
                <a:solidFill>
                  <a:srgbClr val="3F3F3F"/>
                </a:solidFill>
                <a:latin typeface="Open Sans"/>
                <a:ea typeface="Open Sans"/>
                <a:cs typeface="Open Sans"/>
                <a:sym typeface="Open Sans"/>
              </a:rPr>
              <a:t> </a:t>
            </a:r>
            <a:r>
              <a:rPr lang="en" dirty="0" err="1">
                <a:solidFill>
                  <a:srgbClr val="3F3F3F"/>
                </a:solidFill>
                <a:latin typeface="Open Sans"/>
                <a:ea typeface="Open Sans"/>
                <a:cs typeface="Open Sans"/>
                <a:sym typeface="Open Sans"/>
              </a:rPr>
              <a:t>usando</a:t>
            </a:r>
            <a:r>
              <a:rPr lang="en" dirty="0">
                <a:solidFill>
                  <a:srgbClr val="3F3F3F"/>
                </a:solidFill>
                <a:latin typeface="Open Sans"/>
                <a:ea typeface="Open Sans"/>
                <a:cs typeface="Open Sans"/>
                <a:sym typeface="Open Sans"/>
              </a:rPr>
              <a:t> </a:t>
            </a:r>
            <a:r>
              <a:rPr lang="en" dirty="0" err="1">
                <a:solidFill>
                  <a:srgbClr val="3F3F3F"/>
                </a:solidFill>
                <a:latin typeface="Open Sans"/>
                <a:ea typeface="Open Sans"/>
                <a:cs typeface="Open Sans"/>
                <a:sym typeface="Open Sans"/>
              </a:rPr>
              <a:t>el</a:t>
            </a:r>
            <a:r>
              <a:rPr lang="en" dirty="0">
                <a:solidFill>
                  <a:srgbClr val="3F3F3F"/>
                </a:solidFill>
                <a:latin typeface="Open Sans"/>
                <a:ea typeface="Open Sans"/>
                <a:cs typeface="Open Sans"/>
                <a:sym typeface="Open Sans"/>
              </a:rPr>
              <a:t> </a:t>
            </a:r>
            <a:r>
              <a:rPr lang="en" dirty="0" err="1">
                <a:solidFill>
                  <a:srgbClr val="3F3F3F"/>
                </a:solidFill>
                <a:latin typeface="Open Sans"/>
                <a:ea typeface="Open Sans"/>
                <a:cs typeface="Open Sans"/>
                <a:sym typeface="Open Sans"/>
              </a:rPr>
              <a:t>código</a:t>
            </a:r>
            <a:r>
              <a:rPr lang="en" dirty="0">
                <a:solidFill>
                  <a:srgbClr val="3F3F3F"/>
                </a:solidFill>
                <a:latin typeface="Open Sans"/>
                <a:ea typeface="Open Sans"/>
                <a:cs typeface="Open Sans"/>
                <a:sym typeface="Open Sans"/>
              </a:rPr>
              <a:t> QR o </a:t>
            </a:r>
            <a:r>
              <a:rPr lang="en" dirty="0">
                <a:solidFill>
                  <a:srgbClr val="3F3F3F"/>
                </a:solidFill>
                <a:latin typeface="Open Sans"/>
                <a:ea typeface="Open Sans"/>
                <a:cs typeface="Open Sans"/>
                <a:sym typeface="Open Sans"/>
                <a:hlinkClick r:id="rId4"/>
              </a:rPr>
              <a:t>https://</a:t>
            </a:r>
            <a:r>
              <a:rPr lang="en" dirty="0" err="1">
                <a:solidFill>
                  <a:srgbClr val="3F3F3F"/>
                </a:solidFill>
                <a:latin typeface="Open Sans"/>
                <a:ea typeface="Open Sans"/>
                <a:cs typeface="Open Sans"/>
                <a:sym typeface="Open Sans"/>
                <a:hlinkClick r:id="rId4"/>
              </a:rPr>
              <a:t>tinyurl.com</a:t>
            </a:r>
            <a:r>
              <a:rPr lang="en" dirty="0">
                <a:solidFill>
                  <a:srgbClr val="3F3F3F"/>
                </a:solidFill>
                <a:latin typeface="Open Sans"/>
                <a:ea typeface="Open Sans"/>
                <a:cs typeface="Open Sans"/>
                <a:sym typeface="Open Sans"/>
                <a:hlinkClick r:id="rId4"/>
              </a:rPr>
              <a:t>/aisd2022bond</a:t>
            </a:r>
            <a:endParaRPr dirty="0">
              <a:solidFill>
                <a:srgbClr val="3F3F3F"/>
              </a:solidFill>
              <a:latin typeface="Open Sans"/>
              <a:ea typeface="Open Sans"/>
              <a:cs typeface="Open Sans"/>
              <a:sym typeface="Open Sans"/>
            </a:endParaRPr>
          </a:p>
          <a:p>
            <a:pPr marL="457200" lvl="0" indent="-311150" algn="l" rtl="0">
              <a:lnSpc>
                <a:spcPct val="115000"/>
              </a:lnSpc>
              <a:spcBef>
                <a:spcPts val="1000"/>
              </a:spcBef>
              <a:spcAft>
                <a:spcPts val="1000"/>
              </a:spcAft>
              <a:buClr>
                <a:srgbClr val="3F3F3F"/>
              </a:buClr>
              <a:buSzPts val="1300"/>
              <a:buFont typeface="Open Sans"/>
              <a:buChar char="●"/>
            </a:pPr>
            <a:r>
              <a:rPr lang="en" dirty="0">
                <a:solidFill>
                  <a:srgbClr val="3F3F3F"/>
                </a:solidFill>
                <a:latin typeface="Open Sans"/>
                <a:ea typeface="Open Sans"/>
                <a:cs typeface="Open Sans"/>
                <a:sym typeface="Open Sans"/>
              </a:rPr>
              <a:t>El </a:t>
            </a:r>
            <a:r>
              <a:rPr lang="en" dirty="0" err="1">
                <a:solidFill>
                  <a:srgbClr val="3F3F3F"/>
                </a:solidFill>
                <a:latin typeface="Open Sans"/>
                <a:ea typeface="Open Sans"/>
                <a:cs typeface="Open Sans"/>
                <a:sym typeface="Open Sans"/>
              </a:rPr>
              <a:t>comite</a:t>
            </a:r>
            <a:r>
              <a:rPr lang="en" dirty="0">
                <a:solidFill>
                  <a:srgbClr val="3F3F3F"/>
                </a:solidFill>
                <a:latin typeface="Open Sans"/>
                <a:ea typeface="Open Sans"/>
                <a:cs typeface="Open Sans"/>
                <a:sym typeface="Open Sans"/>
              </a:rPr>
              <a:t>́ </a:t>
            </a:r>
            <a:r>
              <a:rPr lang="en" dirty="0" err="1">
                <a:solidFill>
                  <a:srgbClr val="3F3F3F"/>
                </a:solidFill>
                <a:latin typeface="Open Sans"/>
                <a:ea typeface="Open Sans"/>
                <a:cs typeface="Open Sans"/>
                <a:sym typeface="Open Sans"/>
              </a:rPr>
              <a:t>sigue</a:t>
            </a:r>
            <a:r>
              <a:rPr lang="en" dirty="0">
                <a:solidFill>
                  <a:srgbClr val="3F3F3F"/>
                </a:solidFill>
                <a:latin typeface="Open Sans"/>
                <a:ea typeface="Open Sans"/>
                <a:cs typeface="Open Sans"/>
                <a:sym typeface="Open Sans"/>
              </a:rPr>
              <a:t> </a:t>
            </a:r>
            <a:r>
              <a:rPr lang="en" dirty="0">
                <a:solidFill>
                  <a:srgbClr val="3F3F3F"/>
                </a:solidFill>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los requisitos de visitantes y comunicaciones</a:t>
            </a:r>
            <a:r>
              <a:rPr lang="en" dirty="0">
                <a:solidFill>
                  <a:srgbClr val="3F3F3F"/>
                </a:solidFill>
                <a:latin typeface="Open Sans"/>
                <a:ea typeface="Open Sans"/>
                <a:cs typeface="Open Sans"/>
                <a:sym typeface="Open Sans"/>
              </a:rPr>
              <a:t> del </a:t>
            </a:r>
            <a:r>
              <a:rPr lang="en" dirty="0" err="1">
                <a:solidFill>
                  <a:srgbClr val="3F3F3F"/>
                </a:solidFill>
                <a:latin typeface="Open Sans"/>
                <a:ea typeface="Open Sans"/>
                <a:cs typeface="Open Sans"/>
                <a:sym typeface="Open Sans"/>
              </a:rPr>
              <a:t>distrito</a:t>
            </a:r>
            <a:endParaRPr sz="1700" dirty="0">
              <a:solidFill>
                <a:srgbClr val="3F3F3F"/>
              </a:solidFill>
              <a:latin typeface="Open Sans"/>
              <a:ea typeface="Open Sans"/>
              <a:cs typeface="Open Sans"/>
              <a:sym typeface="Open Sans"/>
            </a:endParaRPr>
          </a:p>
        </p:txBody>
      </p:sp>
      <p:pic>
        <p:nvPicPr>
          <p:cNvPr id="60" name="Google Shape;60;p13">
            <a:hlinkClick r:id="rId4"/>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6065675" y="1124400"/>
            <a:ext cx="1280100" cy="1280100"/>
          </a:xfrm>
          <a:prstGeom prst="rect">
            <a:avLst/>
          </a:prstGeom>
          <a:noFill/>
          <a:ln>
            <a:noFill/>
          </a:ln>
        </p:spPr>
      </p:pic>
      <p:sp>
        <p:nvSpPr>
          <p:cNvPr id="61" name="Google Shape;61;p13"/>
          <p:cNvSpPr txBox="1">
            <a:spLocks noGrp="1"/>
          </p:cNvSpPr>
          <p:nvPr>
            <p:ph type="sldNum" idx="12"/>
          </p:nvPr>
        </p:nvSpPr>
        <p:spPr>
          <a:xfrm>
            <a:off x="99483" y="45390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300" b="1">
                <a:solidFill>
                  <a:srgbClr val="980000"/>
                </a:solidFill>
              </a:rPr>
              <a:t>1</a:t>
            </a:fld>
            <a:endParaRPr sz="1300" b="1">
              <a:solidFill>
                <a:srgbClr val="98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22">
            <a:extLst>
              <a:ext uri="{C183D7F6-B498-43B3-948B-1728B52AA6E4}">
                <adec:decorative xmlns:adec="http://schemas.microsoft.com/office/drawing/2017/decorative" val="1"/>
              </a:ext>
            </a:extLst>
          </p:cNvPr>
          <p:cNvSpPr/>
          <p:nvPr/>
        </p:nvSpPr>
        <p:spPr>
          <a:xfrm>
            <a:off x="0" y="12000"/>
            <a:ext cx="9144000" cy="41244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2"/>
          <p:cNvSpPr txBox="1">
            <a:spLocks noGrp="1"/>
          </p:cNvSpPr>
          <p:nvPr>
            <p:ph type="ctrTitle"/>
          </p:nvPr>
        </p:nvSpPr>
        <p:spPr>
          <a:xfrm>
            <a:off x="311700" y="181081"/>
            <a:ext cx="8520600" cy="3744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b="1">
                <a:solidFill>
                  <a:schemeClr val="lt1"/>
                </a:solidFill>
                <a:latin typeface="Roboto Slab"/>
                <a:ea typeface="Roboto Slab"/>
                <a:cs typeface="Roboto Slab"/>
                <a:sym typeface="Roboto Slab"/>
              </a:rPr>
              <a:t>Approval of the Minutes</a:t>
            </a:r>
            <a:endParaRPr b="1">
              <a:solidFill>
                <a:schemeClr val="lt1"/>
              </a:solidFill>
              <a:latin typeface="Roboto Slab"/>
              <a:ea typeface="Roboto Slab"/>
              <a:cs typeface="Roboto Slab"/>
              <a:sym typeface="Roboto Slab"/>
            </a:endParaRPr>
          </a:p>
          <a:p>
            <a:pPr marL="0" lvl="0" indent="0" algn="ctr" rtl="0">
              <a:spcBef>
                <a:spcPts val="0"/>
              </a:spcBef>
              <a:spcAft>
                <a:spcPts val="0"/>
              </a:spcAft>
              <a:buNone/>
            </a:pPr>
            <a:r>
              <a:rPr lang="en" b="1">
                <a:solidFill>
                  <a:schemeClr val="lt1"/>
                </a:solidFill>
                <a:latin typeface="Roboto Slab"/>
                <a:ea typeface="Roboto Slab"/>
                <a:cs typeface="Roboto Slab"/>
                <a:sym typeface="Roboto Slab"/>
              </a:rPr>
              <a:t>May 25, 2022</a:t>
            </a:r>
            <a:endParaRPr b="1">
              <a:solidFill>
                <a:schemeClr val="lt1"/>
              </a:solidFill>
              <a:latin typeface="Roboto Slab"/>
              <a:ea typeface="Roboto Slab"/>
              <a:cs typeface="Roboto Slab"/>
              <a:sym typeface="Roboto Slab"/>
            </a:endParaRPr>
          </a:p>
        </p:txBody>
      </p:sp>
      <p:pic>
        <p:nvPicPr>
          <p:cNvPr id="137" name="Google Shape;137;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451630" y="4223773"/>
            <a:ext cx="2240733" cy="838200"/>
          </a:xfrm>
          <a:prstGeom prst="rect">
            <a:avLst/>
          </a:prstGeom>
          <a:noFill/>
          <a:ln>
            <a:noFill/>
          </a:ln>
        </p:spPr>
      </p:pic>
      <p:sp>
        <p:nvSpPr>
          <p:cNvPr id="138" name="Google Shape;138;p22"/>
          <p:cNvSpPr txBox="1">
            <a:spLocks noGrp="1"/>
          </p:cNvSpPr>
          <p:nvPr>
            <p:ph type="sldNum" idx="12"/>
          </p:nvPr>
        </p:nvSpPr>
        <p:spPr>
          <a:xfrm>
            <a:off x="129233" y="46432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200" b="1">
                <a:solidFill>
                  <a:srgbClr val="980000"/>
                </a:solidFill>
              </a:rPr>
              <a:t>10</a:t>
            </a:fld>
            <a:endParaRPr sz="1200" b="1">
              <a:solidFill>
                <a:srgbClr val="98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sp>
        <p:nvSpPr>
          <p:cNvPr id="143" name="Google Shape;143;p23">
            <a:extLst>
              <a:ext uri="{C183D7F6-B498-43B3-948B-1728B52AA6E4}">
                <adec:decorative xmlns:adec="http://schemas.microsoft.com/office/drawing/2017/decorative" val="1"/>
              </a:ext>
            </a:extLst>
          </p:cNvPr>
          <p:cNvSpPr/>
          <p:nvPr/>
        </p:nvSpPr>
        <p:spPr>
          <a:xfrm>
            <a:off x="0" y="12000"/>
            <a:ext cx="9144000" cy="41244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3"/>
          <p:cNvSpPr txBox="1">
            <a:spLocks noGrp="1"/>
          </p:cNvSpPr>
          <p:nvPr>
            <p:ph type="ctrTitle"/>
          </p:nvPr>
        </p:nvSpPr>
        <p:spPr>
          <a:xfrm>
            <a:off x="311700" y="181081"/>
            <a:ext cx="8520600" cy="3744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b="1">
                <a:solidFill>
                  <a:schemeClr val="lt1"/>
                </a:solidFill>
                <a:latin typeface="Roboto Slab"/>
                <a:ea typeface="Roboto Slab"/>
                <a:cs typeface="Roboto Slab"/>
                <a:sym typeface="Roboto Slab"/>
              </a:rPr>
              <a:t>Approval of the Minutes</a:t>
            </a:r>
            <a:endParaRPr b="1">
              <a:solidFill>
                <a:schemeClr val="lt1"/>
              </a:solidFill>
              <a:latin typeface="Roboto Slab"/>
              <a:ea typeface="Roboto Slab"/>
              <a:cs typeface="Roboto Slab"/>
              <a:sym typeface="Roboto Slab"/>
            </a:endParaRPr>
          </a:p>
          <a:p>
            <a:pPr marL="0" lvl="0" indent="0" algn="ctr" rtl="0">
              <a:spcBef>
                <a:spcPts val="0"/>
              </a:spcBef>
              <a:spcAft>
                <a:spcPts val="0"/>
              </a:spcAft>
              <a:buNone/>
            </a:pPr>
            <a:r>
              <a:rPr lang="en" b="1">
                <a:solidFill>
                  <a:schemeClr val="lt1"/>
                </a:solidFill>
                <a:latin typeface="Roboto Slab"/>
                <a:ea typeface="Roboto Slab"/>
                <a:cs typeface="Roboto Slab"/>
                <a:sym typeface="Roboto Slab"/>
              </a:rPr>
              <a:t>June 1, 2022</a:t>
            </a:r>
            <a:endParaRPr b="1">
              <a:solidFill>
                <a:schemeClr val="lt1"/>
              </a:solidFill>
              <a:latin typeface="Roboto Slab"/>
              <a:ea typeface="Roboto Slab"/>
              <a:cs typeface="Roboto Slab"/>
              <a:sym typeface="Roboto Slab"/>
            </a:endParaRPr>
          </a:p>
        </p:txBody>
      </p:sp>
      <p:pic>
        <p:nvPicPr>
          <p:cNvPr id="145" name="Google Shape;145;p2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451630" y="4223773"/>
            <a:ext cx="2240733" cy="838200"/>
          </a:xfrm>
          <a:prstGeom prst="rect">
            <a:avLst/>
          </a:prstGeom>
          <a:noFill/>
          <a:ln>
            <a:noFill/>
          </a:ln>
        </p:spPr>
      </p:pic>
      <p:sp>
        <p:nvSpPr>
          <p:cNvPr id="146" name="Google Shape;146;p23"/>
          <p:cNvSpPr txBox="1">
            <a:spLocks noGrp="1"/>
          </p:cNvSpPr>
          <p:nvPr>
            <p:ph type="sldNum" idx="12"/>
          </p:nvPr>
        </p:nvSpPr>
        <p:spPr>
          <a:xfrm>
            <a:off x="129233" y="46432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200" b="1">
                <a:solidFill>
                  <a:srgbClr val="A9343A"/>
                </a:solidFill>
              </a:rPr>
              <a:t>11</a:t>
            </a:fld>
            <a:endParaRPr sz="1200" b="1">
              <a:solidFill>
                <a:srgbClr val="A9343A"/>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sp>
        <p:nvSpPr>
          <p:cNvPr id="151" name="Google Shape;151;p24">
            <a:extLst>
              <a:ext uri="{C183D7F6-B498-43B3-948B-1728B52AA6E4}">
                <adec:decorative xmlns:adec="http://schemas.microsoft.com/office/drawing/2017/decorative" val="1"/>
              </a:ext>
            </a:extLst>
          </p:cNvPr>
          <p:cNvSpPr/>
          <p:nvPr/>
        </p:nvSpPr>
        <p:spPr>
          <a:xfrm>
            <a:off x="0" y="12000"/>
            <a:ext cx="9144000" cy="41244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4"/>
          <p:cNvSpPr txBox="1">
            <a:spLocks noGrp="1"/>
          </p:cNvSpPr>
          <p:nvPr>
            <p:ph type="ctrTitle"/>
          </p:nvPr>
        </p:nvSpPr>
        <p:spPr>
          <a:xfrm>
            <a:off x="311700" y="181081"/>
            <a:ext cx="8520600" cy="3744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b="1">
                <a:solidFill>
                  <a:schemeClr val="lt1"/>
                </a:solidFill>
                <a:latin typeface="Roboto Slab"/>
                <a:ea typeface="Roboto Slab"/>
                <a:cs typeface="Roboto Slab"/>
                <a:sym typeface="Roboto Slab"/>
              </a:rPr>
              <a:t>Recap of Previous Meetings &amp; Expectations</a:t>
            </a:r>
            <a:endParaRPr b="1">
              <a:solidFill>
                <a:schemeClr val="lt1"/>
              </a:solidFill>
              <a:latin typeface="Roboto Slab"/>
              <a:ea typeface="Roboto Slab"/>
              <a:cs typeface="Roboto Slab"/>
              <a:sym typeface="Roboto Slab"/>
            </a:endParaRPr>
          </a:p>
        </p:txBody>
      </p:sp>
      <p:pic>
        <p:nvPicPr>
          <p:cNvPr id="153" name="Google Shape;153;p2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451630" y="4223773"/>
            <a:ext cx="2240733" cy="838200"/>
          </a:xfrm>
          <a:prstGeom prst="rect">
            <a:avLst/>
          </a:prstGeom>
          <a:noFill/>
          <a:ln>
            <a:noFill/>
          </a:ln>
        </p:spPr>
      </p:pic>
      <p:sp>
        <p:nvSpPr>
          <p:cNvPr id="154" name="Google Shape;154;p24"/>
          <p:cNvSpPr txBox="1">
            <a:spLocks noGrp="1"/>
          </p:cNvSpPr>
          <p:nvPr>
            <p:ph type="sldNum" idx="12"/>
          </p:nvPr>
        </p:nvSpPr>
        <p:spPr>
          <a:xfrm>
            <a:off x="129233" y="46432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200" b="1">
                <a:solidFill>
                  <a:srgbClr val="980000"/>
                </a:solidFill>
                <a:highlight>
                  <a:srgbClr val="FFFFFF"/>
                </a:highlight>
              </a:rPr>
              <a:t>12</a:t>
            </a:fld>
            <a:endParaRPr sz="1200" b="1">
              <a:solidFill>
                <a:srgbClr val="980000"/>
              </a:solidFill>
              <a:highlight>
                <a:srgbClr val="FFFFFF"/>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Slab"/>
                <a:ea typeface="Roboto Slab"/>
                <a:cs typeface="Roboto Slab"/>
                <a:sym typeface="Roboto Slab"/>
              </a:rPr>
              <a:t>Our Role </a:t>
            </a:r>
            <a:endParaRPr b="1">
              <a:latin typeface="Roboto Slab"/>
              <a:ea typeface="Roboto Slab"/>
              <a:cs typeface="Roboto Slab"/>
              <a:sym typeface="Roboto Slab"/>
            </a:endParaRPr>
          </a:p>
        </p:txBody>
      </p:sp>
      <p:sp>
        <p:nvSpPr>
          <p:cNvPr id="160" name="Google Shape;160;p25"/>
          <p:cNvSpPr txBox="1">
            <a:spLocks noGrp="1"/>
          </p:cNvSpPr>
          <p:nvPr>
            <p:ph type="body" idx="1"/>
          </p:nvPr>
        </p:nvSpPr>
        <p:spPr>
          <a:xfrm>
            <a:off x="311700" y="1017725"/>
            <a:ext cx="71178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595959"/>
              </a:buClr>
              <a:buSzPts val="1800"/>
              <a:buFont typeface="Open Sans"/>
              <a:buChar char="●"/>
            </a:pPr>
            <a:r>
              <a:rPr lang="en">
                <a:solidFill>
                  <a:srgbClr val="595959"/>
                </a:solidFill>
                <a:latin typeface="Open Sans"/>
                <a:ea typeface="Open Sans"/>
                <a:cs typeface="Open Sans"/>
                <a:sym typeface="Open Sans"/>
              </a:rPr>
              <a:t>Honor people’s time and keep the discussion on track</a:t>
            </a:r>
            <a:endParaRPr>
              <a:solidFill>
                <a:srgbClr val="595959"/>
              </a:solidFill>
              <a:latin typeface="Open Sans"/>
              <a:ea typeface="Open Sans"/>
              <a:cs typeface="Open Sans"/>
              <a:sym typeface="Open Sans"/>
            </a:endParaRPr>
          </a:p>
          <a:p>
            <a:pPr marL="457200" lvl="0" indent="-342900" algn="l" rtl="0">
              <a:spcBef>
                <a:spcPts val="1000"/>
              </a:spcBef>
              <a:spcAft>
                <a:spcPts val="0"/>
              </a:spcAft>
              <a:buClr>
                <a:srgbClr val="595959"/>
              </a:buClr>
              <a:buSzPts val="1800"/>
              <a:buFont typeface="Open Sans"/>
              <a:buChar char="●"/>
            </a:pPr>
            <a:r>
              <a:rPr lang="en">
                <a:solidFill>
                  <a:srgbClr val="595959"/>
                </a:solidFill>
                <a:latin typeface="Open Sans"/>
                <a:ea typeface="Open Sans"/>
                <a:cs typeface="Open Sans"/>
                <a:sym typeface="Open Sans"/>
              </a:rPr>
              <a:t>Ensure all voices are heard </a:t>
            </a:r>
            <a:endParaRPr>
              <a:solidFill>
                <a:srgbClr val="595959"/>
              </a:solidFill>
              <a:latin typeface="Open Sans"/>
              <a:ea typeface="Open Sans"/>
              <a:cs typeface="Open Sans"/>
              <a:sym typeface="Open Sans"/>
            </a:endParaRPr>
          </a:p>
          <a:p>
            <a:pPr marL="457200" lvl="0" indent="-342900" algn="l" rtl="0">
              <a:spcBef>
                <a:spcPts val="1000"/>
              </a:spcBef>
              <a:spcAft>
                <a:spcPts val="0"/>
              </a:spcAft>
              <a:buClr>
                <a:srgbClr val="595959"/>
              </a:buClr>
              <a:buSzPts val="1800"/>
              <a:buFont typeface="Open Sans"/>
              <a:buChar char="●"/>
            </a:pPr>
            <a:r>
              <a:rPr lang="en">
                <a:solidFill>
                  <a:srgbClr val="595959"/>
                </a:solidFill>
                <a:latin typeface="Open Sans"/>
                <a:ea typeface="Open Sans"/>
                <a:cs typeface="Open Sans"/>
                <a:sym typeface="Open Sans"/>
              </a:rPr>
              <a:t>Keep the student experience at the center </a:t>
            </a:r>
            <a:endParaRPr>
              <a:solidFill>
                <a:srgbClr val="595959"/>
              </a:solidFill>
              <a:latin typeface="Open Sans"/>
              <a:ea typeface="Open Sans"/>
              <a:cs typeface="Open Sans"/>
              <a:sym typeface="Open Sans"/>
            </a:endParaRPr>
          </a:p>
          <a:p>
            <a:pPr marL="457200" lvl="0" indent="-342900" algn="l" rtl="0">
              <a:spcBef>
                <a:spcPts val="1000"/>
              </a:spcBef>
              <a:spcAft>
                <a:spcPts val="0"/>
              </a:spcAft>
              <a:buClr>
                <a:srgbClr val="595959"/>
              </a:buClr>
              <a:buSzPts val="1800"/>
              <a:buFont typeface="Open Sans"/>
              <a:buChar char="●"/>
            </a:pPr>
            <a:r>
              <a:rPr lang="en">
                <a:solidFill>
                  <a:srgbClr val="595959"/>
                </a:solidFill>
                <a:latin typeface="Open Sans"/>
                <a:ea typeface="Open Sans"/>
                <a:cs typeface="Open Sans"/>
                <a:sym typeface="Open Sans"/>
              </a:rPr>
              <a:t>Assist with tradeoffs   </a:t>
            </a:r>
            <a:endParaRPr>
              <a:solidFill>
                <a:srgbClr val="595959"/>
              </a:solidFill>
              <a:latin typeface="Open Sans"/>
              <a:ea typeface="Open Sans"/>
              <a:cs typeface="Open Sans"/>
              <a:sym typeface="Open Sans"/>
            </a:endParaRPr>
          </a:p>
          <a:p>
            <a:pPr marL="457200" lvl="0" indent="-342900" algn="l" rtl="0">
              <a:spcBef>
                <a:spcPts val="1000"/>
              </a:spcBef>
              <a:spcAft>
                <a:spcPts val="1000"/>
              </a:spcAft>
              <a:buClr>
                <a:srgbClr val="595959"/>
              </a:buClr>
              <a:buSzPts val="1800"/>
              <a:buFont typeface="Open Sans"/>
              <a:buChar char="●"/>
            </a:pPr>
            <a:r>
              <a:rPr lang="en">
                <a:solidFill>
                  <a:srgbClr val="595959"/>
                </a:solidFill>
                <a:latin typeface="Open Sans"/>
                <a:ea typeface="Open Sans"/>
                <a:cs typeface="Open Sans"/>
                <a:sym typeface="Open Sans"/>
              </a:rPr>
              <a:t>Ensure we adhere to your commitments </a:t>
            </a:r>
            <a:endParaRPr>
              <a:solidFill>
                <a:srgbClr val="595959"/>
              </a:solidFill>
              <a:latin typeface="Open Sans"/>
              <a:ea typeface="Open Sans"/>
              <a:cs typeface="Open Sans"/>
              <a:sym typeface="Open Sans"/>
            </a:endParaRPr>
          </a:p>
        </p:txBody>
      </p:sp>
      <p:sp>
        <p:nvSpPr>
          <p:cNvPr id="161" name="Google Shape;161;p25">
            <a:extLst>
              <a:ext uri="{C183D7F6-B498-43B3-948B-1728B52AA6E4}">
                <adec:decorative xmlns:adec="http://schemas.microsoft.com/office/drawing/2017/decorative" val="1"/>
              </a:ext>
            </a:extLst>
          </p:cNvPr>
          <p:cNvSpPr/>
          <p:nvPr/>
        </p:nvSpPr>
        <p:spPr>
          <a:xfrm>
            <a:off x="-12000" y="0"/>
            <a:ext cx="9156000" cy="1680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2" name="Google Shape;162;p2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49375" y="4539075"/>
            <a:ext cx="572700" cy="572700"/>
          </a:xfrm>
          <a:prstGeom prst="rect">
            <a:avLst/>
          </a:prstGeom>
          <a:noFill/>
          <a:ln>
            <a:noFill/>
          </a:ln>
        </p:spPr>
      </p:pic>
      <p:sp>
        <p:nvSpPr>
          <p:cNvPr id="163" name="Google Shape;163;p25"/>
          <p:cNvSpPr txBox="1">
            <a:spLocks noGrp="1"/>
          </p:cNvSpPr>
          <p:nvPr>
            <p:ph type="sldNum" idx="12"/>
          </p:nvPr>
        </p:nvSpPr>
        <p:spPr>
          <a:xfrm>
            <a:off x="358483" y="45688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Slab"/>
                <a:ea typeface="Roboto Slab"/>
                <a:cs typeface="Roboto Slab"/>
                <a:sym typeface="Roboto Slab"/>
              </a:rPr>
              <a:t>Meeting Norms </a:t>
            </a:r>
            <a:endParaRPr b="1">
              <a:latin typeface="Roboto Slab"/>
              <a:ea typeface="Roboto Slab"/>
              <a:cs typeface="Roboto Slab"/>
              <a:sym typeface="Roboto Slab"/>
            </a:endParaRPr>
          </a:p>
        </p:txBody>
      </p:sp>
      <p:sp>
        <p:nvSpPr>
          <p:cNvPr id="169" name="Google Shape;169;p26"/>
          <p:cNvSpPr txBox="1">
            <a:spLocks noGrp="1"/>
          </p:cNvSpPr>
          <p:nvPr>
            <p:ph type="body" idx="1"/>
          </p:nvPr>
        </p:nvSpPr>
        <p:spPr>
          <a:xfrm>
            <a:off x="311700" y="1017725"/>
            <a:ext cx="7117800" cy="3416400"/>
          </a:xfrm>
          <a:prstGeom prst="rect">
            <a:avLst/>
          </a:prstGeom>
        </p:spPr>
        <p:txBody>
          <a:bodyPr spcFirstLastPara="1" wrap="square" lIns="91425" tIns="91425" rIns="91425" bIns="91425" anchor="t" anchorCtr="0">
            <a:normAutofit fontScale="92500" lnSpcReduction="20000"/>
          </a:bodyPr>
          <a:lstStyle/>
          <a:p>
            <a:pPr marL="457200" lvl="0" indent="-334327" algn="l" rtl="0">
              <a:spcBef>
                <a:spcPts val="0"/>
              </a:spcBef>
              <a:spcAft>
                <a:spcPts val="0"/>
              </a:spcAft>
              <a:buClr>
                <a:srgbClr val="595959"/>
              </a:buClr>
              <a:buSzPct val="100000"/>
              <a:buFont typeface="Open Sans"/>
              <a:buChar char="●"/>
            </a:pPr>
            <a:r>
              <a:rPr lang="en">
                <a:solidFill>
                  <a:srgbClr val="595959"/>
                </a:solidFill>
                <a:latin typeface="Open Sans"/>
                <a:ea typeface="Open Sans"/>
                <a:cs typeface="Open Sans"/>
                <a:sym typeface="Open Sans"/>
              </a:rPr>
              <a:t>Say your name before speaking.  That helps everybody in the room and those on the other side of the camera.  </a:t>
            </a:r>
            <a:endParaRPr>
              <a:solidFill>
                <a:srgbClr val="595959"/>
              </a:solidFill>
              <a:latin typeface="Open Sans"/>
              <a:ea typeface="Open Sans"/>
              <a:cs typeface="Open Sans"/>
              <a:sym typeface="Open Sans"/>
            </a:endParaRPr>
          </a:p>
          <a:p>
            <a:pPr marL="457200" lvl="0" indent="-334327" algn="l" rtl="0">
              <a:spcBef>
                <a:spcPts val="1000"/>
              </a:spcBef>
              <a:spcAft>
                <a:spcPts val="0"/>
              </a:spcAft>
              <a:buClr>
                <a:srgbClr val="595959"/>
              </a:buClr>
              <a:buSzPct val="100000"/>
              <a:buFont typeface="Open Sans"/>
              <a:buChar char="●"/>
            </a:pPr>
            <a:r>
              <a:rPr lang="en">
                <a:solidFill>
                  <a:srgbClr val="595959"/>
                </a:solidFill>
                <a:latin typeface="Open Sans"/>
                <a:ea typeface="Open Sans"/>
                <a:cs typeface="Open Sans"/>
                <a:sym typeface="Open Sans"/>
              </a:rPr>
              <a:t>If you are participating virtually, please keep your camera on (if possible). Your presence is important to all of us.</a:t>
            </a:r>
            <a:endParaRPr>
              <a:solidFill>
                <a:srgbClr val="595959"/>
              </a:solidFill>
              <a:latin typeface="Open Sans"/>
              <a:ea typeface="Open Sans"/>
              <a:cs typeface="Open Sans"/>
              <a:sym typeface="Open Sans"/>
            </a:endParaRPr>
          </a:p>
          <a:p>
            <a:pPr marL="457200" lvl="0" indent="-334327" algn="l" rtl="0">
              <a:spcBef>
                <a:spcPts val="1000"/>
              </a:spcBef>
              <a:spcAft>
                <a:spcPts val="0"/>
              </a:spcAft>
              <a:buClr>
                <a:srgbClr val="595959"/>
              </a:buClr>
              <a:buSzPct val="100000"/>
              <a:buFont typeface="Open Sans"/>
              <a:buChar char="●"/>
            </a:pPr>
            <a:r>
              <a:rPr lang="en">
                <a:solidFill>
                  <a:srgbClr val="595959"/>
                </a:solidFill>
                <a:latin typeface="Open Sans"/>
                <a:ea typeface="Open Sans"/>
                <a:cs typeface="Open Sans"/>
                <a:sym typeface="Open Sans"/>
              </a:rPr>
              <a:t>Be mindful of being a dominant voice. We want to hear all voices.</a:t>
            </a:r>
            <a:endParaRPr>
              <a:solidFill>
                <a:srgbClr val="595959"/>
              </a:solidFill>
              <a:latin typeface="Open Sans"/>
              <a:ea typeface="Open Sans"/>
              <a:cs typeface="Open Sans"/>
              <a:sym typeface="Open Sans"/>
            </a:endParaRPr>
          </a:p>
          <a:p>
            <a:pPr marL="457200" lvl="0" indent="-334327" algn="l" rtl="0">
              <a:spcBef>
                <a:spcPts val="1000"/>
              </a:spcBef>
              <a:spcAft>
                <a:spcPts val="0"/>
              </a:spcAft>
              <a:buClr>
                <a:srgbClr val="595959"/>
              </a:buClr>
              <a:buSzPct val="100000"/>
              <a:buFont typeface="Open Sans"/>
              <a:buChar char="●"/>
            </a:pPr>
            <a:r>
              <a:rPr lang="en">
                <a:solidFill>
                  <a:srgbClr val="595959"/>
                </a:solidFill>
                <a:latin typeface="Open Sans"/>
                <a:ea typeface="Open Sans"/>
                <a:cs typeface="Open Sans"/>
                <a:sym typeface="Open Sans"/>
              </a:rPr>
              <a:t>Share and make space for others to share questions and perspectives.</a:t>
            </a:r>
            <a:endParaRPr>
              <a:solidFill>
                <a:srgbClr val="595959"/>
              </a:solidFill>
              <a:latin typeface="Open Sans"/>
              <a:ea typeface="Open Sans"/>
              <a:cs typeface="Open Sans"/>
              <a:sym typeface="Open Sans"/>
            </a:endParaRPr>
          </a:p>
          <a:p>
            <a:pPr marL="457200" lvl="0" indent="-334327" algn="l" rtl="0">
              <a:spcBef>
                <a:spcPts val="1000"/>
              </a:spcBef>
              <a:spcAft>
                <a:spcPts val="0"/>
              </a:spcAft>
              <a:buClr>
                <a:srgbClr val="595959"/>
              </a:buClr>
              <a:buSzPct val="100000"/>
              <a:buFont typeface="Open Sans"/>
              <a:buChar char="●"/>
            </a:pPr>
            <a:r>
              <a:rPr lang="en">
                <a:solidFill>
                  <a:srgbClr val="595959"/>
                </a:solidFill>
                <a:latin typeface="Open Sans"/>
                <a:ea typeface="Open Sans"/>
                <a:cs typeface="Open Sans"/>
                <a:sym typeface="Open Sans"/>
              </a:rPr>
              <a:t>One mic, one voice.    </a:t>
            </a:r>
            <a:endParaRPr>
              <a:solidFill>
                <a:srgbClr val="595959"/>
              </a:solidFill>
              <a:latin typeface="Open Sans"/>
              <a:ea typeface="Open Sans"/>
              <a:cs typeface="Open Sans"/>
              <a:sym typeface="Open Sans"/>
            </a:endParaRPr>
          </a:p>
          <a:p>
            <a:pPr marL="457200" lvl="0" indent="-334327" algn="l" rtl="0">
              <a:spcBef>
                <a:spcPts val="1000"/>
              </a:spcBef>
              <a:spcAft>
                <a:spcPts val="1000"/>
              </a:spcAft>
              <a:buClr>
                <a:srgbClr val="595959"/>
              </a:buClr>
              <a:buSzPct val="100000"/>
              <a:buFont typeface="Open Sans"/>
              <a:buChar char="●"/>
            </a:pPr>
            <a:r>
              <a:rPr lang="en">
                <a:solidFill>
                  <a:srgbClr val="595959"/>
                </a:solidFill>
                <a:latin typeface="Open Sans"/>
                <a:ea typeface="Open Sans"/>
                <a:cs typeface="Open Sans"/>
                <a:sym typeface="Open Sans"/>
              </a:rPr>
              <a:t>Speak from the “I” perspective.</a:t>
            </a:r>
            <a:endParaRPr>
              <a:solidFill>
                <a:srgbClr val="595959"/>
              </a:solidFill>
              <a:latin typeface="Open Sans"/>
              <a:ea typeface="Open Sans"/>
              <a:cs typeface="Open Sans"/>
              <a:sym typeface="Open Sans"/>
            </a:endParaRPr>
          </a:p>
        </p:txBody>
      </p:sp>
      <p:sp>
        <p:nvSpPr>
          <p:cNvPr id="170" name="Google Shape;170;p26">
            <a:extLst>
              <a:ext uri="{C183D7F6-B498-43B3-948B-1728B52AA6E4}">
                <adec:decorative xmlns:adec="http://schemas.microsoft.com/office/drawing/2017/decorative" val="1"/>
              </a:ext>
            </a:extLst>
          </p:cNvPr>
          <p:cNvSpPr/>
          <p:nvPr/>
        </p:nvSpPr>
        <p:spPr>
          <a:xfrm>
            <a:off x="-12000" y="0"/>
            <a:ext cx="9156000" cy="1680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1" name="Google Shape;171;p2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49375" y="4539075"/>
            <a:ext cx="572700" cy="572700"/>
          </a:xfrm>
          <a:prstGeom prst="rect">
            <a:avLst/>
          </a:prstGeom>
          <a:noFill/>
          <a:ln>
            <a:noFill/>
          </a:ln>
        </p:spPr>
      </p:pic>
      <p:sp>
        <p:nvSpPr>
          <p:cNvPr id="172" name="Google Shape;172;p26"/>
          <p:cNvSpPr txBox="1">
            <a:spLocks noGrp="1"/>
          </p:cNvSpPr>
          <p:nvPr>
            <p:ph type="sldNum" idx="12"/>
          </p:nvPr>
        </p:nvSpPr>
        <p:spPr>
          <a:xfrm>
            <a:off x="358483" y="45688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Slab"/>
                <a:ea typeface="Roboto Slab"/>
                <a:cs typeface="Roboto Slab"/>
                <a:sym typeface="Roboto Slab"/>
              </a:rPr>
              <a:t>Recap of Previous BSC Meetings</a:t>
            </a:r>
            <a:endParaRPr b="1">
              <a:latin typeface="Roboto Slab"/>
              <a:ea typeface="Roboto Slab"/>
              <a:cs typeface="Roboto Slab"/>
              <a:sym typeface="Roboto Slab"/>
            </a:endParaRPr>
          </a:p>
        </p:txBody>
      </p:sp>
      <p:sp>
        <p:nvSpPr>
          <p:cNvPr id="178" name="Google Shape;178;p27"/>
          <p:cNvSpPr txBox="1">
            <a:spLocks noGrp="1"/>
          </p:cNvSpPr>
          <p:nvPr>
            <p:ph type="body" idx="1"/>
          </p:nvPr>
        </p:nvSpPr>
        <p:spPr>
          <a:xfrm>
            <a:off x="311700" y="1017725"/>
            <a:ext cx="7117800" cy="3416400"/>
          </a:xfrm>
          <a:prstGeom prst="rect">
            <a:avLst/>
          </a:prstGeom>
        </p:spPr>
        <p:txBody>
          <a:bodyPr spcFirstLastPara="1" wrap="square" lIns="91425" tIns="91425" rIns="91425" bIns="91425" anchor="t" anchorCtr="0">
            <a:normAutofit fontScale="85000" lnSpcReduction="20000"/>
          </a:bodyPr>
          <a:lstStyle/>
          <a:p>
            <a:pPr marL="457200" lvl="0" indent="-334327" algn="l" rtl="0">
              <a:spcBef>
                <a:spcPts val="0"/>
              </a:spcBef>
              <a:spcAft>
                <a:spcPts val="0"/>
              </a:spcAft>
              <a:buClr>
                <a:srgbClr val="595959"/>
              </a:buClr>
              <a:buSzPct val="100000"/>
              <a:buFont typeface="Open Sans"/>
              <a:buChar char="●"/>
            </a:pPr>
            <a:r>
              <a:rPr lang="en" dirty="0">
                <a:solidFill>
                  <a:srgbClr val="595959"/>
                </a:solidFill>
                <a:latin typeface="Open Sans"/>
                <a:ea typeface="Open Sans"/>
                <a:cs typeface="Open Sans"/>
                <a:sym typeface="Open Sans"/>
              </a:rPr>
              <a:t>Building a bond program</a:t>
            </a:r>
            <a:endParaRPr dirty="0">
              <a:solidFill>
                <a:srgbClr val="595959"/>
              </a:solidFill>
              <a:latin typeface="Open Sans"/>
              <a:ea typeface="Open Sans"/>
              <a:cs typeface="Open Sans"/>
              <a:sym typeface="Open Sans"/>
            </a:endParaRPr>
          </a:p>
          <a:p>
            <a:pPr marL="914400" lvl="1" indent="-310832" algn="l" rtl="0">
              <a:spcBef>
                <a:spcPts val="1000"/>
              </a:spcBef>
              <a:spcAft>
                <a:spcPts val="0"/>
              </a:spcAft>
              <a:buClr>
                <a:srgbClr val="595959"/>
              </a:buClr>
              <a:buSzPct val="100000"/>
              <a:buFont typeface="Open Sans"/>
              <a:buChar char="○"/>
            </a:pPr>
            <a:r>
              <a:rPr lang="en" dirty="0">
                <a:solidFill>
                  <a:srgbClr val="595959"/>
                </a:solidFill>
                <a:latin typeface="Open Sans"/>
                <a:ea typeface="Open Sans"/>
                <a:cs typeface="Open Sans"/>
                <a:sym typeface="Open Sans"/>
              </a:rPr>
              <a:t>Pebbles, boulders and buckets </a:t>
            </a:r>
            <a:endParaRPr dirty="0">
              <a:solidFill>
                <a:srgbClr val="595959"/>
              </a:solidFill>
              <a:latin typeface="Open Sans"/>
              <a:ea typeface="Open Sans"/>
              <a:cs typeface="Open Sans"/>
              <a:sym typeface="Open Sans"/>
            </a:endParaRPr>
          </a:p>
          <a:p>
            <a:pPr marL="457200" lvl="0" indent="-334327" algn="l" rtl="0">
              <a:spcBef>
                <a:spcPts val="1000"/>
              </a:spcBef>
              <a:spcAft>
                <a:spcPts val="0"/>
              </a:spcAft>
              <a:buClr>
                <a:srgbClr val="595959"/>
              </a:buClr>
              <a:buSzPct val="100000"/>
              <a:buFont typeface="Open Sans"/>
              <a:buChar char="●"/>
            </a:pPr>
            <a:r>
              <a:rPr lang="en" dirty="0">
                <a:solidFill>
                  <a:srgbClr val="595959"/>
                </a:solidFill>
                <a:latin typeface="Open Sans"/>
                <a:ea typeface="Open Sans"/>
                <a:cs typeface="Open Sans"/>
                <a:sym typeface="Open Sans"/>
              </a:rPr>
              <a:t>Review of historical bond program data </a:t>
            </a:r>
            <a:endParaRPr dirty="0">
              <a:solidFill>
                <a:srgbClr val="595959"/>
              </a:solidFill>
              <a:latin typeface="Open Sans"/>
              <a:ea typeface="Open Sans"/>
              <a:cs typeface="Open Sans"/>
              <a:sym typeface="Open Sans"/>
            </a:endParaRPr>
          </a:p>
          <a:p>
            <a:pPr marL="914400" lvl="1" indent="-310832" algn="l" rtl="0">
              <a:spcBef>
                <a:spcPts val="1000"/>
              </a:spcBef>
              <a:spcAft>
                <a:spcPts val="0"/>
              </a:spcAft>
              <a:buClr>
                <a:srgbClr val="595959"/>
              </a:buClr>
              <a:buSzPct val="100000"/>
              <a:buFont typeface="Open Sans"/>
              <a:buChar char="○"/>
            </a:pPr>
            <a:r>
              <a:rPr lang="en" u="sng" dirty="0">
                <a:solidFill>
                  <a:schemeClr val="hlink"/>
                </a:solidFill>
                <a:latin typeface="Open Sans"/>
                <a:ea typeface="Open Sans"/>
                <a:cs typeface="Open Sans"/>
                <a:sym typeface="Open Sans"/>
                <a:hlinkClick r:id="rId3"/>
              </a:rPr>
              <a:t>StoryMap</a:t>
            </a:r>
            <a:endParaRPr dirty="0">
              <a:solidFill>
                <a:srgbClr val="595959"/>
              </a:solidFill>
              <a:latin typeface="Open Sans"/>
              <a:ea typeface="Open Sans"/>
              <a:cs typeface="Open Sans"/>
              <a:sym typeface="Open Sans"/>
            </a:endParaRPr>
          </a:p>
          <a:p>
            <a:pPr marL="914400" lvl="1" indent="-310832" algn="l" rtl="0">
              <a:spcBef>
                <a:spcPts val="1000"/>
              </a:spcBef>
              <a:spcAft>
                <a:spcPts val="0"/>
              </a:spcAft>
              <a:buClr>
                <a:srgbClr val="595959"/>
              </a:buClr>
              <a:buSzPct val="100000"/>
              <a:buFont typeface="Open Sans"/>
              <a:buChar char="○"/>
            </a:pPr>
            <a:r>
              <a:rPr lang="en" dirty="0">
                <a:solidFill>
                  <a:srgbClr val="595959"/>
                </a:solidFill>
                <a:latin typeface="Open Sans"/>
                <a:ea typeface="Open Sans"/>
                <a:cs typeface="Open Sans"/>
                <a:sym typeface="Open Sans"/>
              </a:rPr>
              <a:t>2013 and 2017 projects update </a:t>
            </a:r>
            <a:endParaRPr dirty="0">
              <a:solidFill>
                <a:srgbClr val="595959"/>
              </a:solidFill>
              <a:latin typeface="Open Sans"/>
              <a:ea typeface="Open Sans"/>
              <a:cs typeface="Open Sans"/>
              <a:sym typeface="Open Sans"/>
            </a:endParaRPr>
          </a:p>
          <a:p>
            <a:pPr marL="457200" lvl="0" indent="-334327" algn="l" rtl="0">
              <a:spcBef>
                <a:spcPts val="1000"/>
              </a:spcBef>
              <a:spcAft>
                <a:spcPts val="0"/>
              </a:spcAft>
              <a:buClr>
                <a:srgbClr val="595959"/>
              </a:buClr>
              <a:buSzPct val="100000"/>
              <a:buFont typeface="Open Sans"/>
              <a:buChar char="●"/>
            </a:pPr>
            <a:r>
              <a:rPr lang="en" dirty="0">
                <a:solidFill>
                  <a:srgbClr val="595959"/>
                </a:solidFill>
                <a:latin typeface="Open Sans"/>
                <a:ea typeface="Open Sans"/>
                <a:cs typeface="Open Sans"/>
                <a:sym typeface="Open Sans"/>
              </a:rPr>
              <a:t>Bond project life cycle and budgets</a:t>
            </a:r>
            <a:endParaRPr dirty="0">
              <a:solidFill>
                <a:srgbClr val="595959"/>
              </a:solidFill>
              <a:latin typeface="Open Sans"/>
              <a:ea typeface="Open Sans"/>
              <a:cs typeface="Open Sans"/>
              <a:sym typeface="Open Sans"/>
            </a:endParaRPr>
          </a:p>
          <a:p>
            <a:pPr marL="914400" lvl="1" indent="-310832" algn="l" rtl="0">
              <a:spcBef>
                <a:spcPts val="1000"/>
              </a:spcBef>
              <a:spcAft>
                <a:spcPts val="0"/>
              </a:spcAft>
              <a:buClr>
                <a:srgbClr val="595959"/>
              </a:buClr>
              <a:buSzPct val="100000"/>
              <a:buFont typeface="Open Sans"/>
              <a:buChar char="○"/>
            </a:pPr>
            <a:r>
              <a:rPr lang="en" dirty="0">
                <a:solidFill>
                  <a:srgbClr val="595959"/>
                </a:solidFill>
                <a:latin typeface="Open Sans"/>
                <a:ea typeface="Open Sans"/>
                <a:cs typeface="Open Sans"/>
                <a:sym typeface="Open Sans"/>
              </a:rPr>
              <a:t>Escalation</a:t>
            </a:r>
            <a:endParaRPr dirty="0">
              <a:solidFill>
                <a:srgbClr val="595959"/>
              </a:solidFill>
              <a:latin typeface="Open Sans"/>
              <a:ea typeface="Open Sans"/>
              <a:cs typeface="Open Sans"/>
              <a:sym typeface="Open Sans"/>
            </a:endParaRPr>
          </a:p>
          <a:p>
            <a:pPr marL="914400" lvl="1" indent="-310832" algn="l" rtl="0">
              <a:spcBef>
                <a:spcPts val="1000"/>
              </a:spcBef>
              <a:spcAft>
                <a:spcPts val="0"/>
              </a:spcAft>
              <a:buClr>
                <a:srgbClr val="595959"/>
              </a:buClr>
              <a:buSzPct val="100000"/>
              <a:buFont typeface="Open Sans"/>
              <a:buChar char="○"/>
            </a:pPr>
            <a:r>
              <a:rPr lang="en" dirty="0">
                <a:solidFill>
                  <a:srgbClr val="595959"/>
                </a:solidFill>
                <a:latin typeface="Open Sans"/>
                <a:ea typeface="Open Sans"/>
                <a:cs typeface="Open Sans"/>
                <a:sym typeface="Open Sans"/>
              </a:rPr>
              <a:t>Project construction</a:t>
            </a:r>
            <a:endParaRPr dirty="0">
              <a:solidFill>
                <a:srgbClr val="595959"/>
              </a:solidFill>
              <a:latin typeface="Open Sans"/>
              <a:ea typeface="Open Sans"/>
              <a:cs typeface="Open Sans"/>
              <a:sym typeface="Open Sans"/>
            </a:endParaRPr>
          </a:p>
          <a:p>
            <a:pPr marL="914400" lvl="1" indent="-310832" algn="l" rtl="0">
              <a:spcBef>
                <a:spcPts val="1000"/>
              </a:spcBef>
              <a:spcAft>
                <a:spcPts val="0"/>
              </a:spcAft>
              <a:buClr>
                <a:srgbClr val="595959"/>
              </a:buClr>
              <a:buSzPct val="100000"/>
              <a:buFont typeface="Open Sans"/>
              <a:buChar char="○"/>
            </a:pPr>
            <a:r>
              <a:rPr lang="en" dirty="0">
                <a:solidFill>
                  <a:srgbClr val="595959"/>
                </a:solidFill>
                <a:latin typeface="Open Sans"/>
                <a:ea typeface="Open Sans"/>
                <a:cs typeface="Open Sans"/>
                <a:sym typeface="Open Sans"/>
              </a:rPr>
              <a:t>Soft costs </a:t>
            </a:r>
            <a:endParaRPr dirty="0">
              <a:solidFill>
                <a:srgbClr val="595959"/>
              </a:solidFill>
              <a:latin typeface="Open Sans"/>
              <a:ea typeface="Open Sans"/>
              <a:cs typeface="Open Sans"/>
              <a:sym typeface="Open Sans"/>
            </a:endParaRPr>
          </a:p>
          <a:p>
            <a:pPr marL="457200" lvl="0" indent="-334327" algn="l" rtl="0">
              <a:spcBef>
                <a:spcPts val="1000"/>
              </a:spcBef>
              <a:spcAft>
                <a:spcPts val="1000"/>
              </a:spcAft>
              <a:buClr>
                <a:srgbClr val="595959"/>
              </a:buClr>
              <a:buSzPct val="100000"/>
              <a:buFont typeface="Open Sans"/>
              <a:buChar char="●"/>
            </a:pPr>
            <a:r>
              <a:rPr lang="en" dirty="0">
                <a:solidFill>
                  <a:srgbClr val="595959"/>
                </a:solidFill>
                <a:latin typeface="Open Sans"/>
                <a:ea typeface="Open Sans"/>
                <a:cs typeface="Open Sans"/>
                <a:sym typeface="Open Sans"/>
              </a:rPr>
              <a:t>Equity workshops </a:t>
            </a:r>
            <a:endParaRPr dirty="0">
              <a:solidFill>
                <a:srgbClr val="595959"/>
              </a:solidFill>
              <a:latin typeface="Open Sans"/>
              <a:ea typeface="Open Sans"/>
              <a:cs typeface="Open Sans"/>
              <a:sym typeface="Open Sans"/>
            </a:endParaRPr>
          </a:p>
        </p:txBody>
      </p:sp>
      <p:sp>
        <p:nvSpPr>
          <p:cNvPr id="179" name="Google Shape;179;p27">
            <a:extLst>
              <a:ext uri="{C183D7F6-B498-43B3-948B-1728B52AA6E4}">
                <adec:decorative xmlns:adec="http://schemas.microsoft.com/office/drawing/2017/decorative" val="1"/>
              </a:ext>
            </a:extLst>
          </p:cNvPr>
          <p:cNvSpPr/>
          <p:nvPr/>
        </p:nvSpPr>
        <p:spPr>
          <a:xfrm>
            <a:off x="-12000" y="0"/>
            <a:ext cx="9156000" cy="1680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0" name="Google Shape;180;p27">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8449375" y="4539075"/>
            <a:ext cx="572700" cy="572700"/>
          </a:xfrm>
          <a:prstGeom prst="rect">
            <a:avLst/>
          </a:prstGeom>
          <a:noFill/>
          <a:ln>
            <a:noFill/>
          </a:ln>
        </p:spPr>
      </p:pic>
      <p:sp>
        <p:nvSpPr>
          <p:cNvPr id="181" name="Google Shape;181;p27"/>
          <p:cNvSpPr txBox="1">
            <a:spLocks noGrp="1"/>
          </p:cNvSpPr>
          <p:nvPr>
            <p:ph type="sldNum" idx="12"/>
          </p:nvPr>
        </p:nvSpPr>
        <p:spPr>
          <a:xfrm>
            <a:off x="358483" y="45688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Slab"/>
                <a:ea typeface="Roboto Slab"/>
                <a:cs typeface="Roboto Slab"/>
                <a:sym typeface="Roboto Slab"/>
              </a:rPr>
              <a:t>June 11 Meeting Goals </a:t>
            </a:r>
            <a:endParaRPr b="1">
              <a:latin typeface="Roboto Slab"/>
              <a:ea typeface="Roboto Slab"/>
              <a:cs typeface="Roboto Slab"/>
              <a:sym typeface="Roboto Slab"/>
            </a:endParaRPr>
          </a:p>
        </p:txBody>
      </p:sp>
      <p:sp>
        <p:nvSpPr>
          <p:cNvPr id="187" name="Google Shape;187;p28"/>
          <p:cNvSpPr txBox="1">
            <a:spLocks noGrp="1"/>
          </p:cNvSpPr>
          <p:nvPr>
            <p:ph type="body" idx="1"/>
          </p:nvPr>
        </p:nvSpPr>
        <p:spPr>
          <a:xfrm>
            <a:off x="311700" y="1017725"/>
            <a:ext cx="71178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595959"/>
              </a:buClr>
              <a:buSzPts val="1800"/>
              <a:buFont typeface="Open Sans"/>
              <a:buChar char="●"/>
            </a:pPr>
            <a:r>
              <a:rPr lang="en">
                <a:solidFill>
                  <a:srgbClr val="595959"/>
                </a:solidFill>
                <a:latin typeface="Open Sans"/>
                <a:ea typeface="Open Sans"/>
                <a:cs typeface="Open Sans"/>
                <a:sym typeface="Open Sans"/>
              </a:rPr>
              <a:t>Discuss the need for a Nov. 2022 bond election</a:t>
            </a:r>
            <a:endParaRPr>
              <a:solidFill>
                <a:srgbClr val="595959"/>
              </a:solidFill>
              <a:latin typeface="Open Sans"/>
              <a:ea typeface="Open Sans"/>
              <a:cs typeface="Open Sans"/>
              <a:sym typeface="Open Sans"/>
            </a:endParaRPr>
          </a:p>
          <a:p>
            <a:pPr marL="457200" lvl="0" indent="-342900" algn="l" rtl="0">
              <a:spcBef>
                <a:spcPts val="1000"/>
              </a:spcBef>
              <a:spcAft>
                <a:spcPts val="0"/>
              </a:spcAft>
              <a:buClr>
                <a:srgbClr val="595959"/>
              </a:buClr>
              <a:buSzPts val="1800"/>
              <a:buFont typeface="Open Sans"/>
              <a:buChar char="●"/>
            </a:pPr>
            <a:r>
              <a:rPr lang="en">
                <a:solidFill>
                  <a:srgbClr val="595959"/>
                </a:solidFill>
                <a:latin typeface="Open Sans"/>
                <a:ea typeface="Open Sans"/>
                <a:cs typeface="Open Sans"/>
                <a:sym typeface="Open Sans"/>
              </a:rPr>
              <a:t>Understand LRP and BSC process and engagement</a:t>
            </a:r>
            <a:endParaRPr>
              <a:solidFill>
                <a:srgbClr val="595959"/>
              </a:solidFill>
              <a:latin typeface="Open Sans"/>
              <a:ea typeface="Open Sans"/>
              <a:cs typeface="Open Sans"/>
              <a:sym typeface="Open Sans"/>
            </a:endParaRPr>
          </a:p>
          <a:p>
            <a:pPr marL="457200" lvl="0" indent="-342900" algn="l" rtl="0">
              <a:spcBef>
                <a:spcPts val="1000"/>
              </a:spcBef>
              <a:spcAft>
                <a:spcPts val="0"/>
              </a:spcAft>
              <a:buClr>
                <a:srgbClr val="595959"/>
              </a:buClr>
              <a:buSzPts val="1800"/>
              <a:buFont typeface="Open Sans"/>
              <a:buChar char="●"/>
            </a:pPr>
            <a:r>
              <a:rPr lang="en">
                <a:solidFill>
                  <a:srgbClr val="595959"/>
                </a:solidFill>
                <a:latin typeface="Open Sans"/>
                <a:ea typeface="Open Sans"/>
                <a:cs typeface="Open Sans"/>
                <a:sym typeface="Open Sans"/>
              </a:rPr>
              <a:t>Understand the Long-range Planning Committees’ decision-making framework</a:t>
            </a:r>
            <a:endParaRPr>
              <a:solidFill>
                <a:srgbClr val="595959"/>
              </a:solidFill>
              <a:latin typeface="Open Sans"/>
              <a:ea typeface="Open Sans"/>
              <a:cs typeface="Open Sans"/>
              <a:sym typeface="Open Sans"/>
            </a:endParaRPr>
          </a:p>
          <a:p>
            <a:pPr marL="457200" lvl="0" indent="-342900" algn="l" rtl="0">
              <a:spcBef>
                <a:spcPts val="1000"/>
              </a:spcBef>
              <a:spcAft>
                <a:spcPts val="1000"/>
              </a:spcAft>
              <a:buClr>
                <a:srgbClr val="595959"/>
              </a:buClr>
              <a:buSzPts val="1800"/>
              <a:buFont typeface="Open Sans"/>
              <a:buChar char="●"/>
            </a:pPr>
            <a:r>
              <a:rPr lang="en">
                <a:solidFill>
                  <a:srgbClr val="595959"/>
                </a:solidFill>
                <a:latin typeface="Open Sans"/>
                <a:ea typeface="Open Sans"/>
                <a:cs typeface="Open Sans"/>
                <a:sym typeface="Open Sans"/>
              </a:rPr>
              <a:t>Understand FCA deficiencies needed to keep schools operational and open</a:t>
            </a:r>
            <a:endParaRPr strike="sngStrike">
              <a:solidFill>
                <a:srgbClr val="595959"/>
              </a:solidFill>
              <a:latin typeface="Open Sans"/>
              <a:ea typeface="Open Sans"/>
              <a:cs typeface="Open Sans"/>
              <a:sym typeface="Open Sans"/>
            </a:endParaRPr>
          </a:p>
        </p:txBody>
      </p:sp>
      <p:sp>
        <p:nvSpPr>
          <p:cNvPr id="188" name="Google Shape;188;p28">
            <a:extLst>
              <a:ext uri="{C183D7F6-B498-43B3-948B-1728B52AA6E4}">
                <adec:decorative xmlns:adec="http://schemas.microsoft.com/office/drawing/2017/decorative" val="1"/>
              </a:ext>
            </a:extLst>
          </p:cNvPr>
          <p:cNvSpPr/>
          <p:nvPr/>
        </p:nvSpPr>
        <p:spPr>
          <a:xfrm>
            <a:off x="-12000" y="0"/>
            <a:ext cx="9156000" cy="1680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9" name="Google Shape;189;p2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49375" y="4539075"/>
            <a:ext cx="572700" cy="572700"/>
          </a:xfrm>
          <a:prstGeom prst="rect">
            <a:avLst/>
          </a:prstGeom>
          <a:noFill/>
          <a:ln>
            <a:noFill/>
          </a:ln>
        </p:spPr>
      </p:pic>
      <p:sp>
        <p:nvSpPr>
          <p:cNvPr id="190" name="Google Shape;190;p28"/>
          <p:cNvSpPr txBox="1">
            <a:spLocks noGrp="1"/>
          </p:cNvSpPr>
          <p:nvPr>
            <p:ph type="sldNum" idx="12"/>
          </p:nvPr>
        </p:nvSpPr>
        <p:spPr>
          <a:xfrm>
            <a:off x="358483" y="45688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sp>
        <p:nvSpPr>
          <p:cNvPr id="195" name="Google Shape;195;p29">
            <a:extLst>
              <a:ext uri="{C183D7F6-B498-43B3-948B-1728B52AA6E4}">
                <adec:decorative xmlns:adec="http://schemas.microsoft.com/office/drawing/2017/decorative" val="1"/>
              </a:ext>
            </a:extLst>
          </p:cNvPr>
          <p:cNvSpPr/>
          <p:nvPr/>
        </p:nvSpPr>
        <p:spPr>
          <a:xfrm>
            <a:off x="0" y="12000"/>
            <a:ext cx="9144000" cy="41244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9"/>
          <p:cNvSpPr txBox="1">
            <a:spLocks noGrp="1"/>
          </p:cNvSpPr>
          <p:nvPr>
            <p:ph type="ctrTitle"/>
          </p:nvPr>
        </p:nvSpPr>
        <p:spPr>
          <a:xfrm>
            <a:off x="1014451" y="1047900"/>
            <a:ext cx="71151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b="1">
                <a:solidFill>
                  <a:schemeClr val="lt1"/>
                </a:solidFill>
                <a:latin typeface="Roboto Slab"/>
                <a:ea typeface="Roboto Slab"/>
                <a:cs typeface="Roboto Slab"/>
                <a:sym typeface="Roboto Slab"/>
              </a:rPr>
              <a:t>What Happens If We Do Nothing? </a:t>
            </a:r>
            <a:endParaRPr b="1">
              <a:solidFill>
                <a:schemeClr val="lt1"/>
              </a:solidFill>
              <a:latin typeface="Roboto Slab"/>
              <a:ea typeface="Roboto Slab"/>
              <a:cs typeface="Roboto Slab"/>
              <a:sym typeface="Roboto Slab"/>
            </a:endParaRPr>
          </a:p>
        </p:txBody>
      </p:sp>
      <p:pic>
        <p:nvPicPr>
          <p:cNvPr id="197" name="Google Shape;197;p2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451630" y="4223773"/>
            <a:ext cx="2240733" cy="838200"/>
          </a:xfrm>
          <a:prstGeom prst="rect">
            <a:avLst/>
          </a:prstGeom>
          <a:noFill/>
          <a:ln>
            <a:noFill/>
          </a:ln>
        </p:spPr>
      </p:pic>
      <p:sp>
        <p:nvSpPr>
          <p:cNvPr id="198" name="Google Shape;198;p29"/>
          <p:cNvSpPr txBox="1">
            <a:spLocks noGrp="1"/>
          </p:cNvSpPr>
          <p:nvPr>
            <p:ph type="sldNum" idx="12"/>
          </p:nvPr>
        </p:nvSpPr>
        <p:spPr>
          <a:xfrm>
            <a:off x="129233" y="46432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200" b="1">
                <a:solidFill>
                  <a:srgbClr val="A9343A"/>
                </a:solidFill>
              </a:rPr>
              <a:t>17</a:t>
            </a:fld>
            <a:endParaRPr sz="1200" b="1">
              <a:solidFill>
                <a:srgbClr val="A9343A"/>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0">
            <a:extLst>
              <a:ext uri="{C183D7F6-B498-43B3-948B-1728B52AA6E4}">
                <adec:decorative xmlns:adec="http://schemas.microsoft.com/office/drawing/2017/decorative" val="1"/>
              </a:ext>
            </a:extLst>
          </p:cNvPr>
          <p:cNvSpPr/>
          <p:nvPr/>
        </p:nvSpPr>
        <p:spPr>
          <a:xfrm>
            <a:off x="-12000" y="0"/>
            <a:ext cx="9156000" cy="1680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4" name="Google Shape;204;p3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49375" y="4539075"/>
            <a:ext cx="572700" cy="572700"/>
          </a:xfrm>
          <a:prstGeom prst="rect">
            <a:avLst/>
          </a:prstGeom>
          <a:noFill/>
          <a:ln>
            <a:noFill/>
          </a:ln>
        </p:spPr>
      </p:pic>
      <p:sp>
        <p:nvSpPr>
          <p:cNvPr id="205" name="Google Shape;205;p30"/>
          <p:cNvSpPr txBox="1"/>
          <p:nvPr/>
        </p:nvSpPr>
        <p:spPr>
          <a:xfrm>
            <a:off x="0" y="2279250"/>
            <a:ext cx="91440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100">
              <a:solidFill>
                <a:srgbClr val="A93139"/>
              </a:solidFill>
            </a:endParaRPr>
          </a:p>
        </p:txBody>
      </p:sp>
      <p:sp>
        <p:nvSpPr>
          <p:cNvPr id="206" name="Google Shape;206;p30"/>
          <p:cNvSpPr txBox="1">
            <a:spLocks noGrp="1"/>
          </p:cNvSpPr>
          <p:nvPr>
            <p:ph type="title"/>
          </p:nvPr>
        </p:nvSpPr>
        <p:spPr>
          <a:xfrm>
            <a:off x="1593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a:latin typeface="Roboto Slab"/>
                <a:ea typeface="Roboto Slab"/>
                <a:cs typeface="Roboto Slab"/>
                <a:sym typeface="Roboto Slab"/>
              </a:rPr>
              <a:t>What Happens If We Do Nothing </a:t>
            </a:r>
            <a:endParaRPr/>
          </a:p>
        </p:txBody>
      </p:sp>
      <p:sp>
        <p:nvSpPr>
          <p:cNvPr id="207" name="Google Shape;207;p30"/>
          <p:cNvSpPr txBox="1">
            <a:spLocks noGrp="1"/>
          </p:cNvSpPr>
          <p:nvPr>
            <p:ph type="body" idx="1"/>
          </p:nvPr>
        </p:nvSpPr>
        <p:spPr>
          <a:xfrm>
            <a:off x="-215400" y="780475"/>
            <a:ext cx="8895300" cy="4025400"/>
          </a:xfrm>
          <a:prstGeom prst="rect">
            <a:avLst/>
          </a:prstGeom>
        </p:spPr>
        <p:txBody>
          <a:bodyPr spcFirstLastPara="1" wrap="square" lIns="91425" tIns="91425" rIns="91425" bIns="91425" anchor="t" anchorCtr="0">
            <a:normAutofit fontScale="85000" lnSpcReduction="10000"/>
          </a:bodyPr>
          <a:lstStyle/>
          <a:p>
            <a:pPr marL="457200" lvl="0" indent="0" algn="l" rtl="0">
              <a:spcBef>
                <a:spcPts val="0"/>
              </a:spcBef>
              <a:spcAft>
                <a:spcPts val="0"/>
              </a:spcAft>
              <a:buNone/>
            </a:pPr>
            <a:r>
              <a:rPr lang="en">
                <a:latin typeface="Open Sans"/>
                <a:ea typeface="Open Sans"/>
                <a:cs typeface="Open Sans"/>
                <a:sym typeface="Open Sans"/>
              </a:rPr>
              <a:t>Potential New Legislation and Timing</a:t>
            </a:r>
            <a:endParaRPr>
              <a:latin typeface="Open Sans"/>
              <a:ea typeface="Open Sans"/>
              <a:cs typeface="Open Sans"/>
              <a:sym typeface="Open Sans"/>
            </a:endParaRPr>
          </a:p>
          <a:p>
            <a:pPr marL="914400" lvl="1" indent="-304165" algn="l" rtl="0">
              <a:spcBef>
                <a:spcPts val="1200"/>
              </a:spcBef>
              <a:spcAft>
                <a:spcPts val="0"/>
              </a:spcAft>
              <a:buSzPct val="100000"/>
              <a:buFont typeface="Open Sans"/>
              <a:buChar char="○"/>
            </a:pPr>
            <a:r>
              <a:rPr lang="en">
                <a:latin typeface="Open Sans"/>
                <a:ea typeface="Open Sans"/>
                <a:cs typeface="Open Sans"/>
                <a:sym typeface="Open Sans"/>
              </a:rPr>
              <a:t>Two Texas Senate Committees (Education and Local Government) are currently reviewing school district bond issuance and bond election requirements.</a:t>
            </a:r>
            <a:endParaRPr>
              <a:latin typeface="Open Sans"/>
              <a:ea typeface="Open Sans"/>
              <a:cs typeface="Open Sans"/>
              <a:sym typeface="Open Sans"/>
            </a:endParaRPr>
          </a:p>
          <a:p>
            <a:pPr marL="914400" lvl="1" indent="-304165" algn="l" rtl="0">
              <a:spcBef>
                <a:spcPts val="1000"/>
              </a:spcBef>
              <a:spcAft>
                <a:spcPts val="0"/>
              </a:spcAft>
              <a:buSzPct val="100000"/>
              <a:buFont typeface="Open Sans"/>
              <a:buChar char="○"/>
            </a:pPr>
            <a:r>
              <a:rPr lang="en">
                <a:latin typeface="Open Sans"/>
                <a:ea typeface="Open Sans"/>
                <a:cs typeface="Open Sans"/>
                <a:sym typeface="Open Sans"/>
              </a:rPr>
              <a:t>Bills in previous sessions contained burdensome ballot language and other requirements, including a requirement that every individual project be listed as a separate proposition.</a:t>
            </a:r>
            <a:endParaRPr>
              <a:latin typeface="Open Sans"/>
              <a:ea typeface="Open Sans"/>
              <a:cs typeface="Open Sans"/>
              <a:sym typeface="Open Sans"/>
            </a:endParaRPr>
          </a:p>
          <a:p>
            <a:pPr marL="914400" lvl="1" indent="-304165" algn="l" rtl="0">
              <a:spcBef>
                <a:spcPts val="1000"/>
              </a:spcBef>
              <a:spcAft>
                <a:spcPts val="0"/>
              </a:spcAft>
              <a:buSzPct val="100000"/>
              <a:buFont typeface="Open Sans"/>
              <a:buChar char="○"/>
            </a:pPr>
            <a:r>
              <a:rPr lang="en">
                <a:latin typeface="Open Sans"/>
                <a:ea typeface="Open Sans"/>
                <a:cs typeface="Open Sans"/>
                <a:sym typeface="Open Sans"/>
              </a:rPr>
              <a:t>Even unpopular bills can be added to popular ones. Example: THIS IS A TAX INCREASE language was added to the School Finance Bill  (HB 3, 2019) late in the session.</a:t>
            </a:r>
            <a:endParaRPr>
              <a:latin typeface="Open Sans"/>
              <a:ea typeface="Open Sans"/>
              <a:cs typeface="Open Sans"/>
              <a:sym typeface="Open Sans"/>
            </a:endParaRPr>
          </a:p>
          <a:p>
            <a:pPr marL="914400" lvl="1" indent="-304165" algn="l" rtl="0">
              <a:spcBef>
                <a:spcPts val="1000"/>
              </a:spcBef>
              <a:spcAft>
                <a:spcPts val="0"/>
              </a:spcAft>
              <a:buSzPct val="100000"/>
              <a:buFont typeface="Open Sans"/>
              <a:buChar char="○"/>
            </a:pPr>
            <a:r>
              <a:rPr lang="en">
                <a:latin typeface="Open Sans"/>
                <a:ea typeface="Open Sans"/>
                <a:cs typeface="Open Sans"/>
                <a:sym typeface="Open Sans"/>
              </a:rPr>
              <a:t>The Board of Trustees in their Legislative Priorities have historically opposed restrictive bond language, separate propositions, and the requirement to hold elections only in November.  </a:t>
            </a:r>
            <a:endParaRPr>
              <a:latin typeface="Open Sans"/>
              <a:ea typeface="Open Sans"/>
              <a:cs typeface="Open Sans"/>
              <a:sym typeface="Open Sans"/>
            </a:endParaRPr>
          </a:p>
          <a:p>
            <a:pPr marL="914400" lvl="1" indent="-304165" algn="l" rtl="0">
              <a:spcBef>
                <a:spcPts val="1000"/>
              </a:spcBef>
              <a:spcAft>
                <a:spcPts val="0"/>
              </a:spcAft>
              <a:buSzPct val="100000"/>
              <a:buFont typeface="Open Sans"/>
              <a:buChar char="○"/>
            </a:pPr>
            <a:r>
              <a:rPr lang="en">
                <a:latin typeface="Open Sans"/>
                <a:ea typeface="Open Sans"/>
                <a:cs typeface="Open Sans"/>
                <a:sym typeface="Open Sans"/>
              </a:rPr>
              <a:t>Likely Effect of Legislation Passed in Upcoming Session:</a:t>
            </a:r>
            <a:endParaRPr>
              <a:latin typeface="Open Sans"/>
              <a:ea typeface="Open Sans"/>
              <a:cs typeface="Open Sans"/>
              <a:sym typeface="Open Sans"/>
            </a:endParaRPr>
          </a:p>
          <a:p>
            <a:pPr marL="1371600" lvl="2" indent="-304164" algn="l" rtl="0">
              <a:spcBef>
                <a:spcPts val="1000"/>
              </a:spcBef>
              <a:spcAft>
                <a:spcPts val="0"/>
              </a:spcAft>
              <a:buSzPct val="100000"/>
              <a:buFont typeface="Open Sans"/>
              <a:buChar char="■"/>
            </a:pPr>
            <a:r>
              <a:rPr lang="en">
                <a:latin typeface="Open Sans"/>
                <a:ea typeface="Open Sans"/>
                <a:cs typeface="Open Sans"/>
                <a:sym typeface="Open Sans"/>
              </a:rPr>
              <a:t>May 6, 2023 (called by Feb 17, 2023) - Not affected by upcoming session</a:t>
            </a:r>
            <a:endParaRPr>
              <a:latin typeface="Open Sans"/>
              <a:ea typeface="Open Sans"/>
              <a:cs typeface="Open Sans"/>
              <a:sym typeface="Open Sans"/>
            </a:endParaRPr>
          </a:p>
          <a:p>
            <a:pPr marL="1371600" lvl="2" indent="-304164" algn="l" rtl="0">
              <a:spcBef>
                <a:spcPts val="1000"/>
              </a:spcBef>
              <a:spcAft>
                <a:spcPts val="0"/>
              </a:spcAft>
              <a:buSzPct val="100000"/>
              <a:buFont typeface="Open Sans"/>
              <a:buChar char="■"/>
            </a:pPr>
            <a:r>
              <a:rPr lang="en">
                <a:latin typeface="Open Sans"/>
                <a:ea typeface="Open Sans"/>
                <a:cs typeface="Open Sans"/>
                <a:sym typeface="Open Sans"/>
              </a:rPr>
              <a:t>Nov. 2023 - (called in August 2023) - Likely not affected depending on effective date of legislation </a:t>
            </a:r>
            <a:endParaRPr>
              <a:latin typeface="Open Sans"/>
              <a:ea typeface="Open Sans"/>
              <a:cs typeface="Open Sans"/>
              <a:sym typeface="Open Sans"/>
            </a:endParaRPr>
          </a:p>
          <a:p>
            <a:pPr marL="1371600" lvl="2" indent="-304164" algn="l" rtl="0">
              <a:spcBef>
                <a:spcPts val="1000"/>
              </a:spcBef>
              <a:spcAft>
                <a:spcPts val="1000"/>
              </a:spcAft>
              <a:buSzPct val="100000"/>
              <a:buFont typeface="Open Sans"/>
              <a:buChar char="■"/>
            </a:pPr>
            <a:r>
              <a:rPr lang="en">
                <a:latin typeface="Open Sans"/>
                <a:ea typeface="Open Sans"/>
                <a:cs typeface="Open Sans"/>
                <a:sym typeface="Open Sans"/>
              </a:rPr>
              <a:t>Elections after Nov. 2023 - will be likely be affected by any changes passed in the upcoming session. </a:t>
            </a:r>
            <a:endParaRPr>
              <a:latin typeface="Open Sans"/>
              <a:ea typeface="Open Sans"/>
              <a:cs typeface="Open Sans"/>
              <a:sym typeface="Open Sans"/>
            </a:endParaRPr>
          </a:p>
        </p:txBody>
      </p:sp>
      <p:sp>
        <p:nvSpPr>
          <p:cNvPr id="208" name="Google Shape;208;p30"/>
          <p:cNvSpPr txBox="1">
            <a:spLocks noGrp="1"/>
          </p:cNvSpPr>
          <p:nvPr>
            <p:ph type="sldNum" idx="12"/>
          </p:nvPr>
        </p:nvSpPr>
        <p:spPr>
          <a:xfrm>
            <a:off x="-98717" y="45688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1">
            <a:extLst>
              <a:ext uri="{C183D7F6-B498-43B3-948B-1728B52AA6E4}">
                <adec:decorative xmlns:adec="http://schemas.microsoft.com/office/drawing/2017/decorative" val="1"/>
              </a:ext>
            </a:extLst>
          </p:cNvPr>
          <p:cNvSpPr/>
          <p:nvPr/>
        </p:nvSpPr>
        <p:spPr>
          <a:xfrm>
            <a:off x="-12000" y="0"/>
            <a:ext cx="9156000" cy="1680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4" name="Google Shape;214;p3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49375" y="4539075"/>
            <a:ext cx="572700" cy="572700"/>
          </a:xfrm>
          <a:prstGeom prst="rect">
            <a:avLst/>
          </a:prstGeom>
          <a:noFill/>
          <a:ln>
            <a:noFill/>
          </a:ln>
        </p:spPr>
      </p:pic>
      <p:sp>
        <p:nvSpPr>
          <p:cNvPr id="215" name="Google Shape;215;p31"/>
          <p:cNvSpPr txBox="1"/>
          <p:nvPr/>
        </p:nvSpPr>
        <p:spPr>
          <a:xfrm>
            <a:off x="0" y="2279250"/>
            <a:ext cx="91440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100">
              <a:solidFill>
                <a:srgbClr val="A93139"/>
              </a:solidFill>
            </a:endParaRPr>
          </a:p>
        </p:txBody>
      </p:sp>
      <p:sp>
        <p:nvSpPr>
          <p:cNvPr id="216" name="Google Shape;216;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a:latin typeface="Roboto Slab"/>
                <a:ea typeface="Roboto Slab"/>
                <a:cs typeface="Roboto Slab"/>
                <a:sym typeface="Roboto Slab"/>
              </a:rPr>
              <a:t>What Happens If We Do Nothing </a:t>
            </a:r>
            <a:endParaRPr/>
          </a:p>
        </p:txBody>
      </p:sp>
      <p:sp>
        <p:nvSpPr>
          <p:cNvPr id="217" name="Google Shape;217;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Open Sans"/>
              <a:buChar char="●"/>
            </a:pPr>
            <a:r>
              <a:rPr lang="en" b="1">
                <a:latin typeface="Open Sans"/>
                <a:ea typeface="Open Sans"/>
                <a:cs typeface="Open Sans"/>
                <a:sym typeface="Open Sans"/>
              </a:rPr>
              <a:t>Escalation</a:t>
            </a:r>
            <a:endParaRPr>
              <a:latin typeface="Open Sans"/>
              <a:ea typeface="Open Sans"/>
              <a:cs typeface="Open Sans"/>
              <a:sym typeface="Open Sans"/>
            </a:endParaRPr>
          </a:p>
          <a:p>
            <a:pPr marL="914400" lvl="1" indent="-317500" algn="l" rtl="0">
              <a:spcBef>
                <a:spcPts val="0"/>
              </a:spcBef>
              <a:spcAft>
                <a:spcPts val="0"/>
              </a:spcAft>
              <a:buSzPts val="1400"/>
              <a:buFont typeface="Open Sans"/>
              <a:buChar char="○"/>
            </a:pPr>
            <a:r>
              <a:rPr lang="en">
                <a:latin typeface="Open Sans"/>
                <a:ea typeface="Open Sans"/>
                <a:cs typeface="Open Sans"/>
                <a:sym typeface="Open Sans"/>
              </a:rPr>
              <a:t>Assuming escalation of 12 percent/year on $1.5B for 1 year = $1.5B x .12 = $180M</a:t>
            </a:r>
            <a:endParaRPr>
              <a:latin typeface="Open Sans"/>
              <a:ea typeface="Open Sans"/>
              <a:cs typeface="Open Sans"/>
              <a:sym typeface="Open Sans"/>
            </a:endParaRPr>
          </a:p>
          <a:p>
            <a:pPr marL="914400" lvl="1" indent="-317500" algn="l" rtl="0">
              <a:spcBef>
                <a:spcPts val="0"/>
              </a:spcBef>
              <a:spcAft>
                <a:spcPts val="0"/>
              </a:spcAft>
              <a:buSzPts val="1400"/>
              <a:buFont typeface="Open Sans"/>
              <a:buChar char="○"/>
            </a:pPr>
            <a:r>
              <a:rPr lang="en">
                <a:latin typeface="Open Sans"/>
                <a:ea typeface="Open Sans"/>
                <a:cs typeface="Open Sans"/>
                <a:sym typeface="Open Sans"/>
              </a:rPr>
              <a:t>$180M = approximately 3 modernized elementary schools at $60 million each (project cost)</a:t>
            </a:r>
            <a:endParaRPr>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b="1">
                <a:latin typeface="Open Sans"/>
                <a:ea typeface="Open Sans"/>
                <a:cs typeface="Open Sans"/>
                <a:sym typeface="Open Sans"/>
              </a:rPr>
              <a:t>Safety and Security</a:t>
            </a:r>
            <a:endParaRPr b="1">
              <a:latin typeface="Open Sans"/>
              <a:ea typeface="Open Sans"/>
              <a:cs typeface="Open Sans"/>
              <a:sym typeface="Open Sans"/>
            </a:endParaRPr>
          </a:p>
          <a:p>
            <a:pPr marL="914400" lvl="1" indent="-317500" algn="l" rtl="0">
              <a:spcBef>
                <a:spcPts val="0"/>
              </a:spcBef>
              <a:spcAft>
                <a:spcPts val="0"/>
              </a:spcAft>
              <a:buSzPts val="1400"/>
              <a:buFont typeface="Open Sans"/>
              <a:buChar char="○"/>
            </a:pPr>
            <a:r>
              <a:rPr lang="en">
                <a:latin typeface="Open Sans"/>
                <a:ea typeface="Open Sans"/>
                <a:cs typeface="Open Sans"/>
                <a:sym typeface="Open Sans"/>
              </a:rPr>
              <a:t>All modernized schools include enhanced safety/security features </a:t>
            </a:r>
            <a:endParaRPr>
              <a:latin typeface="Open Sans"/>
              <a:ea typeface="Open Sans"/>
              <a:cs typeface="Open Sans"/>
              <a:sym typeface="Open Sans"/>
            </a:endParaRPr>
          </a:p>
          <a:p>
            <a:pPr marL="457200" marR="0" lvl="0" indent="-342900" algn="l" rtl="0">
              <a:lnSpc>
                <a:spcPct val="115000"/>
              </a:lnSpc>
              <a:spcBef>
                <a:spcPts val="0"/>
              </a:spcBef>
              <a:spcAft>
                <a:spcPts val="0"/>
              </a:spcAft>
              <a:buSzPts val="1800"/>
              <a:buFont typeface="Open Sans"/>
              <a:buChar char="●"/>
            </a:pPr>
            <a:r>
              <a:rPr lang="en" b="1">
                <a:latin typeface="Open Sans"/>
                <a:ea typeface="Open Sans"/>
                <a:cs typeface="Open Sans"/>
                <a:sym typeface="Open Sans"/>
              </a:rPr>
              <a:t>Transportation</a:t>
            </a:r>
            <a:endParaRPr b="1">
              <a:latin typeface="Open Sans"/>
              <a:ea typeface="Open Sans"/>
              <a:cs typeface="Open Sans"/>
              <a:sym typeface="Open Sans"/>
            </a:endParaRPr>
          </a:p>
          <a:p>
            <a:pPr marL="914400" marR="0" lvl="1" indent="-317500" algn="l" rtl="0">
              <a:lnSpc>
                <a:spcPct val="115000"/>
              </a:lnSpc>
              <a:spcBef>
                <a:spcPts val="0"/>
              </a:spcBef>
              <a:spcAft>
                <a:spcPts val="0"/>
              </a:spcAft>
              <a:buSzPts val="1400"/>
              <a:buFont typeface="Open Sans"/>
              <a:buChar char="○"/>
            </a:pPr>
            <a:r>
              <a:rPr lang="en">
                <a:latin typeface="Open Sans"/>
                <a:ea typeface="Open Sans"/>
                <a:cs typeface="Open Sans"/>
                <a:sym typeface="Open Sans"/>
              </a:rPr>
              <a:t>30 bus replacements/year = approximately $5M</a:t>
            </a:r>
            <a:endParaRPr>
              <a:latin typeface="Open Sans"/>
              <a:ea typeface="Open Sans"/>
              <a:cs typeface="Open Sans"/>
              <a:sym typeface="Open Sans"/>
            </a:endParaRPr>
          </a:p>
          <a:p>
            <a:pPr marL="914400" marR="0" lvl="1" indent="-317500" algn="l" rtl="0">
              <a:lnSpc>
                <a:spcPct val="115000"/>
              </a:lnSpc>
              <a:spcBef>
                <a:spcPts val="0"/>
              </a:spcBef>
              <a:spcAft>
                <a:spcPts val="0"/>
              </a:spcAft>
              <a:buSzPts val="1400"/>
              <a:buFont typeface="Open Sans"/>
              <a:buChar char="○"/>
            </a:pPr>
            <a:r>
              <a:rPr lang="en">
                <a:latin typeface="Open Sans"/>
                <a:ea typeface="Open Sans"/>
                <a:cs typeface="Open Sans"/>
                <a:sym typeface="Open Sans"/>
              </a:rPr>
              <a:t>Delay of 1 year means $5M x .12 (escalation) = $600,000 </a:t>
            </a:r>
            <a:endParaRPr>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b="1">
                <a:latin typeface="Open Sans"/>
                <a:ea typeface="Open Sans"/>
                <a:cs typeface="Open Sans"/>
                <a:sym typeface="Open Sans"/>
              </a:rPr>
              <a:t>Delay until May</a:t>
            </a:r>
            <a:endParaRPr>
              <a:latin typeface="Open Sans"/>
              <a:ea typeface="Open Sans"/>
              <a:cs typeface="Open Sans"/>
              <a:sym typeface="Open Sans"/>
            </a:endParaRPr>
          </a:p>
          <a:p>
            <a:pPr marL="914400" lvl="1" indent="-317500" algn="l" rtl="0">
              <a:spcBef>
                <a:spcPts val="0"/>
              </a:spcBef>
              <a:spcAft>
                <a:spcPts val="0"/>
              </a:spcAft>
              <a:buSzPts val="1400"/>
              <a:buFont typeface="Open Sans"/>
              <a:buChar char="○"/>
            </a:pPr>
            <a:r>
              <a:rPr lang="en">
                <a:latin typeface="Open Sans"/>
                <a:ea typeface="Open Sans"/>
                <a:cs typeface="Open Sans"/>
                <a:sym typeface="Open Sans"/>
              </a:rPr>
              <a:t>Waiting until May actually sets projects back an entire year, not just 6 months</a:t>
            </a:r>
            <a:endParaRPr>
              <a:latin typeface="Open Sans"/>
              <a:ea typeface="Open Sans"/>
              <a:cs typeface="Open Sans"/>
              <a:sym typeface="Open Sans"/>
            </a:endParaRPr>
          </a:p>
          <a:p>
            <a:pPr marL="457200" lvl="0" indent="0" algn="l" rtl="0">
              <a:spcBef>
                <a:spcPts val="1200"/>
              </a:spcBef>
              <a:spcAft>
                <a:spcPts val="1200"/>
              </a:spcAft>
              <a:buNone/>
            </a:pPr>
            <a:endParaRPr/>
          </a:p>
        </p:txBody>
      </p:sp>
      <p:sp>
        <p:nvSpPr>
          <p:cNvPr id="218" name="Google Shape;218;p31"/>
          <p:cNvSpPr txBox="1">
            <a:spLocks noGrp="1"/>
          </p:cNvSpPr>
          <p:nvPr>
            <p:ph type="sldNum" idx="12"/>
          </p:nvPr>
        </p:nvSpPr>
        <p:spPr>
          <a:xfrm>
            <a:off x="358483" y="45688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
        <p:cNvGrpSpPr/>
        <p:nvPr/>
      </p:nvGrpSpPr>
      <p:grpSpPr>
        <a:xfrm>
          <a:off x="0" y="0"/>
          <a:ext cx="0" cy="0"/>
          <a:chOff x="0" y="0"/>
          <a:chExt cx="0" cy="0"/>
        </a:xfrm>
      </p:grpSpPr>
      <p:sp>
        <p:nvSpPr>
          <p:cNvPr id="66" name="Google Shape;66;p14">
            <a:extLst>
              <a:ext uri="{C183D7F6-B498-43B3-948B-1728B52AA6E4}">
                <adec:decorative xmlns:adec="http://schemas.microsoft.com/office/drawing/2017/decorative" val="1"/>
              </a:ext>
            </a:extLst>
          </p:cNvPr>
          <p:cNvSpPr/>
          <p:nvPr/>
        </p:nvSpPr>
        <p:spPr>
          <a:xfrm>
            <a:off x="0" y="12000"/>
            <a:ext cx="9144000" cy="41244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txBox="1">
            <a:spLocks noGrp="1"/>
          </p:cNvSpPr>
          <p:nvPr>
            <p:ph type="ctrTitle"/>
          </p:nvPr>
        </p:nvSpPr>
        <p:spPr>
          <a:xfrm>
            <a:off x="311700" y="181081"/>
            <a:ext cx="8520600" cy="3744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b="1">
                <a:solidFill>
                  <a:schemeClr val="lt1"/>
                </a:solidFill>
                <a:latin typeface="Roboto Slab"/>
                <a:ea typeface="Roboto Slab"/>
                <a:cs typeface="Roboto Slab"/>
                <a:sym typeface="Roboto Slab"/>
              </a:rPr>
              <a:t>Interpretation</a:t>
            </a:r>
            <a:endParaRPr b="1">
              <a:solidFill>
                <a:schemeClr val="lt1"/>
              </a:solidFill>
              <a:latin typeface="Roboto Slab"/>
              <a:ea typeface="Roboto Slab"/>
              <a:cs typeface="Roboto Slab"/>
              <a:sym typeface="Roboto Slab"/>
            </a:endParaRPr>
          </a:p>
        </p:txBody>
      </p:sp>
      <p:pic>
        <p:nvPicPr>
          <p:cNvPr id="68" name="Google Shape;68;p1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451630" y="4223773"/>
            <a:ext cx="2240733" cy="838200"/>
          </a:xfrm>
          <a:prstGeom prst="rect">
            <a:avLst/>
          </a:prstGeom>
          <a:noFill/>
          <a:ln>
            <a:noFill/>
          </a:ln>
        </p:spPr>
      </p:pic>
      <p:sp>
        <p:nvSpPr>
          <p:cNvPr id="69" name="Google Shape;69;p14"/>
          <p:cNvSpPr txBox="1">
            <a:spLocks noGrp="1"/>
          </p:cNvSpPr>
          <p:nvPr>
            <p:ph type="sldNum" idx="12"/>
          </p:nvPr>
        </p:nvSpPr>
        <p:spPr>
          <a:xfrm>
            <a:off x="129233" y="46432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200" b="1">
                <a:solidFill>
                  <a:srgbClr val="A9343A"/>
                </a:solidFill>
              </a:rPr>
              <a:t>2</a:t>
            </a:fld>
            <a:endParaRPr sz="1200" b="1">
              <a:solidFill>
                <a:srgbClr val="A9343A"/>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2">
            <a:extLst>
              <a:ext uri="{C183D7F6-B498-43B3-948B-1728B52AA6E4}">
                <adec:decorative xmlns:adec="http://schemas.microsoft.com/office/drawing/2017/decorative" val="1"/>
              </a:ext>
            </a:extLst>
          </p:cNvPr>
          <p:cNvSpPr/>
          <p:nvPr/>
        </p:nvSpPr>
        <p:spPr>
          <a:xfrm>
            <a:off x="-12000" y="0"/>
            <a:ext cx="9156000" cy="1680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4" name="Google Shape;224;p3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49375" y="4539075"/>
            <a:ext cx="572700" cy="572700"/>
          </a:xfrm>
          <a:prstGeom prst="rect">
            <a:avLst/>
          </a:prstGeom>
          <a:noFill/>
          <a:ln>
            <a:noFill/>
          </a:ln>
        </p:spPr>
      </p:pic>
      <p:sp>
        <p:nvSpPr>
          <p:cNvPr id="225" name="Google Shape;225;p32"/>
          <p:cNvSpPr txBox="1"/>
          <p:nvPr/>
        </p:nvSpPr>
        <p:spPr>
          <a:xfrm>
            <a:off x="0" y="2279250"/>
            <a:ext cx="91440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100">
              <a:solidFill>
                <a:srgbClr val="A93139"/>
              </a:solidFill>
            </a:endParaRPr>
          </a:p>
        </p:txBody>
      </p:sp>
      <p:sp>
        <p:nvSpPr>
          <p:cNvPr id="226" name="Google Shape;226;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Slab"/>
                <a:ea typeface="Roboto Slab"/>
                <a:cs typeface="Roboto Slab"/>
                <a:sym typeface="Roboto Slab"/>
              </a:rPr>
              <a:t>The Cost of Doing Nothing </a:t>
            </a:r>
            <a:endParaRPr/>
          </a:p>
        </p:txBody>
      </p:sp>
      <p:sp>
        <p:nvSpPr>
          <p:cNvPr id="227" name="Google Shape;227;p32"/>
          <p:cNvSpPr txBox="1">
            <a:spLocks noGrp="1"/>
          </p:cNvSpPr>
          <p:nvPr>
            <p:ph type="body" idx="1"/>
          </p:nvPr>
        </p:nvSpPr>
        <p:spPr>
          <a:xfrm>
            <a:off x="236000" y="1085100"/>
            <a:ext cx="8520600" cy="3416400"/>
          </a:xfrm>
          <a:prstGeom prst="rect">
            <a:avLst/>
          </a:prstGeom>
        </p:spPr>
        <p:txBody>
          <a:bodyPr spcFirstLastPara="1" wrap="square" lIns="91425" tIns="91425" rIns="91425" bIns="91425" anchor="t" anchorCtr="0">
            <a:normAutofit fontScale="85000" lnSpcReduction="20000"/>
          </a:bodyPr>
          <a:lstStyle/>
          <a:p>
            <a:pPr marL="457200" lvl="0" indent="-325755" algn="l" rtl="0">
              <a:lnSpc>
                <a:spcPct val="115000"/>
              </a:lnSpc>
              <a:spcBef>
                <a:spcPts val="0"/>
              </a:spcBef>
              <a:spcAft>
                <a:spcPts val="0"/>
              </a:spcAft>
              <a:buSzPct val="100000"/>
              <a:buFont typeface="Open Sans"/>
              <a:buChar char="●"/>
            </a:pPr>
            <a:r>
              <a:rPr lang="en" b="1">
                <a:latin typeface="Open Sans"/>
                <a:ea typeface="Open Sans"/>
                <a:cs typeface="Open Sans"/>
                <a:sym typeface="Open Sans"/>
              </a:rPr>
              <a:t>Emergency repairs</a:t>
            </a:r>
            <a:endParaRPr b="1" i="1">
              <a:solidFill>
                <a:srgbClr val="FF0000"/>
              </a:solidFill>
              <a:latin typeface="Open Sans"/>
              <a:ea typeface="Open Sans"/>
              <a:cs typeface="Open Sans"/>
              <a:sym typeface="Open Sans"/>
            </a:endParaRPr>
          </a:p>
          <a:p>
            <a:pPr marL="914400" lvl="1" indent="-304165" algn="l" rtl="0">
              <a:lnSpc>
                <a:spcPct val="115000"/>
              </a:lnSpc>
              <a:spcBef>
                <a:spcPts val="0"/>
              </a:spcBef>
              <a:spcAft>
                <a:spcPts val="0"/>
              </a:spcAft>
              <a:buSzPct val="100000"/>
              <a:buChar char="○"/>
            </a:pPr>
            <a:r>
              <a:rPr lang="en">
                <a:latin typeface="Open Sans"/>
                <a:ea typeface="Open Sans"/>
                <a:cs typeface="Open Sans"/>
                <a:sym typeface="Open Sans"/>
              </a:rPr>
              <a:t>In 2021-22 Austin ISD spent </a:t>
            </a:r>
            <a:r>
              <a:rPr lang="en" b="1">
                <a:latin typeface="Open Sans"/>
                <a:ea typeface="Open Sans"/>
                <a:cs typeface="Open Sans"/>
                <a:sym typeface="Open Sans"/>
              </a:rPr>
              <a:t>$1,720,363 on A/C Rental Equipment</a:t>
            </a:r>
            <a:r>
              <a:rPr lang="en">
                <a:latin typeface="Open Sans"/>
                <a:ea typeface="Open Sans"/>
                <a:cs typeface="Open Sans"/>
                <a:sym typeface="Open Sans"/>
              </a:rPr>
              <a:t> (Boilers and Chillers). That is equivalent to </a:t>
            </a:r>
            <a:r>
              <a:rPr lang="en" b="1">
                <a:latin typeface="Open Sans"/>
                <a:ea typeface="Open Sans"/>
                <a:cs typeface="Open Sans"/>
                <a:sym typeface="Open Sans"/>
              </a:rPr>
              <a:t>25 teachers with benefits.</a:t>
            </a:r>
            <a:br>
              <a:rPr lang="en" b="1">
                <a:latin typeface="Open Sans"/>
                <a:ea typeface="Open Sans"/>
                <a:cs typeface="Open Sans"/>
                <a:sym typeface="Open Sans"/>
              </a:rPr>
            </a:br>
            <a:endParaRPr b="1">
              <a:latin typeface="Open Sans"/>
              <a:ea typeface="Open Sans"/>
              <a:cs typeface="Open Sans"/>
              <a:sym typeface="Open Sans"/>
            </a:endParaRPr>
          </a:p>
          <a:p>
            <a:pPr marL="457200" lvl="0" indent="-325755" algn="l" rtl="0">
              <a:lnSpc>
                <a:spcPct val="115000"/>
              </a:lnSpc>
              <a:spcBef>
                <a:spcPts val="0"/>
              </a:spcBef>
              <a:spcAft>
                <a:spcPts val="0"/>
              </a:spcAft>
              <a:buSzPct val="135398"/>
              <a:buChar char="●"/>
            </a:pPr>
            <a:r>
              <a:rPr lang="en" b="1">
                <a:latin typeface="Open Sans"/>
                <a:ea typeface="Open Sans"/>
                <a:cs typeface="Open Sans"/>
                <a:sym typeface="Open Sans"/>
              </a:rPr>
              <a:t>Utility costs </a:t>
            </a:r>
            <a:r>
              <a:rPr lang="en" sz="1329">
                <a:latin typeface="Open Sans"/>
                <a:ea typeface="Open Sans"/>
                <a:cs typeface="Open Sans"/>
                <a:sym typeface="Open Sans"/>
              </a:rPr>
              <a:t>(Energy Efficiency Fact Sheets: </a:t>
            </a:r>
            <a:r>
              <a:rPr lang="en" sz="1329" u="sng">
                <a:solidFill>
                  <a:schemeClr val="hlink"/>
                </a:solidFill>
                <a:latin typeface="Open Sans"/>
                <a:ea typeface="Open Sans"/>
                <a:cs typeface="Open Sans"/>
                <a:sym typeface="Open Sans"/>
                <a:hlinkClick r:id="rId4"/>
              </a:rPr>
              <a:t>tinyurl.com/AISD2017BondEnergy</a:t>
            </a:r>
            <a:r>
              <a:rPr lang="en" sz="1329">
                <a:latin typeface="Open Sans"/>
                <a:ea typeface="Open Sans"/>
                <a:cs typeface="Open Sans"/>
                <a:sym typeface="Open Sans"/>
              </a:rPr>
              <a:t>) </a:t>
            </a:r>
            <a:endParaRPr sz="1329">
              <a:latin typeface="Open Sans"/>
              <a:ea typeface="Open Sans"/>
              <a:cs typeface="Open Sans"/>
              <a:sym typeface="Open Sans"/>
            </a:endParaRPr>
          </a:p>
          <a:p>
            <a:pPr marL="914400" lvl="1" indent="-304165" algn="l" rtl="0">
              <a:lnSpc>
                <a:spcPct val="115000"/>
              </a:lnSpc>
              <a:spcBef>
                <a:spcPts val="0"/>
              </a:spcBef>
              <a:spcAft>
                <a:spcPts val="0"/>
              </a:spcAft>
              <a:buSzPct val="100000"/>
              <a:buChar char="○"/>
            </a:pPr>
            <a:r>
              <a:rPr lang="en">
                <a:latin typeface="Open Sans"/>
                <a:ea typeface="Open Sans"/>
                <a:cs typeface="Open Sans"/>
                <a:sym typeface="Open Sans"/>
              </a:rPr>
              <a:t>Govalle and Menchaca utility cost savings in Year 1: $74,833. That is equivalent to </a:t>
            </a:r>
            <a:r>
              <a:rPr lang="en" b="1">
                <a:latin typeface="Open Sans"/>
                <a:ea typeface="Open Sans"/>
                <a:cs typeface="Open Sans"/>
                <a:sym typeface="Open Sans"/>
              </a:rPr>
              <a:t>1 teacher with benefits</a:t>
            </a:r>
            <a:endParaRPr b="1">
              <a:latin typeface="Open Sans"/>
              <a:ea typeface="Open Sans"/>
              <a:cs typeface="Open Sans"/>
              <a:sym typeface="Open Sans"/>
            </a:endParaRPr>
          </a:p>
          <a:p>
            <a:pPr marL="1371600" lvl="2" indent="-304164" algn="l" rtl="0">
              <a:lnSpc>
                <a:spcPct val="115000"/>
              </a:lnSpc>
              <a:spcBef>
                <a:spcPts val="0"/>
              </a:spcBef>
              <a:spcAft>
                <a:spcPts val="0"/>
              </a:spcAft>
              <a:buSzPct val="100000"/>
              <a:buFont typeface="Open Sans"/>
              <a:buChar char="■"/>
            </a:pPr>
            <a:r>
              <a:rPr lang="en">
                <a:latin typeface="Open Sans"/>
                <a:ea typeface="Open Sans"/>
                <a:cs typeface="Open Sans"/>
                <a:sym typeface="Open Sans"/>
              </a:rPr>
              <a:t>Modernized Govalle Elementary is in the nation’s top 5% for energy performance in K-12 schools. </a:t>
            </a:r>
            <a:endParaRPr>
              <a:latin typeface="Open Sans"/>
              <a:ea typeface="Open Sans"/>
              <a:cs typeface="Open Sans"/>
              <a:sym typeface="Open Sans"/>
            </a:endParaRPr>
          </a:p>
          <a:p>
            <a:pPr marL="1371600" lvl="2" indent="-304164" algn="l" rtl="0">
              <a:lnSpc>
                <a:spcPct val="115000"/>
              </a:lnSpc>
              <a:spcBef>
                <a:spcPts val="0"/>
              </a:spcBef>
              <a:spcAft>
                <a:spcPts val="0"/>
              </a:spcAft>
              <a:buSzPct val="100512"/>
              <a:buFont typeface="Open Sans"/>
              <a:buChar char="■"/>
            </a:pPr>
            <a:r>
              <a:rPr lang="en">
                <a:latin typeface="Open Sans"/>
                <a:ea typeface="Open Sans"/>
                <a:cs typeface="Open Sans"/>
                <a:sym typeface="Open Sans"/>
              </a:rPr>
              <a:t>M</a:t>
            </a:r>
            <a:r>
              <a:rPr lang="en" sz="1392">
                <a:latin typeface="Open Sans"/>
                <a:ea typeface="Open Sans"/>
                <a:cs typeface="Open Sans"/>
                <a:sym typeface="Open Sans"/>
              </a:rPr>
              <a:t>odernized Menchaca Elementary:</a:t>
            </a:r>
            <a:endParaRPr sz="1392">
              <a:latin typeface="Open Sans"/>
              <a:ea typeface="Open Sans"/>
              <a:cs typeface="Open Sans"/>
              <a:sym typeface="Open Sans"/>
            </a:endParaRPr>
          </a:p>
          <a:p>
            <a:pPr marL="1828800" lvl="3" indent="-304164" algn="l" rtl="0">
              <a:lnSpc>
                <a:spcPct val="115000"/>
              </a:lnSpc>
              <a:spcBef>
                <a:spcPts val="0"/>
              </a:spcBef>
              <a:spcAft>
                <a:spcPts val="0"/>
              </a:spcAft>
              <a:buSzPct val="100512"/>
              <a:buFont typeface="Open Sans"/>
              <a:buChar char="●"/>
            </a:pPr>
            <a:r>
              <a:rPr lang="en" sz="1392">
                <a:latin typeface="Open Sans"/>
                <a:ea typeface="Open Sans"/>
                <a:cs typeface="Open Sans"/>
                <a:sym typeface="Open Sans"/>
              </a:rPr>
              <a:t>68% reduction in the operating costs associated with energy consumption. </a:t>
            </a:r>
            <a:endParaRPr sz="1392">
              <a:latin typeface="Open Sans"/>
              <a:ea typeface="Open Sans"/>
              <a:cs typeface="Open Sans"/>
              <a:sym typeface="Open Sans"/>
            </a:endParaRPr>
          </a:p>
          <a:p>
            <a:pPr marL="1828800" lvl="3" indent="-303779" algn="l" rtl="0">
              <a:lnSpc>
                <a:spcPct val="115000"/>
              </a:lnSpc>
              <a:spcBef>
                <a:spcPts val="0"/>
              </a:spcBef>
              <a:spcAft>
                <a:spcPts val="0"/>
              </a:spcAft>
              <a:buSzPct val="100000"/>
              <a:buFont typeface="Open Sans"/>
              <a:buChar char="●"/>
            </a:pPr>
            <a:r>
              <a:rPr lang="en" sz="1392">
                <a:latin typeface="Open Sans"/>
                <a:ea typeface="Open Sans"/>
                <a:cs typeface="Open Sans"/>
                <a:sym typeface="Open Sans"/>
              </a:rPr>
              <a:t>Went from one of the least efficient schools in the nation (lowest 6% of K-12 schools nationwide) to top 16% in the nation. </a:t>
            </a:r>
            <a:endParaRPr>
              <a:latin typeface="Open Sans"/>
              <a:ea typeface="Open Sans"/>
              <a:cs typeface="Open Sans"/>
              <a:sym typeface="Open Sans"/>
            </a:endParaRPr>
          </a:p>
          <a:p>
            <a:pPr marL="914400" lvl="1" indent="-304165" algn="l" rtl="0">
              <a:lnSpc>
                <a:spcPct val="115000"/>
              </a:lnSpc>
              <a:spcBef>
                <a:spcPts val="0"/>
              </a:spcBef>
              <a:spcAft>
                <a:spcPts val="0"/>
              </a:spcAft>
              <a:buSzPct val="99790"/>
              <a:buFont typeface="Open Sans"/>
              <a:buChar char="○"/>
            </a:pPr>
            <a:r>
              <a:rPr lang="en" sz="1402">
                <a:solidFill>
                  <a:srgbClr val="3C4043"/>
                </a:solidFill>
                <a:highlight>
                  <a:srgbClr val="FFFFFF"/>
                </a:highlight>
                <a:latin typeface="Open Sans"/>
                <a:ea typeface="Open Sans"/>
                <a:cs typeface="Open Sans"/>
                <a:sym typeface="Open Sans"/>
              </a:rPr>
              <a:t>16 solar roof installations would save $4.14M in energy costs over 25 years.  </a:t>
            </a:r>
            <a:r>
              <a:rPr lang="en" sz="1402" b="1">
                <a:solidFill>
                  <a:srgbClr val="3C4043"/>
                </a:solidFill>
                <a:highlight>
                  <a:srgbClr val="FFFFFF"/>
                </a:highlight>
                <a:latin typeface="Open Sans"/>
                <a:ea typeface="Open Sans"/>
                <a:cs typeface="Open Sans"/>
                <a:sym typeface="Open Sans"/>
              </a:rPr>
              <a:t>Equivalent to 61 teachers over that time period </a:t>
            </a:r>
            <a:r>
              <a:rPr lang="en" sz="1402">
                <a:solidFill>
                  <a:srgbClr val="3C4043"/>
                </a:solidFill>
                <a:highlight>
                  <a:srgbClr val="FFFFFF"/>
                </a:highlight>
                <a:latin typeface="Open Sans"/>
                <a:ea typeface="Open Sans"/>
                <a:cs typeface="Open Sans"/>
                <a:sym typeface="Open Sans"/>
              </a:rPr>
              <a:t>or 2.5 teachers per year.</a:t>
            </a:r>
            <a:br>
              <a:rPr lang="en" sz="1402">
                <a:solidFill>
                  <a:srgbClr val="3C4043"/>
                </a:solidFill>
                <a:highlight>
                  <a:srgbClr val="FFFFFF"/>
                </a:highlight>
                <a:latin typeface="Open Sans"/>
                <a:ea typeface="Open Sans"/>
                <a:cs typeface="Open Sans"/>
                <a:sym typeface="Open Sans"/>
              </a:rPr>
            </a:br>
            <a:endParaRPr>
              <a:latin typeface="Open Sans"/>
              <a:ea typeface="Open Sans"/>
              <a:cs typeface="Open Sans"/>
              <a:sym typeface="Open Sans"/>
            </a:endParaRPr>
          </a:p>
          <a:p>
            <a:pPr marL="457200" lvl="0" indent="-325755" algn="l" rtl="0">
              <a:lnSpc>
                <a:spcPct val="115000"/>
              </a:lnSpc>
              <a:spcBef>
                <a:spcPts val="0"/>
              </a:spcBef>
              <a:spcAft>
                <a:spcPts val="0"/>
              </a:spcAft>
              <a:buSzPct val="100000"/>
              <a:buFont typeface="Open Sans"/>
              <a:buChar char="●"/>
            </a:pPr>
            <a:r>
              <a:rPr lang="en" b="1">
                <a:latin typeface="Open Sans"/>
                <a:ea typeface="Open Sans"/>
                <a:cs typeface="Open Sans"/>
                <a:sym typeface="Open Sans"/>
              </a:rPr>
              <a:t>Winter Storm Uri Damage</a:t>
            </a:r>
            <a:endParaRPr b="1">
              <a:latin typeface="Open Sans"/>
              <a:ea typeface="Open Sans"/>
              <a:cs typeface="Open Sans"/>
              <a:sym typeface="Open Sans"/>
            </a:endParaRPr>
          </a:p>
          <a:p>
            <a:pPr marL="914400" marR="0" lvl="1" indent="-304165" algn="l" rtl="0">
              <a:lnSpc>
                <a:spcPct val="115000"/>
              </a:lnSpc>
              <a:spcBef>
                <a:spcPts val="0"/>
              </a:spcBef>
              <a:spcAft>
                <a:spcPts val="0"/>
              </a:spcAft>
              <a:buSzPct val="99790"/>
              <a:buFont typeface="Open Sans"/>
              <a:buChar char="○"/>
            </a:pPr>
            <a:r>
              <a:rPr lang="en" sz="1402">
                <a:solidFill>
                  <a:srgbClr val="3C4043"/>
                </a:solidFill>
                <a:highlight>
                  <a:srgbClr val="FFFFFF"/>
                </a:highlight>
                <a:latin typeface="Open Sans"/>
                <a:ea typeface="Open Sans"/>
                <a:cs typeface="Open Sans"/>
                <a:sym typeface="Open Sans"/>
              </a:rPr>
              <a:t>Modernized campus had little to no damage from the storm</a:t>
            </a:r>
            <a:endParaRPr sz="1402">
              <a:solidFill>
                <a:srgbClr val="3C4043"/>
              </a:solidFill>
              <a:highlight>
                <a:srgbClr val="FFFFFF"/>
              </a:highlight>
              <a:latin typeface="Open Sans"/>
              <a:ea typeface="Open Sans"/>
              <a:cs typeface="Open Sans"/>
              <a:sym typeface="Open Sans"/>
            </a:endParaRPr>
          </a:p>
        </p:txBody>
      </p:sp>
      <p:sp>
        <p:nvSpPr>
          <p:cNvPr id="228" name="Google Shape;228;p32"/>
          <p:cNvSpPr txBox="1">
            <a:spLocks noGrp="1"/>
          </p:cNvSpPr>
          <p:nvPr>
            <p:ph type="sldNum" idx="12"/>
          </p:nvPr>
        </p:nvSpPr>
        <p:spPr>
          <a:xfrm>
            <a:off x="358483" y="45688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3">
            <a:extLst>
              <a:ext uri="{C183D7F6-B498-43B3-948B-1728B52AA6E4}">
                <adec:decorative xmlns:adec="http://schemas.microsoft.com/office/drawing/2017/decorative" val="1"/>
              </a:ext>
            </a:extLst>
          </p:cNvPr>
          <p:cNvSpPr/>
          <p:nvPr/>
        </p:nvSpPr>
        <p:spPr>
          <a:xfrm>
            <a:off x="-12000" y="0"/>
            <a:ext cx="9156000" cy="1680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3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49375" y="4539075"/>
            <a:ext cx="572700" cy="572700"/>
          </a:xfrm>
          <a:prstGeom prst="rect">
            <a:avLst/>
          </a:prstGeom>
          <a:noFill/>
          <a:ln>
            <a:noFill/>
          </a:ln>
        </p:spPr>
      </p:pic>
      <p:sp>
        <p:nvSpPr>
          <p:cNvPr id="235" name="Google Shape;235;p33"/>
          <p:cNvSpPr txBox="1"/>
          <p:nvPr/>
        </p:nvSpPr>
        <p:spPr>
          <a:xfrm>
            <a:off x="0" y="2279250"/>
            <a:ext cx="91440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100">
              <a:solidFill>
                <a:srgbClr val="A93139"/>
              </a:solidFill>
            </a:endParaRPr>
          </a:p>
        </p:txBody>
      </p:sp>
      <p:sp>
        <p:nvSpPr>
          <p:cNvPr id="236" name="Google Shape;236;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Slab"/>
                <a:ea typeface="Roboto Slab"/>
                <a:cs typeface="Roboto Slab"/>
                <a:sym typeface="Roboto Slab"/>
              </a:rPr>
              <a:t>Committee Examples </a:t>
            </a:r>
            <a:endParaRPr/>
          </a:p>
        </p:txBody>
      </p:sp>
      <p:sp>
        <p:nvSpPr>
          <p:cNvPr id="237" name="Google Shape;237;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The student experience </a:t>
            </a:r>
            <a:endParaRPr>
              <a:latin typeface="Open Sans"/>
              <a:ea typeface="Open Sans"/>
              <a:cs typeface="Open Sans"/>
              <a:sym typeface="Open Sans"/>
            </a:endParaRPr>
          </a:p>
          <a:p>
            <a:pPr marL="457200" lvl="0" indent="-342900" algn="l" rtl="0">
              <a:spcBef>
                <a:spcPts val="1000"/>
              </a:spcBef>
              <a:spcAft>
                <a:spcPts val="1000"/>
              </a:spcAft>
              <a:buSzPts val="1800"/>
              <a:buFont typeface="Open Sans"/>
              <a:buChar char="●"/>
            </a:pPr>
            <a:r>
              <a:rPr lang="en">
                <a:latin typeface="Open Sans"/>
                <a:ea typeface="Open Sans"/>
                <a:cs typeface="Open Sans"/>
                <a:sym typeface="Open Sans"/>
              </a:rPr>
              <a:t>Co-chair discussions </a:t>
            </a:r>
            <a:endParaRPr>
              <a:latin typeface="Open Sans"/>
              <a:ea typeface="Open Sans"/>
              <a:cs typeface="Open Sans"/>
              <a:sym typeface="Open Sans"/>
            </a:endParaRPr>
          </a:p>
        </p:txBody>
      </p:sp>
      <p:sp>
        <p:nvSpPr>
          <p:cNvPr id="238" name="Google Shape;238;p33"/>
          <p:cNvSpPr txBox="1">
            <a:spLocks noGrp="1"/>
          </p:cNvSpPr>
          <p:nvPr>
            <p:ph type="sldNum" idx="12"/>
          </p:nvPr>
        </p:nvSpPr>
        <p:spPr>
          <a:xfrm>
            <a:off x="358483" y="45688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sp>
        <p:nvSpPr>
          <p:cNvPr id="243" name="Google Shape;243;p34">
            <a:extLst>
              <a:ext uri="{C183D7F6-B498-43B3-948B-1728B52AA6E4}">
                <adec:decorative xmlns:adec="http://schemas.microsoft.com/office/drawing/2017/decorative" val="1"/>
              </a:ext>
            </a:extLst>
          </p:cNvPr>
          <p:cNvSpPr/>
          <p:nvPr/>
        </p:nvSpPr>
        <p:spPr>
          <a:xfrm>
            <a:off x="0" y="12000"/>
            <a:ext cx="9144000" cy="41244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4"/>
          <p:cNvSpPr txBox="1">
            <a:spLocks noGrp="1"/>
          </p:cNvSpPr>
          <p:nvPr>
            <p:ph type="ctrTitle"/>
          </p:nvPr>
        </p:nvSpPr>
        <p:spPr>
          <a:xfrm>
            <a:off x="311700" y="181081"/>
            <a:ext cx="8520600" cy="3744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b="1">
                <a:solidFill>
                  <a:schemeClr val="lt1"/>
                </a:solidFill>
                <a:latin typeface="Roboto Slab"/>
                <a:ea typeface="Roboto Slab"/>
                <a:cs typeface="Roboto Slab"/>
                <a:sym typeface="Roboto Slab"/>
              </a:rPr>
              <a:t>Committee Survey </a:t>
            </a:r>
            <a:endParaRPr b="1">
              <a:solidFill>
                <a:schemeClr val="lt1"/>
              </a:solidFill>
              <a:latin typeface="Roboto Slab"/>
              <a:ea typeface="Roboto Slab"/>
              <a:cs typeface="Roboto Slab"/>
              <a:sym typeface="Roboto Slab"/>
            </a:endParaRPr>
          </a:p>
        </p:txBody>
      </p:sp>
      <p:pic>
        <p:nvPicPr>
          <p:cNvPr id="245" name="Google Shape;245;p3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451630" y="4223773"/>
            <a:ext cx="2240733" cy="838200"/>
          </a:xfrm>
          <a:prstGeom prst="rect">
            <a:avLst/>
          </a:prstGeom>
          <a:noFill/>
          <a:ln>
            <a:noFill/>
          </a:ln>
        </p:spPr>
      </p:pic>
      <p:sp>
        <p:nvSpPr>
          <p:cNvPr id="246" name="Google Shape;246;p34"/>
          <p:cNvSpPr txBox="1">
            <a:spLocks noGrp="1"/>
          </p:cNvSpPr>
          <p:nvPr>
            <p:ph type="sldNum" idx="12"/>
          </p:nvPr>
        </p:nvSpPr>
        <p:spPr>
          <a:xfrm>
            <a:off x="129233" y="46432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200" b="1">
                <a:solidFill>
                  <a:srgbClr val="980000"/>
                </a:solidFill>
              </a:rPr>
              <a:t>22</a:t>
            </a:fld>
            <a:endParaRPr sz="1200" b="1">
              <a:solidFill>
                <a:srgbClr val="98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5">
            <a:extLst>
              <a:ext uri="{C183D7F6-B498-43B3-948B-1728B52AA6E4}">
                <adec:decorative xmlns:adec="http://schemas.microsoft.com/office/drawing/2017/decorative" val="1"/>
              </a:ext>
            </a:extLst>
          </p:cNvPr>
          <p:cNvSpPr/>
          <p:nvPr/>
        </p:nvSpPr>
        <p:spPr>
          <a:xfrm>
            <a:off x="-12000" y="0"/>
            <a:ext cx="9156000" cy="1680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2" name="Google Shape;252;p3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49375" y="4539075"/>
            <a:ext cx="572700" cy="572700"/>
          </a:xfrm>
          <a:prstGeom prst="rect">
            <a:avLst/>
          </a:prstGeom>
          <a:noFill/>
          <a:ln>
            <a:noFill/>
          </a:ln>
        </p:spPr>
      </p:pic>
      <p:sp>
        <p:nvSpPr>
          <p:cNvPr id="253" name="Google Shape;253;p35"/>
          <p:cNvSpPr txBox="1"/>
          <p:nvPr/>
        </p:nvSpPr>
        <p:spPr>
          <a:xfrm>
            <a:off x="-6000" y="1129800"/>
            <a:ext cx="91440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2400" b="1">
                <a:solidFill>
                  <a:srgbClr val="A93139"/>
                </a:solidFill>
                <a:latin typeface="Roboto Slab"/>
                <a:ea typeface="Roboto Slab"/>
                <a:cs typeface="Roboto Slab"/>
                <a:sym typeface="Roboto Slab"/>
              </a:rPr>
              <a:t>After hearing from district staff and committee members, </a:t>
            </a:r>
            <a:endParaRPr sz="2400" b="1">
              <a:solidFill>
                <a:srgbClr val="A93139"/>
              </a:solidFill>
              <a:latin typeface="Roboto Slab"/>
              <a:ea typeface="Roboto Slab"/>
              <a:cs typeface="Roboto Slab"/>
              <a:sym typeface="Roboto Slab"/>
            </a:endParaRPr>
          </a:p>
          <a:p>
            <a:pPr marL="0" lvl="0" indent="0" algn="ctr" rtl="0">
              <a:spcBef>
                <a:spcPts val="0"/>
              </a:spcBef>
              <a:spcAft>
                <a:spcPts val="0"/>
              </a:spcAft>
              <a:buClr>
                <a:schemeClr val="dk1"/>
              </a:buClr>
              <a:buSzPts val="1100"/>
              <a:buFont typeface="Arial"/>
              <a:buNone/>
            </a:pPr>
            <a:r>
              <a:rPr lang="en" sz="2400" b="1">
                <a:solidFill>
                  <a:srgbClr val="A93139"/>
                </a:solidFill>
                <a:latin typeface="Roboto Slab"/>
                <a:ea typeface="Roboto Slab"/>
                <a:cs typeface="Roboto Slab"/>
                <a:sym typeface="Roboto Slab"/>
              </a:rPr>
              <a:t>which best describes your thoughts?</a:t>
            </a:r>
            <a:endParaRPr sz="1100">
              <a:solidFill>
                <a:srgbClr val="A93139"/>
              </a:solidFill>
            </a:endParaRPr>
          </a:p>
        </p:txBody>
      </p:sp>
      <p:sp>
        <p:nvSpPr>
          <p:cNvPr id="254" name="Google Shape;254;p35">
            <a:extLst>
              <a:ext uri="{C183D7F6-B498-43B3-948B-1728B52AA6E4}">
                <adec:decorative xmlns:adec="http://schemas.microsoft.com/office/drawing/2017/decorative" val="1"/>
              </a:ext>
            </a:extLst>
          </p:cNvPr>
          <p:cNvSpPr/>
          <p:nvPr/>
        </p:nvSpPr>
        <p:spPr>
          <a:xfrm>
            <a:off x="387825" y="396300"/>
            <a:ext cx="1075200" cy="733500"/>
          </a:xfrm>
          <a:prstGeom prst="rect">
            <a:avLst/>
          </a:prstGeom>
          <a:solidFill>
            <a:srgbClr val="A9313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a:solidFill>
                  <a:srgbClr val="FFFFFF"/>
                </a:solid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Live Results</a:t>
            </a:r>
            <a:endParaRPr b="1" dirty="0">
              <a:solidFill>
                <a:srgbClr val="FFFFFF"/>
              </a:solidFill>
              <a:latin typeface="Roboto Slab"/>
              <a:ea typeface="Roboto Slab"/>
              <a:cs typeface="Roboto Slab"/>
              <a:sym typeface="Roboto Slab"/>
            </a:endParaRPr>
          </a:p>
        </p:txBody>
      </p:sp>
      <p:sp>
        <p:nvSpPr>
          <p:cNvPr id="255" name="Google Shape;255;p35"/>
          <p:cNvSpPr txBox="1"/>
          <p:nvPr/>
        </p:nvSpPr>
        <p:spPr>
          <a:xfrm>
            <a:off x="1046850" y="2386800"/>
            <a:ext cx="7050300" cy="2260500"/>
          </a:xfrm>
          <a:prstGeom prst="rect">
            <a:avLst/>
          </a:prstGeom>
          <a:noFill/>
          <a:ln>
            <a:noFill/>
          </a:ln>
        </p:spPr>
        <p:txBody>
          <a:bodyPr spcFirstLastPara="1" wrap="square" lIns="91425" tIns="91425" rIns="91425" bIns="91425" anchor="t" anchorCtr="0">
            <a:spAutoFit/>
          </a:bodyPr>
          <a:lstStyle/>
          <a:p>
            <a:pPr marL="457200" lvl="0" indent="-317500" algn="ctr" rtl="0">
              <a:lnSpc>
                <a:spcPct val="107916"/>
              </a:lnSpc>
              <a:spcBef>
                <a:spcPts val="0"/>
              </a:spcBef>
              <a:spcAft>
                <a:spcPts val="0"/>
              </a:spcAft>
              <a:buClr>
                <a:srgbClr val="A93139"/>
              </a:buClr>
              <a:buSzPts val="1400"/>
              <a:buFont typeface="Arial"/>
              <a:buAutoNum type="alphaUcPeriod"/>
            </a:pPr>
            <a:r>
              <a:rPr lang="en" b="1">
                <a:solidFill>
                  <a:schemeClr val="dk1"/>
                </a:solidFill>
              </a:rPr>
              <a:t>No bond </a:t>
            </a:r>
            <a:endParaRPr b="1">
              <a:solidFill>
                <a:schemeClr val="dk1"/>
              </a:solidFill>
            </a:endParaRPr>
          </a:p>
          <a:p>
            <a:pPr marL="457200" lvl="0" indent="0" algn="ctr" rtl="0">
              <a:lnSpc>
                <a:spcPct val="107916"/>
              </a:lnSpc>
              <a:spcBef>
                <a:spcPts val="0"/>
              </a:spcBef>
              <a:spcAft>
                <a:spcPts val="0"/>
              </a:spcAft>
              <a:buClr>
                <a:schemeClr val="dk1"/>
              </a:buClr>
              <a:buSzPts val="1100"/>
              <a:buFont typeface="Arial"/>
              <a:buNone/>
            </a:pPr>
            <a:r>
              <a:rPr lang="en">
                <a:solidFill>
                  <a:schemeClr val="dk1"/>
                </a:solidFill>
              </a:rPr>
              <a:t>We should stop this process, the district does not need a bond. </a:t>
            </a:r>
            <a:endParaRPr b="1">
              <a:solidFill>
                <a:schemeClr val="dk1"/>
              </a:solidFill>
            </a:endParaRPr>
          </a:p>
          <a:p>
            <a:pPr marL="0" lvl="0" indent="0" algn="ctr" rtl="0">
              <a:lnSpc>
                <a:spcPct val="107916"/>
              </a:lnSpc>
              <a:spcBef>
                <a:spcPts val="0"/>
              </a:spcBef>
              <a:spcAft>
                <a:spcPts val="0"/>
              </a:spcAft>
              <a:buClr>
                <a:schemeClr val="dk1"/>
              </a:buClr>
              <a:buSzPts val="1100"/>
              <a:buFont typeface="Arial"/>
              <a:buNone/>
            </a:pPr>
            <a:endParaRPr>
              <a:solidFill>
                <a:schemeClr val="dk1"/>
              </a:solidFill>
            </a:endParaRPr>
          </a:p>
          <a:p>
            <a:pPr marL="457200" lvl="0" indent="-317500" algn="ctr" rtl="0">
              <a:lnSpc>
                <a:spcPct val="107916"/>
              </a:lnSpc>
              <a:spcBef>
                <a:spcPts val="0"/>
              </a:spcBef>
              <a:spcAft>
                <a:spcPts val="0"/>
              </a:spcAft>
              <a:buClr>
                <a:srgbClr val="A93139"/>
              </a:buClr>
              <a:buSzPts val="1400"/>
              <a:buFont typeface="Arial"/>
              <a:buAutoNum type="alphaUcPeriod"/>
            </a:pPr>
            <a:r>
              <a:rPr lang="en" b="1">
                <a:solidFill>
                  <a:schemeClr val="dk1"/>
                </a:solidFill>
              </a:rPr>
              <a:t>We have time</a:t>
            </a:r>
            <a:endParaRPr>
              <a:solidFill>
                <a:schemeClr val="dk1"/>
              </a:solidFill>
            </a:endParaRPr>
          </a:p>
          <a:p>
            <a:pPr marL="457200" lvl="0" indent="0" algn="ctr" rtl="0">
              <a:lnSpc>
                <a:spcPct val="107916"/>
              </a:lnSpc>
              <a:spcBef>
                <a:spcPts val="0"/>
              </a:spcBef>
              <a:spcAft>
                <a:spcPts val="0"/>
              </a:spcAft>
              <a:buClr>
                <a:schemeClr val="dk1"/>
              </a:buClr>
              <a:buSzPts val="1100"/>
              <a:buFont typeface="Arial"/>
              <a:buNone/>
            </a:pPr>
            <a:r>
              <a:rPr lang="en">
                <a:solidFill>
                  <a:schemeClr val="dk1"/>
                </a:solidFill>
              </a:rPr>
              <a:t> We should continue planning, but for a later bond cycle.</a:t>
            </a:r>
            <a:endParaRPr>
              <a:solidFill>
                <a:schemeClr val="dk1"/>
              </a:solidFill>
            </a:endParaRPr>
          </a:p>
          <a:p>
            <a:pPr marL="0" lvl="0" indent="0" algn="ctr" rtl="0">
              <a:lnSpc>
                <a:spcPct val="107916"/>
              </a:lnSpc>
              <a:spcBef>
                <a:spcPts val="0"/>
              </a:spcBef>
              <a:spcAft>
                <a:spcPts val="0"/>
              </a:spcAft>
              <a:buClr>
                <a:schemeClr val="dk1"/>
              </a:buClr>
              <a:buSzPts val="1100"/>
              <a:buFont typeface="Arial"/>
              <a:buNone/>
            </a:pPr>
            <a:endParaRPr>
              <a:solidFill>
                <a:schemeClr val="dk1"/>
              </a:solidFill>
            </a:endParaRPr>
          </a:p>
          <a:p>
            <a:pPr marL="457200" lvl="0" indent="-317500" algn="ctr" rtl="0">
              <a:lnSpc>
                <a:spcPct val="107916"/>
              </a:lnSpc>
              <a:spcBef>
                <a:spcPts val="0"/>
              </a:spcBef>
              <a:spcAft>
                <a:spcPts val="0"/>
              </a:spcAft>
              <a:buClr>
                <a:srgbClr val="A93139"/>
              </a:buClr>
              <a:buSzPts val="1400"/>
              <a:buFont typeface="Arial"/>
              <a:buAutoNum type="alphaUcPeriod"/>
            </a:pPr>
            <a:r>
              <a:rPr lang="en" b="1">
                <a:solidFill>
                  <a:schemeClr val="dk1"/>
                </a:solidFill>
              </a:rPr>
              <a:t>There is too much at stake</a:t>
            </a:r>
            <a:r>
              <a:rPr lang="en">
                <a:solidFill>
                  <a:schemeClr val="dk1"/>
                </a:solidFill>
              </a:rPr>
              <a:t> </a:t>
            </a:r>
            <a:endParaRPr>
              <a:solidFill>
                <a:schemeClr val="dk1"/>
              </a:solidFill>
            </a:endParaRPr>
          </a:p>
          <a:p>
            <a:pPr marL="457200" lvl="0" indent="0" algn="ctr" rtl="0">
              <a:lnSpc>
                <a:spcPct val="107916"/>
              </a:lnSpc>
              <a:spcBef>
                <a:spcPts val="0"/>
              </a:spcBef>
              <a:spcAft>
                <a:spcPts val="0"/>
              </a:spcAft>
              <a:buClr>
                <a:schemeClr val="dk1"/>
              </a:buClr>
              <a:buSzPts val="1100"/>
              <a:buFont typeface="Arial"/>
              <a:buNone/>
            </a:pPr>
            <a:r>
              <a:rPr lang="en">
                <a:solidFill>
                  <a:schemeClr val="dk1"/>
                </a:solidFill>
              </a:rPr>
              <a:t>We need to get a bond package together for this November 2022.</a:t>
            </a:r>
            <a:endParaRPr>
              <a:solidFill>
                <a:schemeClr val="dk1"/>
              </a:solidFill>
            </a:endParaRPr>
          </a:p>
          <a:p>
            <a:pPr marL="0" lvl="0" indent="0" algn="l" rtl="0">
              <a:lnSpc>
                <a:spcPct val="107916"/>
              </a:lnSpc>
              <a:spcBef>
                <a:spcPts val="0"/>
              </a:spcBef>
              <a:spcAft>
                <a:spcPts val="0"/>
              </a:spcAft>
              <a:buNone/>
            </a:pPr>
            <a:endParaRPr b="1">
              <a:solidFill>
                <a:schemeClr val="dk1"/>
              </a:solidFill>
            </a:endParaRPr>
          </a:p>
        </p:txBody>
      </p:sp>
      <p:cxnSp>
        <p:nvCxnSpPr>
          <p:cNvPr id="256" name="Google Shape;256;p35"/>
          <p:cNvCxnSpPr/>
          <p:nvPr/>
        </p:nvCxnSpPr>
        <p:spPr>
          <a:xfrm rot="10800000" flipH="1">
            <a:off x="639800" y="2195525"/>
            <a:ext cx="8192100" cy="37500"/>
          </a:xfrm>
          <a:prstGeom prst="straightConnector1">
            <a:avLst/>
          </a:prstGeom>
          <a:noFill/>
          <a:ln w="28575" cap="flat" cmpd="sng">
            <a:solidFill>
              <a:srgbClr val="A93139"/>
            </a:solidFill>
            <a:prstDash val="solid"/>
            <a:round/>
            <a:headEnd type="none" w="med" len="med"/>
            <a:tailEnd type="none" w="med" len="med"/>
          </a:ln>
        </p:spPr>
      </p:cxnSp>
      <p:sp>
        <p:nvSpPr>
          <p:cNvPr id="257" name="Google Shape;257;p35"/>
          <p:cNvSpPr txBox="1">
            <a:spLocks noGrp="1"/>
          </p:cNvSpPr>
          <p:nvPr>
            <p:ph type="sldNum" idx="12"/>
          </p:nvPr>
        </p:nvSpPr>
        <p:spPr>
          <a:xfrm>
            <a:off x="358483" y="45688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1"/>
        <p:cNvGrpSpPr/>
        <p:nvPr/>
      </p:nvGrpSpPr>
      <p:grpSpPr>
        <a:xfrm>
          <a:off x="0" y="0"/>
          <a:ext cx="0" cy="0"/>
          <a:chOff x="0" y="0"/>
          <a:chExt cx="0" cy="0"/>
        </a:xfrm>
      </p:grpSpPr>
      <p:sp>
        <p:nvSpPr>
          <p:cNvPr id="262" name="Google Shape;262;p36">
            <a:extLst>
              <a:ext uri="{C183D7F6-B498-43B3-948B-1728B52AA6E4}">
                <adec:decorative xmlns:adec="http://schemas.microsoft.com/office/drawing/2017/decorative" val="1"/>
              </a:ext>
            </a:extLst>
          </p:cNvPr>
          <p:cNvSpPr/>
          <p:nvPr/>
        </p:nvSpPr>
        <p:spPr>
          <a:xfrm>
            <a:off x="0" y="0"/>
            <a:ext cx="9144000" cy="41244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6"/>
          <p:cNvSpPr txBox="1">
            <a:spLocks noGrp="1"/>
          </p:cNvSpPr>
          <p:nvPr>
            <p:ph type="ctrTitle"/>
          </p:nvPr>
        </p:nvSpPr>
        <p:spPr>
          <a:xfrm>
            <a:off x="311708" y="181068"/>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b="1">
                <a:solidFill>
                  <a:schemeClr val="lt1"/>
                </a:solidFill>
                <a:latin typeface="Roboto Slab"/>
                <a:ea typeface="Roboto Slab"/>
                <a:cs typeface="Roboto Slab"/>
                <a:sym typeface="Roboto Slab"/>
              </a:rPr>
              <a:t>Process and Engagement</a:t>
            </a:r>
            <a:endParaRPr b="1">
              <a:solidFill>
                <a:schemeClr val="lt1"/>
              </a:solidFill>
              <a:latin typeface="Roboto Slab"/>
              <a:ea typeface="Roboto Slab"/>
              <a:cs typeface="Roboto Slab"/>
              <a:sym typeface="Roboto Slab"/>
            </a:endParaRPr>
          </a:p>
        </p:txBody>
      </p:sp>
      <p:sp>
        <p:nvSpPr>
          <p:cNvPr id="264" name="Google Shape;264;p36"/>
          <p:cNvSpPr txBox="1">
            <a:spLocks noGrp="1"/>
          </p:cNvSpPr>
          <p:nvPr>
            <p:ph type="subTitle" idx="1"/>
          </p:nvPr>
        </p:nvSpPr>
        <p:spPr>
          <a:xfrm>
            <a:off x="311700" y="2270618"/>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chemeClr val="lt1"/>
                </a:solidFill>
                <a:latin typeface="Proxima Nova Semibold"/>
                <a:ea typeface="Proxima Nova Semibold"/>
                <a:cs typeface="Proxima Nova Semibold"/>
                <a:sym typeface="Proxima Nova Semibold"/>
              </a:rPr>
              <a:t>How we got here and engagement to date</a:t>
            </a:r>
            <a:endParaRPr>
              <a:solidFill>
                <a:schemeClr val="lt1"/>
              </a:solidFill>
              <a:latin typeface="Proxima Nova Semibold"/>
              <a:ea typeface="Proxima Nova Semibold"/>
              <a:cs typeface="Proxima Nova Semibold"/>
              <a:sym typeface="Proxima Nova Semibold"/>
            </a:endParaRPr>
          </a:p>
        </p:txBody>
      </p:sp>
      <p:pic>
        <p:nvPicPr>
          <p:cNvPr id="265" name="Google Shape;265;p3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451630" y="4223773"/>
            <a:ext cx="2240733" cy="838200"/>
          </a:xfrm>
          <a:prstGeom prst="rect">
            <a:avLst/>
          </a:prstGeom>
          <a:noFill/>
          <a:ln>
            <a:noFill/>
          </a:ln>
        </p:spPr>
      </p:pic>
      <p:sp>
        <p:nvSpPr>
          <p:cNvPr id="266" name="Google Shape;266;p36"/>
          <p:cNvSpPr txBox="1">
            <a:spLocks noGrp="1"/>
          </p:cNvSpPr>
          <p:nvPr>
            <p:ph type="sldNum" idx="12"/>
          </p:nvPr>
        </p:nvSpPr>
        <p:spPr>
          <a:xfrm>
            <a:off x="129233" y="46432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200" b="1">
                <a:solidFill>
                  <a:srgbClr val="980000"/>
                </a:solidFill>
              </a:rPr>
              <a:t>24</a:t>
            </a:fld>
            <a:endParaRPr sz="1200" b="1">
              <a:solidFill>
                <a:srgbClr val="98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270"/>
        <p:cNvGrpSpPr/>
        <p:nvPr/>
      </p:nvGrpSpPr>
      <p:grpSpPr>
        <a:xfrm>
          <a:off x="0" y="0"/>
          <a:ext cx="0" cy="0"/>
          <a:chOff x="0" y="0"/>
          <a:chExt cx="0" cy="0"/>
        </a:xfrm>
      </p:grpSpPr>
      <p:sp>
        <p:nvSpPr>
          <p:cNvPr id="271" name="Google Shape;271;p37"/>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latin typeface="Roboto Slab"/>
                <a:ea typeface="Roboto Slab"/>
                <a:cs typeface="Roboto Slab"/>
                <a:sym typeface="Roboto Slab"/>
              </a:rPr>
              <a:t>How We Got Here </a:t>
            </a:r>
            <a:endParaRPr b="1" dirty="0">
              <a:latin typeface="Roboto Slab"/>
              <a:ea typeface="Roboto Slab"/>
              <a:cs typeface="Roboto Slab"/>
              <a:sym typeface="Roboto Slab"/>
            </a:endParaRPr>
          </a:p>
        </p:txBody>
      </p:sp>
      <p:sp>
        <p:nvSpPr>
          <p:cNvPr id="272" name="Google Shape;272;p37">
            <a:extLst>
              <a:ext uri="{C183D7F6-B498-43B3-948B-1728B52AA6E4}">
                <adec:decorative xmlns:adec="http://schemas.microsoft.com/office/drawing/2017/decorative" val="1"/>
              </a:ext>
            </a:extLst>
          </p:cNvPr>
          <p:cNvSpPr/>
          <p:nvPr/>
        </p:nvSpPr>
        <p:spPr>
          <a:xfrm>
            <a:off x="-12000" y="0"/>
            <a:ext cx="9156000" cy="1680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3" name="Google Shape;273;p3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49375" y="4539075"/>
            <a:ext cx="572700" cy="572700"/>
          </a:xfrm>
          <a:prstGeom prst="rect">
            <a:avLst/>
          </a:prstGeom>
          <a:noFill/>
          <a:ln>
            <a:noFill/>
          </a:ln>
        </p:spPr>
      </p:pic>
      <p:sp>
        <p:nvSpPr>
          <p:cNvPr id="274" name="Google Shape;274;p37"/>
          <p:cNvSpPr/>
          <p:nvPr/>
        </p:nvSpPr>
        <p:spPr>
          <a:xfrm>
            <a:off x="2048342" y="4577182"/>
            <a:ext cx="878100" cy="198600"/>
          </a:xfrm>
          <a:prstGeom prst="roundRect">
            <a:avLst>
              <a:gd name="adj" fmla="val 16667"/>
            </a:avLst>
          </a:prstGeom>
          <a:solidFill>
            <a:srgbClr val="F2F2F2"/>
          </a:solidFill>
          <a:ln w="9525" cap="flat" cmpd="sng">
            <a:solidFill>
              <a:srgbClr val="59595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75" name="Google Shape;275;p37"/>
          <p:cNvSpPr/>
          <p:nvPr/>
        </p:nvSpPr>
        <p:spPr>
          <a:xfrm>
            <a:off x="806956" y="4577182"/>
            <a:ext cx="1203600" cy="198600"/>
          </a:xfrm>
          <a:prstGeom prst="roundRect">
            <a:avLst>
              <a:gd name="adj" fmla="val 16667"/>
            </a:avLst>
          </a:prstGeom>
          <a:solidFill>
            <a:srgbClr val="F2F2F2"/>
          </a:solidFill>
          <a:ln w="9525" cap="flat" cmpd="sng">
            <a:solidFill>
              <a:srgbClr val="59595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276" name="Google Shape;276;p37"/>
          <p:cNvCxnSpPr>
            <a:stCxn id="277" idx="0"/>
          </p:cNvCxnSpPr>
          <p:nvPr/>
        </p:nvCxnSpPr>
        <p:spPr>
          <a:xfrm rot="10800000" flipH="1">
            <a:off x="4381282" y="3591861"/>
            <a:ext cx="3000" cy="171600"/>
          </a:xfrm>
          <a:prstGeom prst="straightConnector1">
            <a:avLst/>
          </a:prstGeom>
          <a:noFill/>
          <a:ln w="31750" cap="flat" cmpd="sng">
            <a:solidFill>
              <a:srgbClr val="674EA7"/>
            </a:solidFill>
            <a:prstDash val="solid"/>
            <a:miter lim="800000"/>
            <a:headEnd type="none" w="sm" len="sm"/>
            <a:tailEnd type="none" w="sm" len="sm"/>
          </a:ln>
        </p:spPr>
      </p:cxnSp>
      <p:cxnSp>
        <p:nvCxnSpPr>
          <p:cNvPr id="278" name="Google Shape;278;p37"/>
          <p:cNvCxnSpPr/>
          <p:nvPr/>
        </p:nvCxnSpPr>
        <p:spPr>
          <a:xfrm rot="10800000">
            <a:off x="2038608" y="4413809"/>
            <a:ext cx="2569500" cy="0"/>
          </a:xfrm>
          <a:prstGeom prst="straightConnector1">
            <a:avLst/>
          </a:prstGeom>
          <a:noFill/>
          <a:ln w="31750" cap="flat" cmpd="sng">
            <a:solidFill>
              <a:srgbClr val="009D4F"/>
            </a:solidFill>
            <a:prstDash val="dash"/>
            <a:miter lim="800000"/>
            <a:headEnd type="triangle" w="lg" len="lg"/>
            <a:tailEnd type="none" w="sm" len="sm"/>
          </a:ln>
        </p:spPr>
      </p:cxnSp>
      <p:cxnSp>
        <p:nvCxnSpPr>
          <p:cNvPr id="279" name="Google Shape;279;p37"/>
          <p:cNvCxnSpPr/>
          <p:nvPr/>
        </p:nvCxnSpPr>
        <p:spPr>
          <a:xfrm rot="10800000">
            <a:off x="5933144" y="2564656"/>
            <a:ext cx="3600" cy="491700"/>
          </a:xfrm>
          <a:prstGeom prst="straightConnector1">
            <a:avLst/>
          </a:prstGeom>
          <a:noFill/>
          <a:ln w="31750" cap="flat" cmpd="sng">
            <a:solidFill>
              <a:srgbClr val="2E6991"/>
            </a:solidFill>
            <a:prstDash val="dash"/>
            <a:miter lim="800000"/>
            <a:headEnd type="triangle" w="lg" len="lg"/>
            <a:tailEnd type="none" w="sm" len="sm"/>
          </a:ln>
        </p:spPr>
      </p:cxnSp>
      <p:cxnSp>
        <p:nvCxnSpPr>
          <p:cNvPr id="280" name="Google Shape;280;p37"/>
          <p:cNvCxnSpPr/>
          <p:nvPr/>
        </p:nvCxnSpPr>
        <p:spPr>
          <a:xfrm rot="10800000">
            <a:off x="3752775" y="3630310"/>
            <a:ext cx="0" cy="158700"/>
          </a:xfrm>
          <a:prstGeom prst="straightConnector1">
            <a:avLst/>
          </a:prstGeom>
          <a:noFill/>
          <a:ln w="31750" cap="flat" cmpd="sng">
            <a:solidFill>
              <a:srgbClr val="674EA7"/>
            </a:solidFill>
            <a:prstDash val="solid"/>
            <a:miter lim="800000"/>
            <a:headEnd type="none" w="sm" len="sm"/>
            <a:tailEnd type="none" w="sm" len="sm"/>
          </a:ln>
        </p:spPr>
      </p:cxnSp>
      <p:cxnSp>
        <p:nvCxnSpPr>
          <p:cNvPr id="281" name="Google Shape;281;p37"/>
          <p:cNvCxnSpPr/>
          <p:nvPr/>
        </p:nvCxnSpPr>
        <p:spPr>
          <a:xfrm rot="10800000">
            <a:off x="2252890" y="1629234"/>
            <a:ext cx="241200" cy="308400"/>
          </a:xfrm>
          <a:prstGeom prst="straightConnector1">
            <a:avLst/>
          </a:prstGeom>
          <a:noFill/>
          <a:ln w="31750" cap="flat" cmpd="sng">
            <a:solidFill>
              <a:srgbClr val="009D4F"/>
            </a:solidFill>
            <a:prstDash val="dash"/>
            <a:miter lim="800000"/>
            <a:headEnd type="triangle" w="lg" len="lg"/>
            <a:tailEnd type="none" w="sm" len="sm"/>
          </a:ln>
        </p:spPr>
      </p:cxnSp>
      <p:cxnSp>
        <p:nvCxnSpPr>
          <p:cNvPr id="282" name="Google Shape;282;p37"/>
          <p:cNvCxnSpPr>
            <a:stCxn id="283" idx="4"/>
          </p:cNvCxnSpPr>
          <p:nvPr/>
        </p:nvCxnSpPr>
        <p:spPr>
          <a:xfrm>
            <a:off x="3752785" y="3914026"/>
            <a:ext cx="1883100" cy="249900"/>
          </a:xfrm>
          <a:prstGeom prst="straightConnector1">
            <a:avLst/>
          </a:prstGeom>
          <a:noFill/>
          <a:ln w="31750" cap="flat" cmpd="sng">
            <a:solidFill>
              <a:srgbClr val="674EA7"/>
            </a:solidFill>
            <a:prstDash val="solid"/>
            <a:miter lim="800000"/>
            <a:headEnd type="none" w="sm" len="sm"/>
            <a:tailEnd type="none" w="sm" len="sm"/>
          </a:ln>
        </p:spPr>
      </p:cxnSp>
      <p:cxnSp>
        <p:nvCxnSpPr>
          <p:cNvPr id="284" name="Google Shape;284;p37"/>
          <p:cNvCxnSpPr/>
          <p:nvPr/>
        </p:nvCxnSpPr>
        <p:spPr>
          <a:xfrm rot="10800000">
            <a:off x="5622426" y="2565392"/>
            <a:ext cx="3600" cy="491700"/>
          </a:xfrm>
          <a:prstGeom prst="straightConnector1">
            <a:avLst/>
          </a:prstGeom>
          <a:noFill/>
          <a:ln w="31750" cap="flat" cmpd="sng">
            <a:solidFill>
              <a:srgbClr val="2E6991"/>
            </a:solidFill>
            <a:prstDash val="dash"/>
            <a:miter lim="800000"/>
            <a:headEnd type="triangle" w="lg" len="lg"/>
            <a:tailEnd type="none" w="sm" len="sm"/>
          </a:ln>
        </p:spPr>
      </p:cxnSp>
      <p:cxnSp>
        <p:nvCxnSpPr>
          <p:cNvPr id="285" name="Google Shape;285;p37"/>
          <p:cNvCxnSpPr>
            <a:stCxn id="286" idx="2"/>
            <a:endCxn id="287" idx="2"/>
          </p:cNvCxnSpPr>
          <p:nvPr/>
        </p:nvCxnSpPr>
        <p:spPr>
          <a:xfrm>
            <a:off x="1432654" y="1461104"/>
            <a:ext cx="1703700" cy="4500"/>
          </a:xfrm>
          <a:prstGeom prst="straightConnector1">
            <a:avLst/>
          </a:prstGeom>
          <a:noFill/>
          <a:ln w="63500" cap="flat" cmpd="sng">
            <a:solidFill>
              <a:srgbClr val="009D4F"/>
            </a:solidFill>
            <a:prstDash val="solid"/>
            <a:miter lim="800000"/>
            <a:headEnd type="none" w="sm" len="sm"/>
            <a:tailEnd type="none" w="sm" len="sm"/>
          </a:ln>
        </p:spPr>
      </p:cxnSp>
      <p:cxnSp>
        <p:nvCxnSpPr>
          <p:cNvPr id="288" name="Google Shape;288;p37"/>
          <p:cNvCxnSpPr>
            <a:stCxn id="289" idx="6"/>
            <a:endCxn id="290" idx="6"/>
          </p:cNvCxnSpPr>
          <p:nvPr/>
        </p:nvCxnSpPr>
        <p:spPr>
          <a:xfrm rot="10800000" flipH="1">
            <a:off x="2398875" y="2632003"/>
            <a:ext cx="3607200" cy="6300"/>
          </a:xfrm>
          <a:prstGeom prst="straightConnector1">
            <a:avLst/>
          </a:prstGeom>
          <a:noFill/>
          <a:ln w="63500" cap="flat" cmpd="sng">
            <a:solidFill>
              <a:srgbClr val="2E6991"/>
            </a:solidFill>
            <a:prstDash val="solid"/>
            <a:miter lim="800000"/>
            <a:headEnd type="none" w="sm" len="sm"/>
            <a:tailEnd type="none" w="sm" len="sm"/>
          </a:ln>
        </p:spPr>
      </p:cxnSp>
      <p:cxnSp>
        <p:nvCxnSpPr>
          <p:cNvPr id="291" name="Google Shape;291;p37"/>
          <p:cNvCxnSpPr>
            <a:stCxn id="283" idx="6"/>
            <a:endCxn id="292" idx="6"/>
          </p:cNvCxnSpPr>
          <p:nvPr/>
        </p:nvCxnSpPr>
        <p:spPr>
          <a:xfrm rot="10800000" flipH="1">
            <a:off x="3825835" y="3836476"/>
            <a:ext cx="4248300" cy="4500"/>
          </a:xfrm>
          <a:prstGeom prst="straightConnector1">
            <a:avLst/>
          </a:prstGeom>
          <a:noFill/>
          <a:ln w="63500" cap="flat" cmpd="sng">
            <a:solidFill>
              <a:srgbClr val="674EA7">
                <a:alpha val="98430"/>
              </a:srgbClr>
            </a:solidFill>
            <a:prstDash val="solid"/>
            <a:miter lim="800000"/>
            <a:headEnd type="none" w="sm" len="sm"/>
            <a:tailEnd type="none" w="sm" len="sm"/>
          </a:ln>
        </p:spPr>
      </p:cxnSp>
      <p:cxnSp>
        <p:nvCxnSpPr>
          <p:cNvPr id="293" name="Google Shape;293;p37"/>
          <p:cNvCxnSpPr/>
          <p:nvPr/>
        </p:nvCxnSpPr>
        <p:spPr>
          <a:xfrm rot="10800000">
            <a:off x="1505695" y="1287254"/>
            <a:ext cx="0" cy="100800"/>
          </a:xfrm>
          <a:prstGeom prst="straightConnector1">
            <a:avLst/>
          </a:prstGeom>
          <a:noFill/>
          <a:ln w="31750" cap="flat" cmpd="sng">
            <a:solidFill>
              <a:srgbClr val="009D4F"/>
            </a:solidFill>
            <a:prstDash val="solid"/>
            <a:miter lim="800000"/>
            <a:headEnd type="none" w="sm" len="sm"/>
            <a:tailEnd type="none" w="sm" len="sm"/>
          </a:ln>
        </p:spPr>
      </p:cxnSp>
      <p:sp>
        <p:nvSpPr>
          <p:cNvPr id="286" name="Google Shape;286;p37"/>
          <p:cNvSpPr/>
          <p:nvPr/>
        </p:nvSpPr>
        <p:spPr>
          <a:xfrm>
            <a:off x="1432654" y="1388054"/>
            <a:ext cx="146100" cy="146100"/>
          </a:xfrm>
          <a:prstGeom prst="ellipse">
            <a:avLst/>
          </a:prstGeom>
          <a:solidFill>
            <a:srgbClr val="FFFFFF"/>
          </a:solidFill>
          <a:ln w="31750" cap="flat" cmpd="sng">
            <a:solidFill>
              <a:srgbClr val="009D4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94" name="Google Shape;294;p37"/>
          <p:cNvSpPr txBox="1"/>
          <p:nvPr/>
        </p:nvSpPr>
        <p:spPr>
          <a:xfrm>
            <a:off x="344934" y="1351680"/>
            <a:ext cx="814500" cy="654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900" b="1" i="0" u="sng" strike="noStrike" cap="none">
                <a:solidFill>
                  <a:srgbClr val="009D4F"/>
                </a:solidFill>
                <a:latin typeface="Calibri"/>
                <a:ea typeface="Calibri"/>
                <a:cs typeface="Calibri"/>
                <a:sym typeface="Calibri"/>
              </a:rPr>
              <a:t>FCA &amp; ESA</a:t>
            </a:r>
            <a:endParaRPr sz="1200" b="1" i="0" u="sng" strike="noStrike" cap="none">
              <a:solidFill>
                <a:srgbClr val="000000"/>
              </a:solidFill>
            </a:endParaRPr>
          </a:p>
        </p:txBody>
      </p:sp>
      <p:sp>
        <p:nvSpPr>
          <p:cNvPr id="295" name="Google Shape;295;p37"/>
          <p:cNvSpPr/>
          <p:nvPr/>
        </p:nvSpPr>
        <p:spPr>
          <a:xfrm>
            <a:off x="2108765" y="1961876"/>
            <a:ext cx="1412400" cy="463500"/>
          </a:xfrm>
          <a:prstGeom prst="roundRect">
            <a:avLst>
              <a:gd name="adj" fmla="val 13420"/>
            </a:avLst>
          </a:prstGeom>
          <a:solidFill>
            <a:srgbClr val="FFFFFF"/>
          </a:solidFill>
          <a:ln w="31750" cap="flat" cmpd="sng">
            <a:solidFill>
              <a:srgbClr val="2E6991"/>
            </a:solidFill>
            <a:prstDash val="solid"/>
            <a:miter lim="800000"/>
            <a:headEnd type="none" w="sm" len="sm"/>
            <a:tailEnd type="none" w="sm" len="sm"/>
          </a:ln>
        </p:spPr>
        <p:txBody>
          <a:bodyPr spcFirstLastPara="1" wrap="square" lIns="0" tIns="34275" rIns="0"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262626"/>
                </a:solidFill>
                <a:latin typeface="Calibri"/>
                <a:ea typeface="Calibri"/>
                <a:cs typeface="Calibri"/>
                <a:sym typeface="Calibri"/>
              </a:rPr>
              <a:t>L</a:t>
            </a:r>
            <a:r>
              <a:rPr lang="en" sz="1000" b="0" i="0" u="none" strike="noStrike" cap="none">
                <a:solidFill>
                  <a:srgbClr val="262626"/>
                </a:solidFill>
                <a:latin typeface="Calibri"/>
                <a:ea typeface="Calibri"/>
                <a:cs typeface="Calibri"/>
                <a:sym typeface="Calibri"/>
              </a:rPr>
              <a:t>RP Committee Listen and Identify Unmet Needs</a:t>
            </a:r>
            <a:endParaRPr sz="10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0" i="0" u="none" strike="noStrike" cap="none">
                <a:solidFill>
                  <a:srgbClr val="A9343A"/>
                </a:solidFill>
                <a:latin typeface="Calibri"/>
                <a:ea typeface="Calibri"/>
                <a:cs typeface="Calibri"/>
                <a:sym typeface="Calibri"/>
              </a:rPr>
              <a:t>Sep.- Dec. 2021 </a:t>
            </a:r>
            <a:endParaRPr sz="1000" b="0" i="0" u="none" strike="noStrike" cap="none">
              <a:solidFill>
                <a:srgbClr val="000000"/>
              </a:solidFill>
              <a:latin typeface="Calibri"/>
              <a:ea typeface="Calibri"/>
              <a:cs typeface="Calibri"/>
              <a:sym typeface="Calibri"/>
            </a:endParaRPr>
          </a:p>
        </p:txBody>
      </p:sp>
      <p:sp>
        <p:nvSpPr>
          <p:cNvPr id="296" name="Google Shape;296;p37"/>
          <p:cNvSpPr txBox="1"/>
          <p:nvPr/>
        </p:nvSpPr>
        <p:spPr>
          <a:xfrm>
            <a:off x="344924" y="2314800"/>
            <a:ext cx="1352400" cy="946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900" b="1" i="0" u="sng" strike="noStrike" cap="none">
                <a:solidFill>
                  <a:srgbClr val="2E6991"/>
                </a:solidFill>
                <a:latin typeface="Calibri"/>
                <a:ea typeface="Calibri"/>
                <a:cs typeface="Calibri"/>
                <a:sym typeface="Calibri"/>
              </a:rPr>
              <a:t>Long-range Planning (LRP)</a:t>
            </a:r>
            <a:endParaRPr sz="1200" b="1" i="0" u="sng" strike="noStrike" cap="none">
              <a:solidFill>
                <a:srgbClr val="000000"/>
              </a:solidFill>
            </a:endParaRPr>
          </a:p>
        </p:txBody>
      </p:sp>
      <p:sp>
        <p:nvSpPr>
          <p:cNvPr id="297" name="Google Shape;297;p37"/>
          <p:cNvSpPr txBox="1"/>
          <p:nvPr/>
        </p:nvSpPr>
        <p:spPr>
          <a:xfrm>
            <a:off x="320763" y="3394764"/>
            <a:ext cx="1548900" cy="900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sng" strike="noStrike" cap="none">
                <a:solidFill>
                  <a:srgbClr val="674EA7"/>
                </a:solidFill>
                <a:latin typeface="Calibri"/>
                <a:ea typeface="Calibri"/>
                <a:cs typeface="Calibri"/>
                <a:sym typeface="Calibri"/>
              </a:rPr>
              <a:t>Bond Steering Committee (BSC)</a:t>
            </a:r>
            <a:endParaRPr sz="1100" b="0" i="0" u="sng" strike="noStrike" cap="none">
              <a:solidFill>
                <a:srgbClr val="674EA7"/>
              </a:solidFill>
              <a:latin typeface="Arial"/>
              <a:ea typeface="Arial"/>
              <a:cs typeface="Arial"/>
              <a:sym typeface="Arial"/>
            </a:endParaRPr>
          </a:p>
        </p:txBody>
      </p:sp>
      <p:sp>
        <p:nvSpPr>
          <p:cNvPr id="298" name="Google Shape;298;p37"/>
          <p:cNvSpPr/>
          <p:nvPr/>
        </p:nvSpPr>
        <p:spPr>
          <a:xfrm>
            <a:off x="2180953" y="1388054"/>
            <a:ext cx="146100" cy="146100"/>
          </a:xfrm>
          <a:prstGeom prst="ellipse">
            <a:avLst/>
          </a:prstGeom>
          <a:solidFill>
            <a:srgbClr val="FFFFFF"/>
          </a:solidFill>
          <a:ln w="31750" cap="flat" cmpd="sng">
            <a:solidFill>
              <a:srgbClr val="009D4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7" name="Google Shape;287;p37"/>
          <p:cNvSpPr/>
          <p:nvPr/>
        </p:nvSpPr>
        <p:spPr>
          <a:xfrm rot="-211938">
            <a:off x="3136156" y="1388192"/>
            <a:ext cx="146078" cy="146078"/>
          </a:xfrm>
          <a:prstGeom prst="ellipse">
            <a:avLst/>
          </a:prstGeom>
          <a:solidFill>
            <a:srgbClr val="FFFFFF"/>
          </a:solidFill>
          <a:ln w="31750" cap="flat" cmpd="sng">
            <a:solidFill>
              <a:srgbClr val="009D4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99" name="Google Shape;299;p37"/>
          <p:cNvSpPr/>
          <p:nvPr/>
        </p:nvSpPr>
        <p:spPr>
          <a:xfrm>
            <a:off x="3120650" y="3166471"/>
            <a:ext cx="971100" cy="463500"/>
          </a:xfrm>
          <a:prstGeom prst="roundRect">
            <a:avLst>
              <a:gd name="adj" fmla="val 13420"/>
            </a:avLst>
          </a:prstGeom>
          <a:solidFill>
            <a:srgbClr val="FFFFFF"/>
          </a:solidFill>
          <a:ln w="31750" cap="flat" cmpd="sng">
            <a:solidFill>
              <a:srgbClr val="674EA7"/>
            </a:solidFill>
            <a:prstDash val="solid"/>
            <a:miter lim="800000"/>
            <a:headEnd type="none" w="sm" len="sm"/>
            <a:tailEnd type="none" w="sm" len="sm"/>
          </a:ln>
        </p:spPr>
        <p:txBody>
          <a:bodyPr spcFirstLastPara="1" wrap="square" lIns="0" tIns="34275" rIns="0"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000" b="0" i="0" u="none" strike="noStrike" cap="none">
                <a:solidFill>
                  <a:srgbClr val="262626"/>
                </a:solidFill>
                <a:latin typeface="Calibri"/>
                <a:ea typeface="Calibri"/>
                <a:cs typeface="Calibri"/>
                <a:sym typeface="Calibri"/>
              </a:rPr>
              <a:t>BSC First Meeting</a:t>
            </a:r>
            <a:endParaRPr sz="10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0" i="0" u="none" strike="noStrike" cap="none">
                <a:solidFill>
                  <a:srgbClr val="A9343A"/>
                </a:solidFill>
                <a:latin typeface="Calibri"/>
                <a:ea typeface="Calibri"/>
                <a:cs typeface="Calibri"/>
                <a:sym typeface="Calibri"/>
              </a:rPr>
              <a:t>Mar. 15, 2022</a:t>
            </a:r>
            <a:endParaRPr sz="1000" b="0" i="0" u="none" strike="noStrike" cap="none">
              <a:solidFill>
                <a:srgbClr val="000000"/>
              </a:solidFill>
              <a:latin typeface="Calibri"/>
              <a:ea typeface="Calibri"/>
              <a:cs typeface="Calibri"/>
              <a:sym typeface="Calibri"/>
            </a:endParaRPr>
          </a:p>
        </p:txBody>
      </p:sp>
      <p:sp>
        <p:nvSpPr>
          <p:cNvPr id="300" name="Google Shape;300;p37"/>
          <p:cNvSpPr txBox="1"/>
          <p:nvPr/>
        </p:nvSpPr>
        <p:spPr>
          <a:xfrm>
            <a:off x="2072151" y="3295011"/>
            <a:ext cx="971100" cy="408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1" u="none" strike="noStrike" cap="none">
                <a:solidFill>
                  <a:srgbClr val="595959"/>
                </a:solidFill>
                <a:latin typeface="Calibri"/>
                <a:ea typeface="Calibri"/>
                <a:cs typeface="Calibri"/>
                <a:sym typeface="Calibri"/>
              </a:rPr>
              <a:t>Committee Work</a:t>
            </a:r>
            <a:endParaRPr sz="1100" b="0" i="0" u="none" strike="noStrike" cap="none">
              <a:solidFill>
                <a:srgbClr val="000000"/>
              </a:solidFill>
              <a:latin typeface="Arial"/>
              <a:ea typeface="Arial"/>
              <a:cs typeface="Arial"/>
              <a:sym typeface="Arial"/>
            </a:endParaRPr>
          </a:p>
        </p:txBody>
      </p:sp>
      <p:sp>
        <p:nvSpPr>
          <p:cNvPr id="301" name="Google Shape;301;p37"/>
          <p:cNvSpPr txBox="1"/>
          <p:nvPr/>
        </p:nvSpPr>
        <p:spPr>
          <a:xfrm>
            <a:off x="2072150" y="4146960"/>
            <a:ext cx="1287600" cy="238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1" u="none" strike="noStrike" cap="none">
                <a:solidFill>
                  <a:srgbClr val="595959"/>
                </a:solidFill>
                <a:latin typeface="Calibri"/>
                <a:ea typeface="Calibri"/>
                <a:cs typeface="Calibri"/>
                <a:sym typeface="Calibri"/>
              </a:rPr>
              <a:t>Support/ Estimating</a:t>
            </a:r>
            <a:endParaRPr sz="1100" b="0" i="0" u="none" strike="noStrike" cap="none">
              <a:solidFill>
                <a:srgbClr val="000000"/>
              </a:solidFill>
              <a:latin typeface="Arial"/>
              <a:ea typeface="Arial"/>
              <a:cs typeface="Arial"/>
              <a:sym typeface="Arial"/>
            </a:endParaRPr>
          </a:p>
        </p:txBody>
      </p:sp>
      <p:sp>
        <p:nvSpPr>
          <p:cNvPr id="302" name="Google Shape;302;p37"/>
          <p:cNvSpPr/>
          <p:nvPr/>
        </p:nvSpPr>
        <p:spPr>
          <a:xfrm>
            <a:off x="5144477" y="3161138"/>
            <a:ext cx="1177500" cy="463500"/>
          </a:xfrm>
          <a:prstGeom prst="roundRect">
            <a:avLst>
              <a:gd name="adj" fmla="val 13420"/>
            </a:avLst>
          </a:prstGeom>
          <a:solidFill>
            <a:srgbClr val="FFFFFF"/>
          </a:solidFill>
          <a:ln w="31750" cap="flat" cmpd="sng">
            <a:solidFill>
              <a:srgbClr val="674EA7"/>
            </a:solidFill>
            <a:prstDash val="solid"/>
            <a:miter lim="800000"/>
            <a:headEnd type="none" w="sm" len="sm"/>
            <a:tailEnd type="none" w="sm" len="sm"/>
          </a:ln>
        </p:spPr>
        <p:txBody>
          <a:bodyPr spcFirstLastPara="1" wrap="square" lIns="0" tIns="34275" rIns="0"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000" b="0" i="0" u="none" strike="noStrike" cap="none">
                <a:solidFill>
                  <a:srgbClr val="262626"/>
                </a:solidFill>
                <a:latin typeface="Calibri"/>
                <a:ea typeface="Calibri"/>
                <a:cs typeface="Calibri"/>
                <a:sym typeface="Calibri"/>
              </a:rPr>
              <a:t>Ongoing Meetings  </a:t>
            </a:r>
            <a:br>
              <a:rPr lang="en" sz="1000" b="0" i="0" u="none" strike="noStrike" cap="none">
                <a:solidFill>
                  <a:srgbClr val="262626"/>
                </a:solidFill>
                <a:latin typeface="Calibri"/>
                <a:ea typeface="Calibri"/>
                <a:cs typeface="Calibri"/>
                <a:sym typeface="Calibri"/>
              </a:rPr>
            </a:br>
            <a:r>
              <a:rPr lang="en" sz="1000" b="0" i="0" u="none" strike="noStrike" cap="none">
                <a:solidFill>
                  <a:srgbClr val="262626"/>
                </a:solidFill>
                <a:latin typeface="Calibri"/>
                <a:ea typeface="Calibri"/>
                <a:cs typeface="Calibri"/>
                <a:sym typeface="Calibri"/>
              </a:rPr>
              <a:t>to Develop Bond Plan</a:t>
            </a:r>
            <a:endParaRPr sz="10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a:solidFill>
                  <a:srgbClr val="A9343A"/>
                </a:solidFill>
                <a:latin typeface="Calibri"/>
                <a:ea typeface="Calibri"/>
                <a:cs typeface="Calibri"/>
                <a:sym typeface="Calibri"/>
              </a:rPr>
              <a:t>May </a:t>
            </a:r>
            <a:r>
              <a:rPr lang="en" sz="1000" b="0" i="0" u="none" strike="noStrike" cap="none">
                <a:solidFill>
                  <a:srgbClr val="A9343A"/>
                </a:solidFill>
                <a:latin typeface="Calibri"/>
                <a:ea typeface="Calibri"/>
                <a:cs typeface="Calibri"/>
                <a:sym typeface="Calibri"/>
              </a:rPr>
              <a:t>- Aug. 2022</a:t>
            </a:r>
            <a:endParaRPr sz="1000" b="0" i="0" u="none" strike="noStrike" cap="none">
              <a:solidFill>
                <a:srgbClr val="000000"/>
              </a:solidFill>
              <a:latin typeface="Calibri"/>
              <a:ea typeface="Calibri"/>
              <a:cs typeface="Calibri"/>
              <a:sym typeface="Calibri"/>
            </a:endParaRPr>
          </a:p>
        </p:txBody>
      </p:sp>
      <p:sp>
        <p:nvSpPr>
          <p:cNvPr id="283" name="Google Shape;283;p37"/>
          <p:cNvSpPr/>
          <p:nvPr/>
        </p:nvSpPr>
        <p:spPr>
          <a:xfrm>
            <a:off x="3679735" y="3767926"/>
            <a:ext cx="146100" cy="146100"/>
          </a:xfrm>
          <a:prstGeom prst="ellipse">
            <a:avLst/>
          </a:prstGeom>
          <a:solidFill>
            <a:srgbClr val="FFFFFF"/>
          </a:solidFill>
          <a:ln w="31750" cap="flat" cmpd="sng">
            <a:solidFill>
              <a:srgbClr val="674EA7"/>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303" name="Google Shape;303;p37"/>
          <p:cNvCxnSpPr/>
          <p:nvPr/>
        </p:nvCxnSpPr>
        <p:spPr>
          <a:xfrm rot="10800000" flipH="1">
            <a:off x="2320411" y="2488532"/>
            <a:ext cx="495000" cy="81300"/>
          </a:xfrm>
          <a:prstGeom prst="straightConnector1">
            <a:avLst/>
          </a:prstGeom>
          <a:noFill/>
          <a:ln w="31750" cap="flat" cmpd="sng">
            <a:solidFill>
              <a:srgbClr val="2E6991"/>
            </a:solidFill>
            <a:prstDash val="solid"/>
            <a:miter lim="800000"/>
            <a:headEnd type="none" w="sm" len="sm"/>
            <a:tailEnd type="none" w="sm" len="sm"/>
          </a:ln>
        </p:spPr>
      </p:cxnSp>
      <p:cxnSp>
        <p:nvCxnSpPr>
          <p:cNvPr id="304" name="Google Shape;304;p37"/>
          <p:cNvCxnSpPr/>
          <p:nvPr/>
        </p:nvCxnSpPr>
        <p:spPr>
          <a:xfrm rot="10800000" flipH="1">
            <a:off x="3616031" y="2488947"/>
            <a:ext cx="642300" cy="90900"/>
          </a:xfrm>
          <a:prstGeom prst="straightConnector1">
            <a:avLst/>
          </a:prstGeom>
          <a:noFill/>
          <a:ln w="31750" cap="flat" cmpd="sng">
            <a:solidFill>
              <a:srgbClr val="2E6991"/>
            </a:solidFill>
            <a:prstDash val="solid"/>
            <a:miter lim="800000"/>
            <a:headEnd type="none" w="sm" len="sm"/>
            <a:tailEnd type="none" w="sm" len="sm"/>
          </a:ln>
        </p:spPr>
      </p:cxnSp>
      <p:cxnSp>
        <p:nvCxnSpPr>
          <p:cNvPr id="305" name="Google Shape;305;p37"/>
          <p:cNvCxnSpPr>
            <a:stCxn id="290" idx="0"/>
          </p:cNvCxnSpPr>
          <p:nvPr/>
        </p:nvCxnSpPr>
        <p:spPr>
          <a:xfrm rot="10800000" flipH="1">
            <a:off x="5933069" y="2488666"/>
            <a:ext cx="996000" cy="70200"/>
          </a:xfrm>
          <a:prstGeom prst="straightConnector1">
            <a:avLst/>
          </a:prstGeom>
          <a:noFill/>
          <a:ln w="31750" cap="flat" cmpd="sng">
            <a:solidFill>
              <a:srgbClr val="2E6991"/>
            </a:solidFill>
            <a:prstDash val="solid"/>
            <a:miter lim="800000"/>
            <a:headEnd type="none" w="sm" len="sm"/>
            <a:tailEnd type="none" w="sm" len="sm"/>
          </a:ln>
        </p:spPr>
      </p:cxnSp>
      <p:cxnSp>
        <p:nvCxnSpPr>
          <p:cNvPr id="306" name="Google Shape;306;p37"/>
          <p:cNvCxnSpPr>
            <a:stCxn id="307" idx="0"/>
          </p:cNvCxnSpPr>
          <p:nvPr/>
        </p:nvCxnSpPr>
        <p:spPr>
          <a:xfrm rot="10800000">
            <a:off x="5738466" y="3702261"/>
            <a:ext cx="905400" cy="61200"/>
          </a:xfrm>
          <a:prstGeom prst="straightConnector1">
            <a:avLst/>
          </a:prstGeom>
          <a:noFill/>
          <a:ln w="31750" cap="flat" cmpd="sng">
            <a:solidFill>
              <a:srgbClr val="674EA7"/>
            </a:solidFill>
            <a:prstDash val="solid"/>
            <a:miter lim="800000"/>
            <a:headEnd type="none" w="sm" len="sm"/>
            <a:tailEnd type="none" w="sm" len="sm"/>
          </a:ln>
        </p:spPr>
      </p:cxnSp>
      <p:cxnSp>
        <p:nvCxnSpPr>
          <p:cNvPr id="308" name="Google Shape;308;p37"/>
          <p:cNvCxnSpPr/>
          <p:nvPr/>
        </p:nvCxnSpPr>
        <p:spPr>
          <a:xfrm rot="10800000">
            <a:off x="5738321" y="3647463"/>
            <a:ext cx="0" cy="56700"/>
          </a:xfrm>
          <a:prstGeom prst="straightConnector1">
            <a:avLst/>
          </a:prstGeom>
          <a:noFill/>
          <a:ln w="31750" cap="flat" cmpd="sng">
            <a:solidFill>
              <a:srgbClr val="674EA7"/>
            </a:solidFill>
            <a:prstDash val="solid"/>
            <a:miter lim="800000"/>
            <a:headEnd type="none" w="sm" len="sm"/>
            <a:tailEnd type="none" w="sm" len="sm"/>
          </a:ln>
        </p:spPr>
      </p:cxnSp>
      <p:cxnSp>
        <p:nvCxnSpPr>
          <p:cNvPr id="309" name="Google Shape;309;p37"/>
          <p:cNvCxnSpPr>
            <a:stCxn id="310" idx="0"/>
          </p:cNvCxnSpPr>
          <p:nvPr/>
        </p:nvCxnSpPr>
        <p:spPr>
          <a:xfrm rot="10800000">
            <a:off x="4254867" y="2488453"/>
            <a:ext cx="628800" cy="76800"/>
          </a:xfrm>
          <a:prstGeom prst="straightConnector1">
            <a:avLst/>
          </a:prstGeom>
          <a:noFill/>
          <a:ln w="31750" cap="flat" cmpd="sng">
            <a:solidFill>
              <a:srgbClr val="2E6991"/>
            </a:solidFill>
            <a:prstDash val="solid"/>
            <a:miter lim="800000"/>
            <a:headEnd type="none" w="sm" len="sm"/>
            <a:tailEnd type="none" w="sm" len="sm"/>
          </a:ln>
        </p:spPr>
      </p:cxnSp>
      <p:cxnSp>
        <p:nvCxnSpPr>
          <p:cNvPr id="311" name="Google Shape;311;p37"/>
          <p:cNvCxnSpPr/>
          <p:nvPr/>
        </p:nvCxnSpPr>
        <p:spPr>
          <a:xfrm rot="10800000">
            <a:off x="4256500" y="2359485"/>
            <a:ext cx="0" cy="139500"/>
          </a:xfrm>
          <a:prstGeom prst="straightConnector1">
            <a:avLst/>
          </a:prstGeom>
          <a:noFill/>
          <a:ln w="31750" cap="flat" cmpd="sng">
            <a:solidFill>
              <a:srgbClr val="2E6991"/>
            </a:solidFill>
            <a:prstDash val="solid"/>
            <a:miter lim="800000"/>
            <a:headEnd type="none" w="sm" len="sm"/>
            <a:tailEnd type="none" w="sm" len="sm"/>
          </a:ln>
        </p:spPr>
      </p:cxnSp>
      <p:sp>
        <p:nvSpPr>
          <p:cNvPr id="312" name="Google Shape;312;p37"/>
          <p:cNvSpPr/>
          <p:nvPr/>
        </p:nvSpPr>
        <p:spPr>
          <a:xfrm>
            <a:off x="3543411" y="2565253"/>
            <a:ext cx="146100" cy="146100"/>
          </a:xfrm>
          <a:prstGeom prst="ellipse">
            <a:avLst/>
          </a:prstGeom>
          <a:solidFill>
            <a:srgbClr val="FFFFFF"/>
          </a:solidFill>
          <a:ln w="31750" cap="flat" cmpd="sng">
            <a:solidFill>
              <a:srgbClr val="2E699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0" name="Google Shape;310;p37"/>
          <p:cNvSpPr/>
          <p:nvPr/>
        </p:nvSpPr>
        <p:spPr>
          <a:xfrm>
            <a:off x="4810617" y="2565253"/>
            <a:ext cx="146100" cy="146100"/>
          </a:xfrm>
          <a:prstGeom prst="ellipse">
            <a:avLst/>
          </a:prstGeom>
          <a:solidFill>
            <a:srgbClr val="FFFFFF"/>
          </a:solidFill>
          <a:ln w="31750" cap="flat" cmpd="sng">
            <a:solidFill>
              <a:srgbClr val="2E699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3" name="Google Shape;313;p37"/>
          <p:cNvSpPr/>
          <p:nvPr/>
        </p:nvSpPr>
        <p:spPr>
          <a:xfrm>
            <a:off x="6431107" y="3166470"/>
            <a:ext cx="928200" cy="463500"/>
          </a:xfrm>
          <a:prstGeom prst="roundRect">
            <a:avLst>
              <a:gd name="adj" fmla="val 13420"/>
            </a:avLst>
          </a:prstGeom>
          <a:solidFill>
            <a:srgbClr val="FFFFFF"/>
          </a:solidFill>
          <a:ln w="25400" cap="flat" cmpd="sng">
            <a:solidFill>
              <a:srgbClr val="674EA7"/>
            </a:solidFill>
            <a:prstDash val="solid"/>
            <a:miter lim="800000"/>
            <a:headEnd type="none" w="sm" len="sm"/>
            <a:tailEnd type="none" w="sm" len="sm"/>
          </a:ln>
        </p:spPr>
        <p:txBody>
          <a:bodyPr spcFirstLastPara="1" wrap="square" lIns="0" tIns="34275" rIns="0"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262626"/>
                </a:solidFill>
                <a:latin typeface="Calibri"/>
                <a:ea typeface="Calibri"/>
                <a:cs typeface="Calibri"/>
                <a:sym typeface="Calibri"/>
              </a:rPr>
              <a:t>L</a:t>
            </a:r>
            <a:r>
              <a:rPr lang="en" sz="1000" b="0" i="0" u="none" strike="noStrike" cap="none">
                <a:solidFill>
                  <a:srgbClr val="262626"/>
                </a:solidFill>
                <a:latin typeface="Calibri"/>
                <a:ea typeface="Calibri"/>
                <a:cs typeface="Calibri"/>
                <a:sym typeface="Calibri"/>
              </a:rPr>
              <a:t>ast Day to Call the Election</a:t>
            </a:r>
            <a:endParaRPr sz="1000" b="0" i="0" u="none" strike="noStrike" cap="none">
              <a:solidFill>
                <a:srgbClr val="26262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0" i="0" u="none" strike="noStrike" cap="none">
                <a:solidFill>
                  <a:srgbClr val="A9343A"/>
                </a:solidFill>
                <a:latin typeface="Calibri"/>
                <a:ea typeface="Calibri"/>
                <a:cs typeface="Calibri"/>
                <a:sym typeface="Calibri"/>
              </a:rPr>
              <a:t>August 22, 2022</a:t>
            </a:r>
            <a:endParaRPr sz="1000" b="0" i="0" u="none" strike="noStrike" cap="none">
              <a:solidFill>
                <a:srgbClr val="262626"/>
              </a:solidFill>
              <a:latin typeface="Calibri"/>
              <a:ea typeface="Calibri"/>
              <a:cs typeface="Calibri"/>
              <a:sym typeface="Calibri"/>
            </a:endParaRPr>
          </a:p>
        </p:txBody>
      </p:sp>
      <p:sp>
        <p:nvSpPr>
          <p:cNvPr id="314" name="Google Shape;314;p37"/>
          <p:cNvSpPr/>
          <p:nvPr/>
        </p:nvSpPr>
        <p:spPr>
          <a:xfrm>
            <a:off x="7615070" y="3166323"/>
            <a:ext cx="758100" cy="463800"/>
          </a:xfrm>
          <a:prstGeom prst="roundRect">
            <a:avLst>
              <a:gd name="adj" fmla="val 13420"/>
            </a:avLst>
          </a:prstGeom>
          <a:solidFill>
            <a:srgbClr val="FFFFFF"/>
          </a:solidFill>
          <a:ln w="25400" cap="flat" cmpd="sng">
            <a:solidFill>
              <a:srgbClr val="674EA7"/>
            </a:solidFill>
            <a:prstDash val="solid"/>
            <a:miter lim="800000"/>
            <a:headEnd type="none" w="sm" len="sm"/>
            <a:tailEnd type="none" w="sm" len="sm"/>
          </a:ln>
        </p:spPr>
        <p:txBody>
          <a:bodyPr spcFirstLastPara="1" wrap="square" lIns="0" tIns="34275" rIns="0"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000" b="1" i="0" u="none" strike="noStrike" cap="none">
                <a:solidFill>
                  <a:srgbClr val="000000"/>
                </a:solidFill>
                <a:latin typeface="Calibri"/>
                <a:ea typeface="Calibri"/>
                <a:cs typeface="Calibri"/>
                <a:sym typeface="Calibri"/>
              </a:rPr>
              <a:t>Election</a:t>
            </a:r>
            <a:endParaRPr sz="10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i="0" u="none" strike="noStrike" cap="none">
                <a:solidFill>
                  <a:srgbClr val="000000"/>
                </a:solidFill>
                <a:latin typeface="Calibri"/>
                <a:ea typeface="Calibri"/>
                <a:cs typeface="Calibri"/>
                <a:sym typeface="Calibri"/>
              </a:rPr>
              <a:t>Nov. 8, 2022</a:t>
            </a:r>
            <a:endParaRPr sz="1000" b="1" i="0" u="none" strike="noStrike" cap="none">
              <a:solidFill>
                <a:srgbClr val="000000"/>
              </a:solidFill>
              <a:latin typeface="Calibri"/>
              <a:ea typeface="Calibri"/>
              <a:cs typeface="Calibri"/>
              <a:sym typeface="Calibri"/>
            </a:endParaRPr>
          </a:p>
        </p:txBody>
      </p:sp>
      <p:sp>
        <p:nvSpPr>
          <p:cNvPr id="315" name="Google Shape;315;p37"/>
          <p:cNvSpPr/>
          <p:nvPr/>
        </p:nvSpPr>
        <p:spPr>
          <a:xfrm>
            <a:off x="1166523" y="943949"/>
            <a:ext cx="678600" cy="343500"/>
          </a:xfrm>
          <a:prstGeom prst="roundRect">
            <a:avLst>
              <a:gd name="adj" fmla="val 13420"/>
            </a:avLst>
          </a:prstGeom>
          <a:solidFill>
            <a:srgbClr val="FFFFFF"/>
          </a:solidFill>
          <a:ln w="31750" cap="flat" cmpd="sng">
            <a:solidFill>
              <a:srgbClr val="009D4F"/>
            </a:solidFill>
            <a:prstDash val="solid"/>
            <a:miter lim="800000"/>
            <a:headEnd type="none" w="sm" len="sm"/>
            <a:tailEnd type="none" w="sm" len="sm"/>
          </a:ln>
        </p:spPr>
        <p:txBody>
          <a:bodyPr spcFirstLastPara="1" wrap="square" lIns="0" tIns="34275" rIns="0" bIns="34275" anchor="ctr" anchorCtr="0">
            <a:noAutofit/>
          </a:bodyPr>
          <a:lstStyle/>
          <a:p>
            <a:pPr marL="0" marR="0" lvl="0" indent="0" algn="ctr" rtl="0">
              <a:lnSpc>
                <a:spcPct val="114285"/>
              </a:lnSpc>
              <a:spcBef>
                <a:spcPts val="0"/>
              </a:spcBef>
              <a:spcAft>
                <a:spcPts val="0"/>
              </a:spcAft>
              <a:buClr>
                <a:srgbClr val="000000"/>
              </a:buClr>
              <a:buSzPts val="1100"/>
              <a:buFont typeface="Arial"/>
              <a:buNone/>
            </a:pPr>
            <a:r>
              <a:rPr lang="en" sz="1000" b="0" i="0" u="none" strike="noStrike" cap="none">
                <a:solidFill>
                  <a:srgbClr val="262626"/>
                </a:solidFill>
                <a:latin typeface="Calibri"/>
                <a:ea typeface="Calibri"/>
                <a:cs typeface="Calibri"/>
                <a:sym typeface="Calibri"/>
              </a:rPr>
              <a:t>FCA/ ESA</a:t>
            </a:r>
            <a:r>
              <a:rPr lang="en" sz="1000" b="0" i="0" u="none" strike="noStrike" cap="none" baseline="30000">
                <a:solidFill>
                  <a:srgbClr val="262626"/>
                </a:solidFill>
                <a:latin typeface="Calibri"/>
                <a:ea typeface="Calibri"/>
                <a:cs typeface="Calibri"/>
                <a:sym typeface="Calibri"/>
              </a:rPr>
              <a:t>*</a:t>
            </a:r>
            <a:r>
              <a:rPr lang="en" sz="1000" b="0" i="0" u="none" strike="noStrike" cap="none">
                <a:solidFill>
                  <a:srgbClr val="262626"/>
                </a:solidFill>
                <a:latin typeface="Calibri"/>
                <a:ea typeface="Calibri"/>
                <a:cs typeface="Calibri"/>
                <a:sym typeface="Calibri"/>
              </a:rPr>
              <a:t> Start</a:t>
            </a:r>
            <a:endParaRPr sz="1000" b="0" i="0" u="none" strike="noStrike" cap="none">
              <a:solidFill>
                <a:srgbClr val="000000"/>
              </a:solidFill>
              <a:latin typeface="Calibri"/>
              <a:ea typeface="Calibri"/>
              <a:cs typeface="Calibri"/>
              <a:sym typeface="Calibri"/>
            </a:endParaRPr>
          </a:p>
        </p:txBody>
      </p:sp>
      <p:sp>
        <p:nvSpPr>
          <p:cNvPr id="316" name="Google Shape;316;p37"/>
          <p:cNvSpPr/>
          <p:nvPr/>
        </p:nvSpPr>
        <p:spPr>
          <a:xfrm>
            <a:off x="1917908" y="943949"/>
            <a:ext cx="678600" cy="343500"/>
          </a:xfrm>
          <a:prstGeom prst="roundRect">
            <a:avLst>
              <a:gd name="adj" fmla="val 13420"/>
            </a:avLst>
          </a:prstGeom>
          <a:solidFill>
            <a:srgbClr val="FFFFFF"/>
          </a:solidFill>
          <a:ln w="31750" cap="flat" cmpd="sng">
            <a:solidFill>
              <a:srgbClr val="009D4F"/>
            </a:solidFill>
            <a:prstDash val="solid"/>
            <a:miter lim="800000"/>
            <a:headEnd type="none" w="sm" len="sm"/>
            <a:tailEnd type="none" w="sm" len="sm"/>
          </a:ln>
        </p:spPr>
        <p:txBody>
          <a:bodyPr spcFirstLastPara="1" wrap="square" lIns="0" tIns="34275" rIns="0"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000" b="0" i="0" u="none" strike="noStrike" cap="none">
                <a:solidFill>
                  <a:srgbClr val="262626"/>
                </a:solidFill>
                <a:latin typeface="Calibri"/>
                <a:ea typeface="Calibri"/>
                <a:cs typeface="Calibri"/>
                <a:sym typeface="Calibri"/>
              </a:rPr>
              <a:t>Final Data</a:t>
            </a:r>
            <a:endParaRPr sz="10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0" i="0" u="none" strike="noStrike" cap="none">
                <a:solidFill>
                  <a:srgbClr val="A9343A"/>
                </a:solidFill>
                <a:latin typeface="Calibri"/>
                <a:ea typeface="Calibri"/>
                <a:cs typeface="Calibri"/>
                <a:sym typeface="Calibri"/>
              </a:rPr>
              <a:t>Sep. 2021</a:t>
            </a:r>
            <a:endParaRPr sz="1000" b="0" i="0" u="none" strike="noStrike" cap="none">
              <a:solidFill>
                <a:srgbClr val="000000"/>
              </a:solidFill>
              <a:latin typeface="Calibri"/>
              <a:ea typeface="Calibri"/>
              <a:cs typeface="Calibri"/>
              <a:sym typeface="Calibri"/>
            </a:endParaRPr>
          </a:p>
        </p:txBody>
      </p:sp>
      <p:sp>
        <p:nvSpPr>
          <p:cNvPr id="317" name="Google Shape;317;p37"/>
          <p:cNvSpPr/>
          <p:nvPr/>
        </p:nvSpPr>
        <p:spPr>
          <a:xfrm>
            <a:off x="2803210" y="943949"/>
            <a:ext cx="807000" cy="343500"/>
          </a:xfrm>
          <a:prstGeom prst="roundRect">
            <a:avLst>
              <a:gd name="adj" fmla="val 13420"/>
            </a:avLst>
          </a:prstGeom>
          <a:solidFill>
            <a:srgbClr val="FFFFFF"/>
          </a:solidFill>
          <a:ln w="31750" cap="flat" cmpd="sng">
            <a:solidFill>
              <a:srgbClr val="009D4F"/>
            </a:solidFill>
            <a:prstDash val="solid"/>
            <a:miter lim="800000"/>
            <a:headEnd type="none" w="sm" len="sm"/>
            <a:tailEnd type="none" w="sm" len="sm"/>
          </a:ln>
        </p:spPr>
        <p:txBody>
          <a:bodyPr spcFirstLastPara="1" wrap="square" lIns="0" tIns="34275" rIns="0"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000" b="0" i="0" u="none" strike="noStrike" cap="none">
                <a:solidFill>
                  <a:srgbClr val="262626"/>
                </a:solidFill>
                <a:latin typeface="Calibri"/>
                <a:ea typeface="Calibri"/>
                <a:cs typeface="Calibri"/>
                <a:sym typeface="Calibri"/>
              </a:rPr>
              <a:t>Final Packages</a:t>
            </a:r>
            <a:endParaRPr sz="10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0" i="0" u="none" strike="noStrike" cap="none">
                <a:solidFill>
                  <a:srgbClr val="A9343A"/>
                </a:solidFill>
                <a:latin typeface="Calibri"/>
                <a:ea typeface="Calibri"/>
                <a:cs typeface="Calibri"/>
                <a:sym typeface="Calibri"/>
              </a:rPr>
              <a:t>Feb. 2022</a:t>
            </a:r>
            <a:endParaRPr sz="1000" b="0" i="0" u="none" strike="noStrike" cap="none">
              <a:solidFill>
                <a:srgbClr val="000000"/>
              </a:solidFill>
              <a:latin typeface="Calibri"/>
              <a:ea typeface="Calibri"/>
              <a:cs typeface="Calibri"/>
              <a:sym typeface="Calibri"/>
            </a:endParaRPr>
          </a:p>
        </p:txBody>
      </p:sp>
      <p:cxnSp>
        <p:nvCxnSpPr>
          <p:cNvPr id="318" name="Google Shape;318;p37"/>
          <p:cNvCxnSpPr/>
          <p:nvPr/>
        </p:nvCxnSpPr>
        <p:spPr>
          <a:xfrm rot="10800000">
            <a:off x="3209194" y="1287254"/>
            <a:ext cx="0" cy="100800"/>
          </a:xfrm>
          <a:prstGeom prst="straightConnector1">
            <a:avLst/>
          </a:prstGeom>
          <a:noFill/>
          <a:ln w="31750" cap="flat" cmpd="sng">
            <a:solidFill>
              <a:srgbClr val="009D4F"/>
            </a:solidFill>
            <a:prstDash val="solid"/>
            <a:miter lim="800000"/>
            <a:headEnd type="none" w="sm" len="sm"/>
            <a:tailEnd type="none" w="sm" len="sm"/>
          </a:ln>
        </p:spPr>
      </p:cxnSp>
      <p:cxnSp>
        <p:nvCxnSpPr>
          <p:cNvPr id="319" name="Google Shape;319;p37"/>
          <p:cNvCxnSpPr/>
          <p:nvPr/>
        </p:nvCxnSpPr>
        <p:spPr>
          <a:xfrm rot="10800000">
            <a:off x="6895261" y="3630310"/>
            <a:ext cx="0" cy="158700"/>
          </a:xfrm>
          <a:prstGeom prst="straightConnector1">
            <a:avLst/>
          </a:prstGeom>
          <a:noFill/>
          <a:ln w="31750" cap="flat" cmpd="sng">
            <a:solidFill>
              <a:srgbClr val="674EA7"/>
            </a:solidFill>
            <a:prstDash val="solid"/>
            <a:miter lim="800000"/>
            <a:headEnd type="none" w="sm" len="sm"/>
            <a:tailEnd type="none" w="sm" len="sm"/>
          </a:ln>
        </p:spPr>
      </p:cxnSp>
      <p:sp>
        <p:nvSpPr>
          <p:cNvPr id="320" name="Google Shape;320;p37"/>
          <p:cNvSpPr/>
          <p:nvPr/>
        </p:nvSpPr>
        <p:spPr>
          <a:xfrm>
            <a:off x="6822220" y="3763461"/>
            <a:ext cx="146100" cy="146100"/>
          </a:xfrm>
          <a:prstGeom prst="ellipse">
            <a:avLst/>
          </a:prstGeom>
          <a:solidFill>
            <a:srgbClr val="FFFFFF"/>
          </a:solidFill>
          <a:ln w="31750" cap="flat" cmpd="sng">
            <a:solidFill>
              <a:srgbClr val="674EA7"/>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321" name="Google Shape;321;p37"/>
          <p:cNvCxnSpPr/>
          <p:nvPr/>
        </p:nvCxnSpPr>
        <p:spPr>
          <a:xfrm rot="10800000">
            <a:off x="2807337" y="2483720"/>
            <a:ext cx="475800" cy="86400"/>
          </a:xfrm>
          <a:prstGeom prst="straightConnector1">
            <a:avLst/>
          </a:prstGeom>
          <a:noFill/>
          <a:ln w="31750" cap="flat" cmpd="sng">
            <a:solidFill>
              <a:srgbClr val="2E6991"/>
            </a:solidFill>
            <a:prstDash val="solid"/>
            <a:miter lim="800000"/>
            <a:headEnd type="none" w="sm" len="sm"/>
            <a:tailEnd type="none" w="sm" len="sm"/>
          </a:ln>
        </p:spPr>
      </p:cxnSp>
      <p:cxnSp>
        <p:nvCxnSpPr>
          <p:cNvPr id="322" name="Google Shape;322;p37"/>
          <p:cNvCxnSpPr/>
          <p:nvPr/>
        </p:nvCxnSpPr>
        <p:spPr>
          <a:xfrm rot="10800000">
            <a:off x="2817300" y="2421818"/>
            <a:ext cx="0" cy="73800"/>
          </a:xfrm>
          <a:prstGeom prst="straightConnector1">
            <a:avLst/>
          </a:prstGeom>
          <a:noFill/>
          <a:ln w="31750" cap="flat" cmpd="sng">
            <a:solidFill>
              <a:srgbClr val="2E6991"/>
            </a:solidFill>
            <a:prstDash val="solid"/>
            <a:miter lim="800000"/>
            <a:headEnd type="none" w="sm" len="sm"/>
            <a:tailEnd type="none" w="sm" len="sm"/>
          </a:ln>
        </p:spPr>
      </p:cxnSp>
      <p:sp>
        <p:nvSpPr>
          <p:cNvPr id="323" name="Google Shape;323;p37"/>
          <p:cNvSpPr/>
          <p:nvPr/>
        </p:nvSpPr>
        <p:spPr>
          <a:xfrm>
            <a:off x="3580272" y="1961876"/>
            <a:ext cx="1352400" cy="463500"/>
          </a:xfrm>
          <a:prstGeom prst="roundRect">
            <a:avLst>
              <a:gd name="adj" fmla="val 13420"/>
            </a:avLst>
          </a:prstGeom>
          <a:solidFill>
            <a:srgbClr val="FFFFFF"/>
          </a:solidFill>
          <a:ln w="31750" cap="flat" cmpd="sng">
            <a:solidFill>
              <a:srgbClr val="2E6991"/>
            </a:solidFill>
            <a:prstDash val="solid"/>
            <a:miter lim="800000"/>
            <a:headEnd type="none" w="sm" len="sm"/>
            <a:tailEnd type="none" w="sm" len="sm"/>
          </a:ln>
        </p:spPr>
        <p:txBody>
          <a:bodyPr spcFirstLastPara="1" wrap="square" lIns="0" tIns="34275" rIns="0"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000" b="0" i="0" u="none" strike="noStrike" cap="none">
                <a:solidFill>
                  <a:srgbClr val="262626"/>
                </a:solidFill>
                <a:latin typeface="Calibri"/>
                <a:ea typeface="Calibri"/>
                <a:cs typeface="Calibri"/>
                <a:sym typeface="Calibri"/>
              </a:rPr>
              <a:t>Ongoing Meetings to Develop Long-range Plan</a:t>
            </a:r>
            <a:endParaRPr sz="10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0" i="0" u="none" strike="noStrike" cap="none">
                <a:solidFill>
                  <a:srgbClr val="A9343A"/>
                </a:solidFill>
                <a:latin typeface="Calibri"/>
                <a:ea typeface="Calibri"/>
                <a:cs typeface="Calibri"/>
                <a:sym typeface="Calibri"/>
              </a:rPr>
              <a:t>Jan.- </a:t>
            </a:r>
            <a:r>
              <a:rPr lang="en" sz="1000">
                <a:solidFill>
                  <a:srgbClr val="A9343A"/>
                </a:solidFill>
                <a:latin typeface="Calibri"/>
                <a:ea typeface="Calibri"/>
                <a:cs typeface="Calibri"/>
                <a:sym typeface="Calibri"/>
              </a:rPr>
              <a:t>July</a:t>
            </a:r>
            <a:r>
              <a:rPr lang="en" sz="1000" b="0" i="0" u="none" strike="noStrike" cap="none">
                <a:solidFill>
                  <a:srgbClr val="A9343A"/>
                </a:solidFill>
                <a:latin typeface="Calibri"/>
                <a:ea typeface="Calibri"/>
                <a:cs typeface="Calibri"/>
                <a:sym typeface="Calibri"/>
              </a:rPr>
              <a:t> 2022 </a:t>
            </a:r>
            <a:endParaRPr sz="1000" b="0" i="0" u="none" strike="noStrike" cap="none">
              <a:solidFill>
                <a:srgbClr val="000000"/>
              </a:solidFill>
              <a:latin typeface="Calibri"/>
              <a:ea typeface="Calibri"/>
              <a:cs typeface="Calibri"/>
              <a:sym typeface="Calibri"/>
            </a:endParaRPr>
          </a:p>
        </p:txBody>
      </p:sp>
      <p:sp>
        <p:nvSpPr>
          <p:cNvPr id="324" name="Google Shape;324;p37"/>
          <p:cNvSpPr/>
          <p:nvPr/>
        </p:nvSpPr>
        <p:spPr>
          <a:xfrm>
            <a:off x="3259757" y="2565253"/>
            <a:ext cx="146100" cy="146100"/>
          </a:xfrm>
          <a:prstGeom prst="ellipse">
            <a:avLst/>
          </a:prstGeom>
          <a:solidFill>
            <a:srgbClr val="FFFFFF"/>
          </a:solidFill>
          <a:ln w="31750" cap="flat" cmpd="sng">
            <a:solidFill>
              <a:srgbClr val="2E699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9" name="Google Shape;289;p37"/>
          <p:cNvSpPr/>
          <p:nvPr/>
        </p:nvSpPr>
        <p:spPr>
          <a:xfrm>
            <a:off x="2252775" y="2565253"/>
            <a:ext cx="146100" cy="146100"/>
          </a:xfrm>
          <a:prstGeom prst="ellipse">
            <a:avLst/>
          </a:prstGeom>
          <a:solidFill>
            <a:srgbClr val="FFFFFF"/>
          </a:solidFill>
          <a:ln w="31750" cap="flat" cmpd="sng">
            <a:solidFill>
              <a:srgbClr val="2E699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325" name="Google Shape;325;p37"/>
          <p:cNvCxnSpPr/>
          <p:nvPr/>
        </p:nvCxnSpPr>
        <p:spPr>
          <a:xfrm rot="10800000">
            <a:off x="8001074" y="3630310"/>
            <a:ext cx="0" cy="158700"/>
          </a:xfrm>
          <a:prstGeom prst="straightConnector1">
            <a:avLst/>
          </a:prstGeom>
          <a:noFill/>
          <a:ln w="31750" cap="flat" cmpd="sng">
            <a:solidFill>
              <a:srgbClr val="674EA7"/>
            </a:solidFill>
            <a:prstDash val="solid"/>
            <a:miter lim="800000"/>
            <a:headEnd type="none" w="sm" len="sm"/>
            <a:tailEnd type="none" w="sm" len="sm"/>
          </a:ln>
        </p:spPr>
      </p:cxnSp>
      <p:sp>
        <p:nvSpPr>
          <p:cNvPr id="292" name="Google Shape;292;p37"/>
          <p:cNvSpPr/>
          <p:nvPr/>
        </p:nvSpPr>
        <p:spPr>
          <a:xfrm>
            <a:off x="7928037" y="3763461"/>
            <a:ext cx="146100" cy="146100"/>
          </a:xfrm>
          <a:prstGeom prst="ellipse">
            <a:avLst/>
          </a:prstGeom>
          <a:solidFill>
            <a:srgbClr val="FFFFFF"/>
          </a:solidFill>
          <a:ln w="31750" cap="flat" cmpd="sng">
            <a:solidFill>
              <a:srgbClr val="674EA7"/>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77" name="Google Shape;277;p37"/>
          <p:cNvSpPr/>
          <p:nvPr/>
        </p:nvSpPr>
        <p:spPr>
          <a:xfrm>
            <a:off x="4308232" y="3763461"/>
            <a:ext cx="146100" cy="146100"/>
          </a:xfrm>
          <a:prstGeom prst="ellipse">
            <a:avLst/>
          </a:prstGeom>
          <a:solidFill>
            <a:srgbClr val="FFFFFF"/>
          </a:solidFill>
          <a:ln w="31750" cap="flat" cmpd="sng">
            <a:solidFill>
              <a:srgbClr val="674EA7"/>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90" name="Google Shape;290;p37"/>
          <p:cNvSpPr/>
          <p:nvPr/>
        </p:nvSpPr>
        <p:spPr>
          <a:xfrm>
            <a:off x="5860019" y="2558866"/>
            <a:ext cx="146100" cy="146100"/>
          </a:xfrm>
          <a:prstGeom prst="ellipse">
            <a:avLst/>
          </a:prstGeom>
          <a:solidFill>
            <a:srgbClr val="FFFFFF"/>
          </a:solidFill>
          <a:ln w="31750" cap="flat" cmpd="sng">
            <a:solidFill>
              <a:srgbClr val="2E699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326" name="Google Shape;326;p37"/>
          <p:cNvCxnSpPr>
            <a:stCxn id="327" idx="0"/>
          </p:cNvCxnSpPr>
          <p:nvPr/>
        </p:nvCxnSpPr>
        <p:spPr>
          <a:xfrm rot="10800000">
            <a:off x="5623015" y="2346166"/>
            <a:ext cx="0" cy="212700"/>
          </a:xfrm>
          <a:prstGeom prst="straightConnector1">
            <a:avLst/>
          </a:prstGeom>
          <a:noFill/>
          <a:ln w="31750" cap="flat" cmpd="sng">
            <a:solidFill>
              <a:srgbClr val="2E6991"/>
            </a:solidFill>
            <a:prstDash val="solid"/>
            <a:miter lim="800000"/>
            <a:headEnd type="none" w="sm" len="sm"/>
            <a:tailEnd type="none" w="sm" len="sm"/>
          </a:ln>
        </p:spPr>
      </p:cxnSp>
      <p:sp>
        <p:nvSpPr>
          <p:cNvPr id="328" name="Google Shape;328;p37"/>
          <p:cNvSpPr/>
          <p:nvPr/>
        </p:nvSpPr>
        <p:spPr>
          <a:xfrm>
            <a:off x="5182242" y="1961876"/>
            <a:ext cx="890400" cy="463500"/>
          </a:xfrm>
          <a:prstGeom prst="roundRect">
            <a:avLst>
              <a:gd name="adj" fmla="val 13420"/>
            </a:avLst>
          </a:prstGeom>
          <a:solidFill>
            <a:srgbClr val="FFFFFF"/>
          </a:solidFill>
          <a:ln w="31750" cap="flat" cmpd="sng">
            <a:solidFill>
              <a:srgbClr val="2E6991"/>
            </a:solidFill>
            <a:prstDash val="solid"/>
            <a:miter lim="800000"/>
            <a:headEnd type="none" w="sm" len="sm"/>
            <a:tailEnd type="none" w="sm" len="sm"/>
          </a:ln>
        </p:spPr>
        <p:txBody>
          <a:bodyPr spcFirstLastPara="1" wrap="square" lIns="0" tIns="34275" rIns="0"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000" b="0" i="0" u="none" strike="noStrike" cap="none">
                <a:solidFill>
                  <a:srgbClr val="262626"/>
                </a:solidFill>
                <a:latin typeface="Calibri"/>
                <a:ea typeface="Calibri"/>
                <a:cs typeface="Calibri"/>
                <a:sym typeface="Calibri"/>
              </a:rPr>
              <a:t>Draft </a:t>
            </a:r>
            <a:br>
              <a:rPr lang="en" sz="1000" b="0" i="0" u="none" strike="noStrike" cap="none">
                <a:solidFill>
                  <a:srgbClr val="262626"/>
                </a:solidFill>
                <a:latin typeface="Calibri"/>
                <a:ea typeface="Calibri"/>
                <a:cs typeface="Calibri"/>
                <a:sym typeface="Calibri"/>
              </a:rPr>
            </a:br>
            <a:r>
              <a:rPr lang="en" sz="1000" b="0" i="0" u="none" strike="noStrike" cap="none">
                <a:solidFill>
                  <a:srgbClr val="262626"/>
                </a:solidFill>
                <a:latin typeface="Calibri"/>
                <a:ea typeface="Calibri"/>
                <a:cs typeface="Calibri"/>
                <a:sym typeface="Calibri"/>
              </a:rPr>
              <a:t>Long-range Plan</a:t>
            </a:r>
            <a:endParaRPr sz="10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0" i="0" u="none" strike="noStrike" cap="none">
                <a:solidFill>
                  <a:srgbClr val="A9343A"/>
                </a:solidFill>
                <a:latin typeface="Calibri"/>
                <a:ea typeface="Calibri"/>
                <a:cs typeface="Calibri"/>
                <a:sym typeface="Calibri"/>
              </a:rPr>
              <a:t>May 202</a:t>
            </a:r>
            <a:r>
              <a:rPr lang="en" sz="1100" b="0" i="0" u="none" strike="noStrike" cap="none">
                <a:solidFill>
                  <a:srgbClr val="A9343A"/>
                </a:solidFill>
                <a:latin typeface="Calibri"/>
                <a:ea typeface="Calibri"/>
                <a:cs typeface="Calibri"/>
                <a:sym typeface="Calibri"/>
              </a:rPr>
              <a:t>2 </a:t>
            </a:r>
            <a:endParaRPr sz="1100" b="0" i="0" u="none" strike="noStrike" cap="none">
              <a:solidFill>
                <a:srgbClr val="000000"/>
              </a:solidFill>
              <a:latin typeface="Calibri"/>
              <a:ea typeface="Calibri"/>
              <a:cs typeface="Calibri"/>
              <a:sym typeface="Calibri"/>
            </a:endParaRPr>
          </a:p>
        </p:txBody>
      </p:sp>
      <p:cxnSp>
        <p:nvCxnSpPr>
          <p:cNvPr id="329" name="Google Shape;329;p37"/>
          <p:cNvCxnSpPr/>
          <p:nvPr/>
        </p:nvCxnSpPr>
        <p:spPr>
          <a:xfrm rot="10800000">
            <a:off x="6929156" y="2359616"/>
            <a:ext cx="0" cy="129000"/>
          </a:xfrm>
          <a:prstGeom prst="straightConnector1">
            <a:avLst/>
          </a:prstGeom>
          <a:noFill/>
          <a:ln w="31750" cap="flat" cmpd="sng">
            <a:solidFill>
              <a:srgbClr val="2E6991"/>
            </a:solidFill>
            <a:prstDash val="solid"/>
            <a:miter lim="800000"/>
            <a:headEnd type="none" w="sm" len="sm"/>
            <a:tailEnd type="none" w="sm" len="sm"/>
          </a:ln>
        </p:spPr>
      </p:cxnSp>
      <p:sp>
        <p:nvSpPr>
          <p:cNvPr id="330" name="Google Shape;330;p37"/>
          <p:cNvSpPr/>
          <p:nvPr/>
        </p:nvSpPr>
        <p:spPr>
          <a:xfrm>
            <a:off x="6351364" y="1961876"/>
            <a:ext cx="1178700" cy="463500"/>
          </a:xfrm>
          <a:prstGeom prst="roundRect">
            <a:avLst>
              <a:gd name="adj" fmla="val 13420"/>
            </a:avLst>
          </a:prstGeom>
          <a:solidFill>
            <a:srgbClr val="FFFFFF"/>
          </a:solidFill>
          <a:ln w="31750" cap="flat" cmpd="sng">
            <a:solidFill>
              <a:srgbClr val="2E6991"/>
            </a:solidFill>
            <a:prstDash val="solid"/>
            <a:miter lim="800000"/>
            <a:headEnd type="none" w="sm" len="sm"/>
            <a:tailEnd type="none" w="sm" len="sm"/>
          </a:ln>
        </p:spPr>
        <p:txBody>
          <a:bodyPr spcFirstLastPara="1" wrap="square" lIns="0" tIns="34275" rIns="0"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000" b="0" i="0" u="none" strike="noStrike" cap="none">
                <a:solidFill>
                  <a:srgbClr val="262626"/>
                </a:solidFill>
                <a:latin typeface="Calibri"/>
                <a:ea typeface="Calibri"/>
                <a:cs typeface="Calibri"/>
                <a:sym typeface="Calibri"/>
              </a:rPr>
              <a:t>Present Long-range Plan to Board</a:t>
            </a:r>
            <a:endParaRPr sz="10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0" i="0" u="none" strike="noStrike" cap="none">
                <a:solidFill>
                  <a:srgbClr val="A9343A"/>
                </a:solidFill>
                <a:latin typeface="Calibri"/>
                <a:ea typeface="Calibri"/>
                <a:cs typeface="Calibri"/>
                <a:sym typeface="Calibri"/>
              </a:rPr>
              <a:t>Jun. 2022 </a:t>
            </a:r>
            <a:endParaRPr sz="1000" b="0" i="0" u="none" strike="noStrike" cap="none">
              <a:solidFill>
                <a:srgbClr val="000000"/>
              </a:solidFill>
              <a:latin typeface="Calibri"/>
              <a:ea typeface="Calibri"/>
              <a:cs typeface="Calibri"/>
              <a:sym typeface="Calibri"/>
            </a:endParaRPr>
          </a:p>
        </p:txBody>
      </p:sp>
      <p:cxnSp>
        <p:nvCxnSpPr>
          <p:cNvPr id="331" name="Google Shape;331;p37"/>
          <p:cNvCxnSpPr>
            <a:stCxn id="320" idx="4"/>
          </p:cNvCxnSpPr>
          <p:nvPr/>
        </p:nvCxnSpPr>
        <p:spPr>
          <a:xfrm flipH="1">
            <a:off x="5635870" y="3909561"/>
            <a:ext cx="1259400" cy="254400"/>
          </a:xfrm>
          <a:prstGeom prst="straightConnector1">
            <a:avLst/>
          </a:prstGeom>
          <a:noFill/>
          <a:ln w="31750" cap="flat" cmpd="sng">
            <a:solidFill>
              <a:srgbClr val="674EA7"/>
            </a:solidFill>
            <a:prstDash val="solid"/>
            <a:round/>
            <a:headEnd type="none" w="sm" len="sm"/>
            <a:tailEnd type="none" w="sm" len="sm"/>
          </a:ln>
        </p:spPr>
      </p:cxnSp>
      <p:cxnSp>
        <p:nvCxnSpPr>
          <p:cNvPr id="332" name="Google Shape;332;p37"/>
          <p:cNvCxnSpPr/>
          <p:nvPr/>
        </p:nvCxnSpPr>
        <p:spPr>
          <a:xfrm rot="10800000">
            <a:off x="5635925" y="4163918"/>
            <a:ext cx="0" cy="84900"/>
          </a:xfrm>
          <a:prstGeom prst="straightConnector1">
            <a:avLst/>
          </a:prstGeom>
          <a:noFill/>
          <a:ln w="31750" cap="flat" cmpd="sng">
            <a:solidFill>
              <a:srgbClr val="674EA7"/>
            </a:solidFill>
            <a:prstDash val="solid"/>
            <a:miter lim="800000"/>
            <a:headEnd type="none" w="sm" len="sm"/>
            <a:tailEnd type="none" w="sm" len="sm"/>
          </a:ln>
        </p:spPr>
      </p:cxnSp>
      <p:sp>
        <p:nvSpPr>
          <p:cNvPr id="333" name="Google Shape;333;p37"/>
          <p:cNvSpPr/>
          <p:nvPr/>
        </p:nvSpPr>
        <p:spPr>
          <a:xfrm>
            <a:off x="4669745" y="4248818"/>
            <a:ext cx="1797000" cy="328500"/>
          </a:xfrm>
          <a:prstGeom prst="roundRect">
            <a:avLst>
              <a:gd name="adj" fmla="val 13420"/>
            </a:avLst>
          </a:prstGeom>
          <a:solidFill>
            <a:srgbClr val="FFFFFF"/>
          </a:solidFill>
          <a:ln w="31750" cap="flat" cmpd="sng">
            <a:solidFill>
              <a:srgbClr val="674EA7"/>
            </a:solidFill>
            <a:prstDash val="solid"/>
            <a:miter lim="800000"/>
            <a:headEnd type="none" w="sm" len="sm"/>
            <a:tailEnd type="none" w="sm" len="sm"/>
          </a:ln>
        </p:spPr>
        <p:txBody>
          <a:bodyPr spcFirstLastPara="1" wrap="square" lIns="0" tIns="34275" rIns="0"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000" b="0" i="0" u="none" strike="noStrike" cap="none">
                <a:solidFill>
                  <a:srgbClr val="262626"/>
                </a:solidFill>
                <a:latin typeface="Calibri"/>
                <a:ea typeface="Calibri"/>
                <a:cs typeface="Calibri"/>
                <a:sym typeface="Calibri"/>
              </a:rPr>
              <a:t>Estimating Efforts and Support</a:t>
            </a:r>
            <a:endParaRPr sz="10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0" i="0" u="none" strike="noStrike" cap="none">
                <a:solidFill>
                  <a:srgbClr val="A9343A"/>
                </a:solidFill>
                <a:latin typeface="Calibri"/>
                <a:ea typeface="Calibri"/>
                <a:cs typeface="Calibri"/>
                <a:sym typeface="Calibri"/>
              </a:rPr>
              <a:t>Mar.-Aug. 2022</a:t>
            </a:r>
            <a:endParaRPr sz="1000" b="0" i="0" u="none" strike="noStrike" cap="none">
              <a:solidFill>
                <a:srgbClr val="000000"/>
              </a:solidFill>
              <a:latin typeface="Calibri"/>
              <a:ea typeface="Calibri"/>
              <a:cs typeface="Calibri"/>
              <a:sym typeface="Calibri"/>
            </a:endParaRPr>
          </a:p>
        </p:txBody>
      </p:sp>
      <p:sp>
        <p:nvSpPr>
          <p:cNvPr id="334" name="Google Shape;334;p37"/>
          <p:cNvSpPr/>
          <p:nvPr/>
        </p:nvSpPr>
        <p:spPr>
          <a:xfrm>
            <a:off x="4143954" y="3160548"/>
            <a:ext cx="928200" cy="463500"/>
          </a:xfrm>
          <a:prstGeom prst="roundRect">
            <a:avLst>
              <a:gd name="adj" fmla="val 13420"/>
            </a:avLst>
          </a:prstGeom>
          <a:solidFill>
            <a:srgbClr val="FFFFFF"/>
          </a:solidFill>
          <a:ln w="31750" cap="flat" cmpd="sng">
            <a:solidFill>
              <a:srgbClr val="674EA7"/>
            </a:solidFill>
            <a:prstDash val="solid"/>
            <a:miter lim="800000"/>
            <a:headEnd type="none" w="sm" len="sm"/>
            <a:tailEnd type="none" w="sm" len="sm"/>
          </a:ln>
        </p:spPr>
        <p:txBody>
          <a:bodyPr spcFirstLastPara="1" wrap="square" lIns="0" tIns="34275" rIns="0"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000" b="0" i="0" u="none" strike="noStrike" cap="none">
                <a:solidFill>
                  <a:srgbClr val="262626"/>
                </a:solidFill>
                <a:latin typeface="Calibri"/>
                <a:ea typeface="Calibri"/>
                <a:cs typeface="Calibri"/>
                <a:sym typeface="Calibri"/>
              </a:rPr>
              <a:t>BSC Second Meeting</a:t>
            </a:r>
            <a:endParaRPr sz="10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0" i="0" u="none" strike="noStrike" cap="none">
                <a:solidFill>
                  <a:srgbClr val="A9343A"/>
                </a:solidFill>
                <a:latin typeface="Calibri"/>
                <a:ea typeface="Calibri"/>
                <a:cs typeface="Calibri"/>
                <a:sym typeface="Calibri"/>
              </a:rPr>
              <a:t>Mar. 30, 2022</a:t>
            </a:r>
            <a:endParaRPr sz="1000" b="0" i="0" u="none" strike="noStrike" cap="none">
              <a:solidFill>
                <a:srgbClr val="000000"/>
              </a:solidFill>
              <a:latin typeface="Calibri"/>
              <a:ea typeface="Calibri"/>
              <a:cs typeface="Calibri"/>
              <a:sym typeface="Calibri"/>
            </a:endParaRPr>
          </a:p>
        </p:txBody>
      </p:sp>
      <p:cxnSp>
        <p:nvCxnSpPr>
          <p:cNvPr id="335" name="Google Shape;335;p37"/>
          <p:cNvCxnSpPr/>
          <p:nvPr/>
        </p:nvCxnSpPr>
        <p:spPr>
          <a:xfrm rot="10800000">
            <a:off x="2252775" y="1550493"/>
            <a:ext cx="0" cy="50400"/>
          </a:xfrm>
          <a:prstGeom prst="straightConnector1">
            <a:avLst/>
          </a:prstGeom>
          <a:noFill/>
          <a:ln w="31750" cap="flat" cmpd="sng">
            <a:solidFill>
              <a:srgbClr val="009D4F"/>
            </a:solidFill>
            <a:prstDash val="solid"/>
            <a:miter lim="800000"/>
            <a:headEnd type="none" w="sm" len="sm"/>
            <a:tailEnd type="none" w="sm" len="sm"/>
          </a:ln>
        </p:spPr>
      </p:cxnSp>
      <p:cxnSp>
        <p:nvCxnSpPr>
          <p:cNvPr id="336" name="Google Shape;336;p37"/>
          <p:cNvCxnSpPr/>
          <p:nvPr/>
        </p:nvCxnSpPr>
        <p:spPr>
          <a:xfrm rot="10800000">
            <a:off x="2256763" y="1287273"/>
            <a:ext cx="0" cy="65100"/>
          </a:xfrm>
          <a:prstGeom prst="straightConnector1">
            <a:avLst/>
          </a:prstGeom>
          <a:noFill/>
          <a:ln w="31750" cap="flat" cmpd="sng">
            <a:solidFill>
              <a:srgbClr val="009D4F"/>
            </a:solidFill>
            <a:prstDash val="lgDash"/>
            <a:miter lim="800000"/>
            <a:headEnd type="none" w="sm" len="sm"/>
            <a:tailEnd type="none" w="sm" len="sm"/>
          </a:ln>
        </p:spPr>
      </p:cxnSp>
      <p:cxnSp>
        <p:nvCxnSpPr>
          <p:cNvPr id="337" name="Google Shape;337;p37"/>
          <p:cNvCxnSpPr/>
          <p:nvPr/>
        </p:nvCxnSpPr>
        <p:spPr>
          <a:xfrm rot="10800000">
            <a:off x="1985580" y="1624371"/>
            <a:ext cx="271500" cy="0"/>
          </a:xfrm>
          <a:prstGeom prst="straightConnector1">
            <a:avLst/>
          </a:prstGeom>
          <a:noFill/>
          <a:ln w="31750" cap="flat" cmpd="sng">
            <a:solidFill>
              <a:srgbClr val="009D4F"/>
            </a:solidFill>
            <a:prstDash val="dash"/>
            <a:miter lim="800000"/>
            <a:headEnd type="none" w="sm" len="sm"/>
            <a:tailEnd type="none" w="sm" len="sm"/>
          </a:ln>
        </p:spPr>
      </p:cxnSp>
      <p:cxnSp>
        <p:nvCxnSpPr>
          <p:cNvPr id="338" name="Google Shape;338;p37"/>
          <p:cNvCxnSpPr/>
          <p:nvPr/>
        </p:nvCxnSpPr>
        <p:spPr>
          <a:xfrm>
            <a:off x="1985461" y="1621213"/>
            <a:ext cx="0" cy="2792700"/>
          </a:xfrm>
          <a:prstGeom prst="straightConnector1">
            <a:avLst/>
          </a:prstGeom>
          <a:noFill/>
          <a:ln w="31750" cap="flat" cmpd="sng">
            <a:solidFill>
              <a:srgbClr val="009D4F"/>
            </a:solidFill>
            <a:prstDash val="dash"/>
            <a:miter lim="800000"/>
            <a:headEnd type="none" w="sm" len="sm"/>
            <a:tailEnd type="none" w="sm" len="sm"/>
          </a:ln>
        </p:spPr>
      </p:cxnSp>
      <p:sp>
        <p:nvSpPr>
          <p:cNvPr id="339" name="Google Shape;339;p37"/>
          <p:cNvSpPr/>
          <p:nvPr/>
        </p:nvSpPr>
        <p:spPr>
          <a:xfrm>
            <a:off x="4796157" y="3763461"/>
            <a:ext cx="146100" cy="146100"/>
          </a:xfrm>
          <a:prstGeom prst="ellipse">
            <a:avLst/>
          </a:prstGeom>
          <a:solidFill>
            <a:srgbClr val="FFFFFF"/>
          </a:solidFill>
          <a:ln w="31750" cap="flat" cmpd="sng">
            <a:solidFill>
              <a:srgbClr val="674EA7"/>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340" name="Google Shape;340;p37"/>
          <p:cNvCxnSpPr/>
          <p:nvPr/>
        </p:nvCxnSpPr>
        <p:spPr>
          <a:xfrm rot="10800000" flipH="1">
            <a:off x="4864560" y="3702261"/>
            <a:ext cx="878400" cy="61200"/>
          </a:xfrm>
          <a:prstGeom prst="straightConnector1">
            <a:avLst/>
          </a:prstGeom>
          <a:noFill/>
          <a:ln w="31750" cap="flat" cmpd="sng">
            <a:solidFill>
              <a:srgbClr val="674EA7"/>
            </a:solidFill>
            <a:prstDash val="solid"/>
            <a:miter lim="800000"/>
            <a:headEnd type="none" w="sm" len="sm"/>
            <a:tailEnd type="none" w="sm" len="sm"/>
          </a:ln>
        </p:spPr>
      </p:cxnSp>
      <p:sp>
        <p:nvSpPr>
          <p:cNvPr id="327" name="Google Shape;327;p37"/>
          <p:cNvSpPr/>
          <p:nvPr/>
        </p:nvSpPr>
        <p:spPr>
          <a:xfrm>
            <a:off x="5549965" y="2558866"/>
            <a:ext cx="146100" cy="146100"/>
          </a:xfrm>
          <a:prstGeom prst="ellipse">
            <a:avLst/>
          </a:prstGeom>
          <a:solidFill>
            <a:srgbClr val="FFFFFF"/>
          </a:solidFill>
          <a:ln w="31750" cap="flat" cmpd="sng">
            <a:solidFill>
              <a:srgbClr val="2E699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341" name="Google Shape;341;p37"/>
          <p:cNvCxnSpPr/>
          <p:nvPr/>
        </p:nvCxnSpPr>
        <p:spPr>
          <a:xfrm rot="10800000">
            <a:off x="1707203" y="4681361"/>
            <a:ext cx="296400" cy="0"/>
          </a:xfrm>
          <a:prstGeom prst="straightConnector1">
            <a:avLst/>
          </a:prstGeom>
          <a:noFill/>
          <a:ln w="25400" cap="flat" cmpd="sng">
            <a:solidFill>
              <a:srgbClr val="7F7F7F"/>
            </a:solidFill>
            <a:prstDash val="dash"/>
            <a:miter lim="800000"/>
            <a:headEnd type="triangle" w="lg" len="lg"/>
            <a:tailEnd type="none" w="sm" len="sm"/>
          </a:ln>
        </p:spPr>
      </p:cxnSp>
      <p:grpSp>
        <p:nvGrpSpPr>
          <p:cNvPr id="342" name="Google Shape;342;p37"/>
          <p:cNvGrpSpPr/>
          <p:nvPr/>
        </p:nvGrpSpPr>
        <p:grpSpPr>
          <a:xfrm>
            <a:off x="2594875" y="4632116"/>
            <a:ext cx="262183" cy="98858"/>
            <a:chOff x="726958" y="6530000"/>
            <a:chExt cx="557362" cy="231300"/>
          </a:xfrm>
        </p:grpSpPr>
        <p:cxnSp>
          <p:nvCxnSpPr>
            <p:cNvPr id="343" name="Google Shape;343;p37"/>
            <p:cNvCxnSpPr/>
            <p:nvPr/>
          </p:nvCxnSpPr>
          <p:spPr>
            <a:xfrm>
              <a:off x="726958" y="6645647"/>
              <a:ext cx="427800" cy="0"/>
            </a:xfrm>
            <a:prstGeom prst="straightConnector1">
              <a:avLst/>
            </a:prstGeom>
            <a:noFill/>
            <a:ln w="22225" cap="flat" cmpd="sng">
              <a:solidFill>
                <a:srgbClr val="7F7F7F"/>
              </a:solidFill>
              <a:prstDash val="solid"/>
              <a:miter lim="800000"/>
              <a:headEnd type="none" w="sm" len="sm"/>
              <a:tailEnd type="none" w="sm" len="sm"/>
            </a:ln>
          </p:spPr>
        </p:cxnSp>
        <p:sp>
          <p:nvSpPr>
            <p:cNvPr id="344" name="Google Shape;344;p37"/>
            <p:cNvSpPr/>
            <p:nvPr/>
          </p:nvSpPr>
          <p:spPr>
            <a:xfrm rot="-217827">
              <a:off x="1059701" y="6536681"/>
              <a:ext cx="217937" cy="217937"/>
            </a:xfrm>
            <a:prstGeom prst="ellipse">
              <a:avLst/>
            </a:prstGeom>
            <a:solidFill>
              <a:srgbClr val="FFFFFF"/>
            </a:solidFill>
            <a:ln w="22225" cap="flat" cmpd="sng">
              <a:solidFill>
                <a:srgbClr val="7F7F7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345" name="Google Shape;345;p37"/>
          <p:cNvSpPr txBox="1"/>
          <p:nvPr/>
        </p:nvSpPr>
        <p:spPr>
          <a:xfrm>
            <a:off x="2062451" y="4596275"/>
            <a:ext cx="678600" cy="192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595959"/>
                </a:solidFill>
                <a:latin typeface="Calibri"/>
                <a:ea typeface="Calibri"/>
                <a:cs typeface="Calibri"/>
                <a:sym typeface="Calibri"/>
              </a:rPr>
              <a:t>Milestones</a:t>
            </a:r>
            <a:endParaRPr sz="1100" b="0" i="0" u="none" strike="noStrike" cap="none">
              <a:solidFill>
                <a:srgbClr val="000000"/>
              </a:solidFill>
              <a:latin typeface="Arial"/>
              <a:ea typeface="Arial"/>
              <a:cs typeface="Arial"/>
              <a:sym typeface="Arial"/>
            </a:endParaRPr>
          </a:p>
        </p:txBody>
      </p:sp>
      <p:sp>
        <p:nvSpPr>
          <p:cNvPr id="346" name="Google Shape;346;p37"/>
          <p:cNvSpPr/>
          <p:nvPr/>
        </p:nvSpPr>
        <p:spPr>
          <a:xfrm>
            <a:off x="178122" y="4588550"/>
            <a:ext cx="628800" cy="185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LEGEND</a:t>
            </a:r>
            <a:endParaRPr sz="1100" b="0" i="0" u="none" strike="noStrike" cap="none">
              <a:solidFill>
                <a:srgbClr val="000000"/>
              </a:solidFill>
              <a:latin typeface="Arial"/>
              <a:ea typeface="Arial"/>
              <a:cs typeface="Arial"/>
              <a:sym typeface="Arial"/>
            </a:endParaRPr>
          </a:p>
        </p:txBody>
      </p:sp>
      <p:sp>
        <p:nvSpPr>
          <p:cNvPr id="307" name="Google Shape;307;p37"/>
          <p:cNvSpPr/>
          <p:nvPr/>
        </p:nvSpPr>
        <p:spPr>
          <a:xfrm>
            <a:off x="6570816" y="3763461"/>
            <a:ext cx="146100" cy="146100"/>
          </a:xfrm>
          <a:prstGeom prst="ellipse">
            <a:avLst/>
          </a:prstGeom>
          <a:solidFill>
            <a:srgbClr val="FFFFFF"/>
          </a:solidFill>
          <a:ln w="31750" cap="flat" cmpd="sng">
            <a:solidFill>
              <a:srgbClr val="674EA7"/>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47" name="Google Shape;347;p37"/>
          <p:cNvSpPr txBox="1"/>
          <p:nvPr/>
        </p:nvSpPr>
        <p:spPr>
          <a:xfrm>
            <a:off x="804214" y="4596279"/>
            <a:ext cx="1077300" cy="192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595959"/>
                </a:solidFill>
                <a:latin typeface="Calibri"/>
                <a:ea typeface="Calibri"/>
                <a:cs typeface="Calibri"/>
                <a:sym typeface="Calibri"/>
              </a:rPr>
              <a:t>Information handff</a:t>
            </a:r>
            <a:endParaRPr sz="1100" b="0" i="0" u="none" strike="noStrike" cap="none">
              <a:solidFill>
                <a:srgbClr val="000000"/>
              </a:solidFill>
              <a:latin typeface="Arial"/>
              <a:ea typeface="Arial"/>
              <a:cs typeface="Arial"/>
              <a:sym typeface="Arial"/>
            </a:endParaRPr>
          </a:p>
        </p:txBody>
      </p:sp>
      <p:sp>
        <p:nvSpPr>
          <p:cNvPr id="348" name="Google Shape;348;p37"/>
          <p:cNvSpPr txBox="1">
            <a:spLocks noGrp="1"/>
          </p:cNvSpPr>
          <p:nvPr>
            <p:ph type="sldNum" idx="12"/>
          </p:nvPr>
        </p:nvSpPr>
        <p:spPr>
          <a:xfrm>
            <a:off x="206083" y="46450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8"/>
          <p:cNvSpPr txBox="1">
            <a:spLocks noGrp="1"/>
          </p:cNvSpPr>
          <p:nvPr>
            <p:ph type="title"/>
          </p:nvPr>
        </p:nvSpPr>
        <p:spPr>
          <a:xfrm>
            <a:off x="1641900" y="639675"/>
            <a:ext cx="8520600" cy="572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Roboto Slab"/>
                <a:ea typeface="Roboto Slab"/>
                <a:cs typeface="Roboto Slab"/>
                <a:sym typeface="Roboto Slab"/>
              </a:rPr>
              <a:t>Long-range Planning Process </a:t>
            </a:r>
            <a:endParaRPr b="1">
              <a:latin typeface="Roboto Slab"/>
              <a:ea typeface="Roboto Slab"/>
              <a:cs typeface="Roboto Slab"/>
              <a:sym typeface="Roboto Slab"/>
            </a:endParaRPr>
          </a:p>
        </p:txBody>
      </p:sp>
      <p:sp>
        <p:nvSpPr>
          <p:cNvPr id="354" name="Google Shape;354;p38"/>
          <p:cNvSpPr txBox="1">
            <a:spLocks noGrp="1"/>
          </p:cNvSpPr>
          <p:nvPr>
            <p:ph type="sldNum" idx="12"/>
          </p:nvPr>
        </p:nvSpPr>
        <p:spPr>
          <a:xfrm>
            <a:off x="-22517" y="4645067"/>
            <a:ext cx="548700" cy="393600"/>
          </a:xfrm>
          <a:prstGeom prst="rect">
            <a:avLst/>
          </a:prstGeom>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26</a:t>
            </a:fld>
            <a:endParaRPr/>
          </a:p>
        </p:txBody>
      </p:sp>
      <p:sp>
        <p:nvSpPr>
          <p:cNvPr id="355" name="Google Shape;355;p38"/>
          <p:cNvSpPr txBox="1"/>
          <p:nvPr/>
        </p:nvSpPr>
        <p:spPr>
          <a:xfrm>
            <a:off x="311700" y="2990300"/>
            <a:ext cx="1866900" cy="692700"/>
          </a:xfrm>
          <a:prstGeom prst="rect">
            <a:avLst/>
          </a:prstGeom>
          <a:noFill/>
          <a:ln w="38100" cap="flat" cmpd="sng">
            <a:solidFill>
              <a:srgbClr val="FF99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latin typeface="Open Sans"/>
                <a:ea typeface="Open Sans"/>
                <a:cs typeface="Open Sans"/>
                <a:sym typeface="Open Sans"/>
              </a:rPr>
              <a:t>Listen</a:t>
            </a:r>
            <a:r>
              <a:rPr lang="en" sz="1100">
                <a:latin typeface="Open Sans"/>
                <a:ea typeface="Open Sans"/>
                <a:cs typeface="Open Sans"/>
                <a:sym typeface="Open Sans"/>
              </a:rPr>
              <a:t>: Phone outreach, small group discussions, PSS and staff interviews</a:t>
            </a:r>
            <a:endParaRPr sz="1100">
              <a:latin typeface="Open Sans"/>
              <a:ea typeface="Open Sans"/>
              <a:cs typeface="Open Sans"/>
              <a:sym typeface="Open Sans"/>
            </a:endParaRPr>
          </a:p>
        </p:txBody>
      </p:sp>
      <p:sp>
        <p:nvSpPr>
          <p:cNvPr id="356" name="Google Shape;356;p38"/>
          <p:cNvSpPr txBox="1"/>
          <p:nvPr/>
        </p:nvSpPr>
        <p:spPr>
          <a:xfrm>
            <a:off x="262000" y="1965600"/>
            <a:ext cx="1720200" cy="692700"/>
          </a:xfrm>
          <a:prstGeom prst="rect">
            <a:avLst/>
          </a:prstGeom>
          <a:noFill/>
          <a:ln w="38100" cap="rnd" cmpd="sng">
            <a:solidFill>
              <a:srgbClr val="E10CAA"/>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latin typeface="Open Sans"/>
                <a:ea typeface="Open Sans"/>
                <a:cs typeface="Open Sans"/>
                <a:sym typeface="Open Sans"/>
              </a:rPr>
              <a:t>Identify Underserved Communities:</a:t>
            </a:r>
            <a:r>
              <a:rPr lang="en" sz="1100">
                <a:latin typeface="Open Sans"/>
                <a:ea typeface="Open Sans"/>
                <a:cs typeface="Open Sans"/>
                <a:sym typeface="Open Sans"/>
              </a:rPr>
              <a:t> Data webinar</a:t>
            </a:r>
            <a:endParaRPr sz="1100">
              <a:latin typeface="Open Sans"/>
              <a:ea typeface="Open Sans"/>
              <a:cs typeface="Open Sans"/>
              <a:sym typeface="Open Sans"/>
            </a:endParaRPr>
          </a:p>
        </p:txBody>
      </p:sp>
      <p:sp>
        <p:nvSpPr>
          <p:cNvPr id="357" name="Google Shape;357;p38"/>
          <p:cNvSpPr txBox="1"/>
          <p:nvPr/>
        </p:nvSpPr>
        <p:spPr>
          <a:xfrm>
            <a:off x="1187650" y="4220750"/>
            <a:ext cx="1423500" cy="6927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latin typeface="Open Sans"/>
                <a:ea typeface="Open Sans"/>
                <a:cs typeface="Open Sans"/>
                <a:sym typeface="Open Sans"/>
              </a:rPr>
              <a:t>Root Cause Analysis:</a:t>
            </a:r>
            <a:r>
              <a:rPr lang="en" sz="1100">
                <a:latin typeface="Open Sans"/>
                <a:ea typeface="Open Sans"/>
                <a:cs typeface="Open Sans"/>
                <a:sym typeface="Open Sans"/>
              </a:rPr>
              <a:t> Surveys, LPC workshops</a:t>
            </a:r>
            <a:endParaRPr sz="1100">
              <a:latin typeface="Open Sans"/>
              <a:ea typeface="Open Sans"/>
              <a:cs typeface="Open Sans"/>
              <a:sym typeface="Open Sans"/>
            </a:endParaRPr>
          </a:p>
        </p:txBody>
      </p:sp>
      <p:sp>
        <p:nvSpPr>
          <p:cNvPr id="358" name="Google Shape;358;p38"/>
          <p:cNvSpPr txBox="1"/>
          <p:nvPr/>
        </p:nvSpPr>
        <p:spPr>
          <a:xfrm>
            <a:off x="2314150" y="2113900"/>
            <a:ext cx="2257800" cy="861900"/>
          </a:xfrm>
          <a:prstGeom prst="rect">
            <a:avLst/>
          </a:prstGeom>
          <a:noFill/>
          <a:ln w="38100" cap="flat" cmpd="sng">
            <a:solidFill>
              <a:srgbClr val="67BE1F"/>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latin typeface="Open Sans"/>
                <a:ea typeface="Open Sans"/>
                <a:cs typeface="Open Sans"/>
                <a:sym typeface="Open Sans"/>
              </a:rPr>
              <a:t>Environmental Scan and </a:t>
            </a:r>
            <a:br>
              <a:rPr lang="en" sz="1100" b="1">
                <a:latin typeface="Open Sans"/>
                <a:ea typeface="Open Sans"/>
                <a:cs typeface="Open Sans"/>
                <a:sym typeface="Open Sans"/>
              </a:rPr>
            </a:br>
            <a:r>
              <a:rPr lang="en" sz="1100" b="1">
                <a:latin typeface="Open Sans"/>
                <a:ea typeface="Open Sans"/>
                <a:cs typeface="Open Sans"/>
                <a:sym typeface="Open Sans"/>
              </a:rPr>
              <a:t>Asset Mapping:</a:t>
            </a:r>
            <a:r>
              <a:rPr lang="en" sz="1100">
                <a:latin typeface="Open Sans"/>
                <a:ea typeface="Open Sans"/>
                <a:cs typeface="Open Sans"/>
                <a:sym typeface="Open Sans"/>
              </a:rPr>
              <a:t> Data collection, qualitative feedback from “Listen” phase</a:t>
            </a:r>
            <a:endParaRPr sz="1100">
              <a:latin typeface="Open Sans"/>
              <a:ea typeface="Open Sans"/>
              <a:cs typeface="Open Sans"/>
              <a:sym typeface="Open Sans"/>
            </a:endParaRPr>
          </a:p>
        </p:txBody>
      </p:sp>
      <p:sp>
        <p:nvSpPr>
          <p:cNvPr id="359" name="Google Shape;359;p38"/>
          <p:cNvSpPr txBox="1"/>
          <p:nvPr/>
        </p:nvSpPr>
        <p:spPr>
          <a:xfrm>
            <a:off x="2506225" y="3167325"/>
            <a:ext cx="1423500" cy="861900"/>
          </a:xfrm>
          <a:prstGeom prst="rect">
            <a:avLst/>
          </a:prstGeom>
          <a:noFill/>
          <a:ln w="38100" cap="flat" cmpd="sng">
            <a:solidFill>
              <a:srgbClr val="0097A7"/>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latin typeface="Open Sans"/>
                <a:ea typeface="Open Sans"/>
                <a:cs typeface="Open Sans"/>
                <a:sym typeface="Open Sans"/>
              </a:rPr>
              <a:t>Research Promising Practices:</a:t>
            </a:r>
            <a:r>
              <a:rPr lang="en" sz="1100">
                <a:latin typeface="Open Sans"/>
                <a:ea typeface="Open Sans"/>
                <a:cs typeface="Open Sans"/>
                <a:sym typeface="Open Sans"/>
              </a:rPr>
              <a:t> Office of Equity research</a:t>
            </a:r>
            <a:endParaRPr sz="1100">
              <a:latin typeface="Open Sans"/>
              <a:ea typeface="Open Sans"/>
              <a:cs typeface="Open Sans"/>
              <a:sym typeface="Open Sans"/>
            </a:endParaRPr>
          </a:p>
        </p:txBody>
      </p:sp>
      <p:sp>
        <p:nvSpPr>
          <p:cNvPr id="360" name="Google Shape;360;p38"/>
          <p:cNvSpPr txBox="1"/>
          <p:nvPr/>
        </p:nvSpPr>
        <p:spPr>
          <a:xfrm>
            <a:off x="3735200" y="4405550"/>
            <a:ext cx="2550000" cy="523200"/>
          </a:xfrm>
          <a:prstGeom prst="rect">
            <a:avLst/>
          </a:prstGeom>
          <a:noFill/>
          <a:ln w="38100" cap="flat" cmpd="sng">
            <a:solidFill>
              <a:srgbClr val="2E699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latin typeface="Open Sans"/>
                <a:ea typeface="Open Sans"/>
                <a:cs typeface="Open Sans"/>
                <a:sym typeface="Open Sans"/>
              </a:rPr>
              <a:t>Establish Goals: </a:t>
            </a:r>
            <a:r>
              <a:rPr lang="en" sz="1100">
                <a:latin typeface="Open Sans"/>
                <a:ea typeface="Open Sans"/>
                <a:cs typeface="Open Sans"/>
                <a:sym typeface="Open Sans"/>
              </a:rPr>
              <a:t>LPC meetings and workshops, AVID student insights</a:t>
            </a:r>
            <a:endParaRPr sz="1100">
              <a:latin typeface="Open Sans"/>
              <a:ea typeface="Open Sans"/>
              <a:cs typeface="Open Sans"/>
              <a:sym typeface="Open Sans"/>
            </a:endParaRPr>
          </a:p>
        </p:txBody>
      </p:sp>
      <p:sp>
        <p:nvSpPr>
          <p:cNvPr id="361" name="Google Shape;361;p38"/>
          <p:cNvSpPr txBox="1"/>
          <p:nvPr/>
        </p:nvSpPr>
        <p:spPr>
          <a:xfrm>
            <a:off x="4781350" y="2571725"/>
            <a:ext cx="1934100" cy="1031400"/>
          </a:xfrm>
          <a:prstGeom prst="rect">
            <a:avLst/>
          </a:prstGeom>
          <a:noFill/>
          <a:ln w="38100" cap="flat" cmpd="sng">
            <a:solidFill>
              <a:srgbClr val="674EA7"/>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latin typeface="Open Sans"/>
                <a:ea typeface="Open Sans"/>
                <a:cs typeface="Open Sans"/>
                <a:sym typeface="Open Sans"/>
              </a:rPr>
              <a:t>Develop Research-based Bond-related Strategies: </a:t>
            </a:r>
            <a:r>
              <a:rPr lang="en" sz="1100">
                <a:latin typeface="Open Sans"/>
                <a:ea typeface="Open Sans"/>
                <a:cs typeface="Open Sans"/>
                <a:sym typeface="Open Sans"/>
              </a:rPr>
              <a:t>LPC meetings, campus/community engagement, surveys</a:t>
            </a:r>
            <a:endParaRPr sz="1100">
              <a:latin typeface="Open Sans"/>
              <a:ea typeface="Open Sans"/>
              <a:cs typeface="Open Sans"/>
              <a:sym typeface="Open Sans"/>
            </a:endParaRPr>
          </a:p>
        </p:txBody>
      </p:sp>
      <p:sp>
        <p:nvSpPr>
          <p:cNvPr id="362" name="Google Shape;362;p38"/>
          <p:cNvSpPr txBox="1"/>
          <p:nvPr/>
        </p:nvSpPr>
        <p:spPr>
          <a:xfrm>
            <a:off x="6881025" y="2571725"/>
            <a:ext cx="1969200" cy="1031400"/>
          </a:xfrm>
          <a:prstGeom prst="rect">
            <a:avLst/>
          </a:prstGeom>
          <a:noFill/>
          <a:ln w="38100" cap="flat" cmpd="sng">
            <a:solidFill>
              <a:srgbClr val="674EA7"/>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latin typeface="Open Sans"/>
                <a:ea typeface="Open Sans"/>
                <a:cs typeface="Open Sans"/>
                <a:sym typeface="Open Sans"/>
              </a:rPr>
              <a:t>Develop Research-based Non-bond-related Strategies: </a:t>
            </a:r>
            <a:r>
              <a:rPr lang="en" sz="1100">
                <a:latin typeface="Open Sans"/>
                <a:ea typeface="Open Sans"/>
                <a:cs typeface="Open Sans"/>
                <a:sym typeface="Open Sans"/>
              </a:rPr>
              <a:t>LPC meetings, campus/community engagement, surveys</a:t>
            </a:r>
            <a:endParaRPr sz="1100">
              <a:latin typeface="Open Sans"/>
              <a:ea typeface="Open Sans"/>
              <a:cs typeface="Open Sans"/>
              <a:sym typeface="Open Sans"/>
            </a:endParaRPr>
          </a:p>
        </p:txBody>
      </p:sp>
      <p:sp>
        <p:nvSpPr>
          <p:cNvPr id="363" name="Google Shape;363;p38"/>
          <p:cNvSpPr txBox="1"/>
          <p:nvPr/>
        </p:nvSpPr>
        <p:spPr>
          <a:xfrm>
            <a:off x="4977600" y="1431700"/>
            <a:ext cx="1493400" cy="692700"/>
          </a:xfrm>
          <a:prstGeom prst="rect">
            <a:avLst/>
          </a:prstGeom>
          <a:noFill/>
          <a:ln w="38100" cap="flat" cmpd="sng">
            <a:solidFill>
              <a:srgbClr val="351C75"/>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latin typeface="Open Sans"/>
                <a:ea typeface="Open Sans"/>
                <a:cs typeface="Open Sans"/>
                <a:sym typeface="Open Sans"/>
              </a:rPr>
              <a:t>Draft Strategic Implementation Plan:</a:t>
            </a:r>
            <a:r>
              <a:rPr lang="en" sz="1100">
                <a:latin typeface="Open Sans"/>
                <a:ea typeface="Open Sans"/>
                <a:cs typeface="Open Sans"/>
                <a:sym typeface="Open Sans"/>
              </a:rPr>
              <a:t> 2022 Bond</a:t>
            </a:r>
            <a:endParaRPr sz="1100">
              <a:latin typeface="Open Sans"/>
              <a:ea typeface="Open Sans"/>
              <a:cs typeface="Open Sans"/>
              <a:sym typeface="Open Sans"/>
            </a:endParaRPr>
          </a:p>
        </p:txBody>
      </p:sp>
      <p:sp>
        <p:nvSpPr>
          <p:cNvPr id="364" name="Google Shape;364;p38"/>
          <p:cNvSpPr txBox="1"/>
          <p:nvPr/>
        </p:nvSpPr>
        <p:spPr>
          <a:xfrm>
            <a:off x="6907725" y="1212375"/>
            <a:ext cx="1790100" cy="692700"/>
          </a:xfrm>
          <a:prstGeom prst="rect">
            <a:avLst/>
          </a:prstGeom>
          <a:noFill/>
          <a:ln w="38100" cap="flat" cmpd="sng">
            <a:solidFill>
              <a:srgbClr val="351C75"/>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latin typeface="Open Sans"/>
                <a:ea typeface="Open Sans"/>
                <a:cs typeface="Open Sans"/>
                <a:sym typeface="Open Sans"/>
              </a:rPr>
              <a:t>Draft Strategic Implementation Plan:</a:t>
            </a:r>
            <a:r>
              <a:rPr lang="en" sz="1100">
                <a:latin typeface="Open Sans"/>
                <a:ea typeface="Open Sans"/>
                <a:cs typeface="Open Sans"/>
                <a:sym typeface="Open Sans"/>
              </a:rPr>
              <a:t> Long-range Plan</a:t>
            </a:r>
            <a:endParaRPr sz="1100">
              <a:latin typeface="Open Sans"/>
              <a:ea typeface="Open Sans"/>
              <a:cs typeface="Open Sans"/>
              <a:sym typeface="Open Sans"/>
            </a:endParaRPr>
          </a:p>
        </p:txBody>
      </p:sp>
      <p:cxnSp>
        <p:nvCxnSpPr>
          <p:cNvPr id="365" name="Google Shape;365;p38">
            <a:extLst>
              <a:ext uri="{C183D7F6-B498-43B3-948B-1728B52AA6E4}">
                <adec:decorative xmlns:adec="http://schemas.microsoft.com/office/drawing/2017/decorative" val="1"/>
              </a:ext>
            </a:extLst>
          </p:cNvPr>
          <p:cNvCxnSpPr/>
          <p:nvPr/>
        </p:nvCxnSpPr>
        <p:spPr>
          <a:xfrm flipH="1">
            <a:off x="1056550" y="2704500"/>
            <a:ext cx="4500" cy="227700"/>
          </a:xfrm>
          <a:prstGeom prst="straightConnector1">
            <a:avLst/>
          </a:prstGeom>
          <a:noFill/>
          <a:ln w="19050" cap="flat" cmpd="sng">
            <a:solidFill>
              <a:schemeClr val="dk2"/>
            </a:solidFill>
            <a:prstDash val="solid"/>
            <a:round/>
            <a:headEnd type="none" w="med" len="med"/>
            <a:tailEnd type="triangle" w="med" len="med"/>
          </a:ln>
        </p:spPr>
      </p:cxnSp>
      <p:cxnSp>
        <p:nvCxnSpPr>
          <p:cNvPr id="366" name="Google Shape;366;p38">
            <a:extLst>
              <a:ext uri="{C183D7F6-B498-43B3-948B-1728B52AA6E4}">
                <adec:decorative xmlns:adec="http://schemas.microsoft.com/office/drawing/2017/decorative" val="1"/>
              </a:ext>
            </a:extLst>
          </p:cNvPr>
          <p:cNvCxnSpPr/>
          <p:nvPr/>
        </p:nvCxnSpPr>
        <p:spPr>
          <a:xfrm>
            <a:off x="2709500" y="4606400"/>
            <a:ext cx="949500" cy="76200"/>
          </a:xfrm>
          <a:prstGeom prst="straightConnector1">
            <a:avLst/>
          </a:prstGeom>
          <a:noFill/>
          <a:ln w="19050" cap="flat" cmpd="sng">
            <a:solidFill>
              <a:schemeClr val="dk2"/>
            </a:solidFill>
            <a:prstDash val="solid"/>
            <a:round/>
            <a:headEnd type="none" w="med" len="med"/>
            <a:tailEnd type="triangle" w="med" len="med"/>
          </a:ln>
        </p:spPr>
      </p:cxnSp>
      <p:cxnSp>
        <p:nvCxnSpPr>
          <p:cNvPr id="367" name="Google Shape;367;p38">
            <a:extLst>
              <a:ext uri="{C183D7F6-B498-43B3-948B-1728B52AA6E4}">
                <adec:decorative xmlns:adec="http://schemas.microsoft.com/office/drawing/2017/decorative" val="1"/>
              </a:ext>
            </a:extLst>
          </p:cNvPr>
          <p:cNvCxnSpPr/>
          <p:nvPr/>
        </p:nvCxnSpPr>
        <p:spPr>
          <a:xfrm>
            <a:off x="3685175" y="4113425"/>
            <a:ext cx="209700" cy="222300"/>
          </a:xfrm>
          <a:prstGeom prst="straightConnector1">
            <a:avLst/>
          </a:prstGeom>
          <a:noFill/>
          <a:ln w="19050" cap="flat" cmpd="sng">
            <a:solidFill>
              <a:schemeClr val="dk2"/>
            </a:solidFill>
            <a:prstDash val="solid"/>
            <a:round/>
            <a:headEnd type="none" w="med" len="med"/>
            <a:tailEnd type="triangle" w="med" len="med"/>
          </a:ln>
        </p:spPr>
      </p:cxnSp>
      <p:cxnSp>
        <p:nvCxnSpPr>
          <p:cNvPr id="368" name="Google Shape;368;p38">
            <a:extLst>
              <a:ext uri="{C183D7F6-B498-43B3-948B-1728B52AA6E4}">
                <adec:decorative xmlns:adec="http://schemas.microsoft.com/office/drawing/2017/decorative" val="1"/>
              </a:ext>
            </a:extLst>
          </p:cNvPr>
          <p:cNvCxnSpPr/>
          <p:nvPr/>
        </p:nvCxnSpPr>
        <p:spPr>
          <a:xfrm>
            <a:off x="4060675" y="3095650"/>
            <a:ext cx="349200" cy="1248900"/>
          </a:xfrm>
          <a:prstGeom prst="straightConnector1">
            <a:avLst/>
          </a:prstGeom>
          <a:noFill/>
          <a:ln w="19050" cap="flat" cmpd="sng">
            <a:solidFill>
              <a:schemeClr val="dk2"/>
            </a:solidFill>
            <a:prstDash val="solid"/>
            <a:round/>
            <a:headEnd type="none" w="med" len="med"/>
            <a:tailEnd type="triangle" w="med" len="med"/>
          </a:ln>
        </p:spPr>
      </p:cxnSp>
      <p:cxnSp>
        <p:nvCxnSpPr>
          <p:cNvPr id="369" name="Google Shape;369;p38">
            <a:extLst>
              <a:ext uri="{C183D7F6-B498-43B3-948B-1728B52AA6E4}">
                <adec:decorative xmlns:adec="http://schemas.microsoft.com/office/drawing/2017/decorative" val="1"/>
              </a:ext>
            </a:extLst>
          </p:cNvPr>
          <p:cNvCxnSpPr/>
          <p:nvPr/>
        </p:nvCxnSpPr>
        <p:spPr>
          <a:xfrm rot="10800000" flipH="1">
            <a:off x="5501650" y="3759425"/>
            <a:ext cx="34800" cy="500100"/>
          </a:xfrm>
          <a:prstGeom prst="straightConnector1">
            <a:avLst/>
          </a:prstGeom>
          <a:noFill/>
          <a:ln w="19050" cap="flat" cmpd="sng">
            <a:solidFill>
              <a:schemeClr val="dk2"/>
            </a:solidFill>
            <a:prstDash val="solid"/>
            <a:round/>
            <a:headEnd type="none" w="med" len="med"/>
            <a:tailEnd type="triangle" w="med" len="med"/>
          </a:ln>
        </p:spPr>
      </p:cxnSp>
      <p:cxnSp>
        <p:nvCxnSpPr>
          <p:cNvPr id="370" name="Google Shape;370;p38">
            <a:extLst>
              <a:ext uri="{C183D7F6-B498-43B3-948B-1728B52AA6E4}">
                <adec:decorative xmlns:adec="http://schemas.microsoft.com/office/drawing/2017/decorative" val="1"/>
              </a:ext>
            </a:extLst>
          </p:cNvPr>
          <p:cNvCxnSpPr/>
          <p:nvPr/>
        </p:nvCxnSpPr>
        <p:spPr>
          <a:xfrm rot="10800000" flipH="1">
            <a:off x="6361400" y="3733050"/>
            <a:ext cx="834300" cy="963000"/>
          </a:xfrm>
          <a:prstGeom prst="straightConnector1">
            <a:avLst/>
          </a:prstGeom>
          <a:noFill/>
          <a:ln w="19050" cap="flat" cmpd="sng">
            <a:solidFill>
              <a:schemeClr val="dk2"/>
            </a:solidFill>
            <a:prstDash val="solid"/>
            <a:round/>
            <a:headEnd type="none" w="med" len="med"/>
            <a:tailEnd type="triangle" w="med" len="med"/>
          </a:ln>
        </p:spPr>
      </p:cxnSp>
      <p:cxnSp>
        <p:nvCxnSpPr>
          <p:cNvPr id="371" name="Google Shape;371;p38">
            <a:extLst>
              <a:ext uri="{C183D7F6-B498-43B3-948B-1728B52AA6E4}">
                <adec:decorative xmlns:adec="http://schemas.microsoft.com/office/drawing/2017/decorative" val="1"/>
              </a:ext>
            </a:extLst>
          </p:cNvPr>
          <p:cNvCxnSpPr/>
          <p:nvPr/>
        </p:nvCxnSpPr>
        <p:spPr>
          <a:xfrm rot="10800000" flipH="1">
            <a:off x="5604250" y="2237525"/>
            <a:ext cx="2100" cy="258000"/>
          </a:xfrm>
          <a:prstGeom prst="straightConnector1">
            <a:avLst/>
          </a:prstGeom>
          <a:noFill/>
          <a:ln w="19050" cap="flat" cmpd="sng">
            <a:solidFill>
              <a:schemeClr val="dk2"/>
            </a:solidFill>
            <a:prstDash val="solid"/>
            <a:round/>
            <a:headEnd type="none" w="med" len="med"/>
            <a:tailEnd type="triangle" w="med" len="med"/>
          </a:ln>
        </p:spPr>
      </p:cxnSp>
      <p:cxnSp>
        <p:nvCxnSpPr>
          <p:cNvPr id="372" name="Google Shape;372;p38">
            <a:extLst>
              <a:ext uri="{C183D7F6-B498-43B3-948B-1728B52AA6E4}">
                <adec:decorative xmlns:adec="http://schemas.microsoft.com/office/drawing/2017/decorative" val="1"/>
              </a:ext>
            </a:extLst>
          </p:cNvPr>
          <p:cNvCxnSpPr/>
          <p:nvPr/>
        </p:nvCxnSpPr>
        <p:spPr>
          <a:xfrm rot="10800000" flipH="1">
            <a:off x="7763300" y="1981425"/>
            <a:ext cx="39600" cy="459300"/>
          </a:xfrm>
          <a:prstGeom prst="straightConnector1">
            <a:avLst/>
          </a:prstGeom>
          <a:noFill/>
          <a:ln w="19050" cap="flat" cmpd="sng">
            <a:solidFill>
              <a:schemeClr val="dk2"/>
            </a:solidFill>
            <a:prstDash val="solid"/>
            <a:round/>
            <a:headEnd type="none" w="med" len="med"/>
            <a:tailEnd type="triangle" w="med" len="med"/>
          </a:ln>
        </p:spPr>
      </p:cxnSp>
      <p:cxnSp>
        <p:nvCxnSpPr>
          <p:cNvPr id="373" name="Google Shape;373;p38">
            <a:extLst>
              <a:ext uri="{C183D7F6-B498-43B3-948B-1728B52AA6E4}">
                <adec:decorative xmlns:adec="http://schemas.microsoft.com/office/drawing/2017/decorative" val="1"/>
              </a:ext>
            </a:extLst>
          </p:cNvPr>
          <p:cNvCxnSpPr/>
          <p:nvPr/>
        </p:nvCxnSpPr>
        <p:spPr>
          <a:xfrm>
            <a:off x="1414700" y="3820475"/>
            <a:ext cx="150900" cy="325500"/>
          </a:xfrm>
          <a:prstGeom prst="straightConnector1">
            <a:avLst/>
          </a:prstGeom>
          <a:noFill/>
          <a:ln w="19050" cap="flat" cmpd="sng">
            <a:solidFill>
              <a:schemeClr val="dk2"/>
            </a:solidFill>
            <a:prstDash val="solid"/>
            <a:round/>
            <a:headEnd type="none" w="med" len="med"/>
            <a:tailEnd type="triangle" w="med" len="med"/>
          </a:ln>
        </p:spPr>
      </p:cxnSp>
      <p:pic>
        <p:nvPicPr>
          <p:cNvPr id="374" name="Google Shape;374;p38">
            <a:extLst>
              <a:ext uri="{C183D7F6-B498-43B3-948B-1728B52AA6E4}">
                <adec:decorative xmlns:adec="http://schemas.microsoft.com/office/drawing/2017/decorative" val="1"/>
              </a:ext>
            </a:extLst>
          </p:cNvPr>
          <p:cNvPicPr preferRelativeResize="0"/>
          <p:nvPr/>
        </p:nvPicPr>
        <p:blipFill rotWithShape="1">
          <a:blip r:embed="rId3">
            <a:alphaModFix/>
          </a:blip>
          <a:srcRect l="30794" r="28993"/>
          <a:stretch/>
        </p:blipFill>
        <p:spPr>
          <a:xfrm>
            <a:off x="218400" y="288083"/>
            <a:ext cx="1423501" cy="1388992"/>
          </a:xfrm>
          <a:prstGeom prst="rect">
            <a:avLst/>
          </a:prstGeom>
          <a:noFill/>
          <a:ln>
            <a:noFill/>
          </a:ln>
        </p:spPr>
      </p:pic>
      <p:cxnSp>
        <p:nvCxnSpPr>
          <p:cNvPr id="375" name="Google Shape;375;p38">
            <a:extLst>
              <a:ext uri="{C183D7F6-B498-43B3-948B-1728B52AA6E4}">
                <adec:decorative xmlns:adec="http://schemas.microsoft.com/office/drawing/2017/decorative" val="1"/>
              </a:ext>
            </a:extLst>
          </p:cNvPr>
          <p:cNvCxnSpPr/>
          <p:nvPr/>
        </p:nvCxnSpPr>
        <p:spPr>
          <a:xfrm rot="10800000" flipH="1">
            <a:off x="6547200" y="1619950"/>
            <a:ext cx="305400" cy="5700"/>
          </a:xfrm>
          <a:prstGeom prst="straightConnector1">
            <a:avLst/>
          </a:prstGeom>
          <a:noFill/>
          <a:ln w="19050" cap="flat" cmpd="sng">
            <a:solidFill>
              <a:schemeClr val="dk2"/>
            </a:solidFill>
            <a:prstDash val="solid"/>
            <a:round/>
            <a:headEnd type="none" w="med" len="med"/>
            <a:tailEnd type="triangle" w="med" len="med"/>
          </a:ln>
        </p:spPr>
      </p:cxnSp>
      <p:pic>
        <p:nvPicPr>
          <p:cNvPr id="376" name="Google Shape;376;p38">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8449375" y="4454000"/>
            <a:ext cx="572700" cy="572700"/>
          </a:xfrm>
          <a:prstGeom prst="rect">
            <a:avLst/>
          </a:prstGeom>
          <a:noFill/>
          <a:ln>
            <a:noFill/>
          </a:ln>
        </p:spPr>
      </p:pic>
      <p:sp>
        <p:nvSpPr>
          <p:cNvPr id="377" name="Google Shape;377;p38">
            <a:extLst>
              <a:ext uri="{C183D7F6-B498-43B3-948B-1728B52AA6E4}">
                <adec:decorative xmlns:adec="http://schemas.microsoft.com/office/drawing/2017/decorative" val="1"/>
              </a:ext>
            </a:extLst>
          </p:cNvPr>
          <p:cNvSpPr/>
          <p:nvPr/>
        </p:nvSpPr>
        <p:spPr>
          <a:xfrm>
            <a:off x="-12000" y="0"/>
            <a:ext cx="9156000" cy="1680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Slab"/>
                <a:ea typeface="Roboto Slab"/>
                <a:cs typeface="Roboto Slab"/>
                <a:sym typeface="Roboto Slab"/>
              </a:rPr>
              <a:t>Community Engagement </a:t>
            </a:r>
            <a:endParaRPr b="1">
              <a:latin typeface="Roboto Slab"/>
              <a:ea typeface="Roboto Slab"/>
              <a:cs typeface="Roboto Slab"/>
              <a:sym typeface="Roboto Slab"/>
            </a:endParaRPr>
          </a:p>
        </p:txBody>
      </p:sp>
      <p:sp>
        <p:nvSpPr>
          <p:cNvPr id="383" name="Google Shape;383;p39"/>
          <p:cNvSpPr txBox="1">
            <a:spLocks noGrp="1"/>
          </p:cNvSpPr>
          <p:nvPr>
            <p:ph type="body" idx="1"/>
          </p:nvPr>
        </p:nvSpPr>
        <p:spPr>
          <a:xfrm>
            <a:off x="311700" y="1017725"/>
            <a:ext cx="8577000" cy="3794400"/>
          </a:xfrm>
          <a:prstGeom prst="rect">
            <a:avLst/>
          </a:prstGeom>
        </p:spPr>
        <p:txBody>
          <a:bodyPr spcFirstLastPara="1" wrap="square" lIns="91425" tIns="91425" rIns="91425" bIns="91425" anchor="t" anchorCtr="0">
            <a:normAutofit fontScale="92500" lnSpcReduction="20000"/>
          </a:bodyPr>
          <a:lstStyle/>
          <a:p>
            <a:pPr marL="457200" lvl="0" indent="-334327" algn="l" rtl="0">
              <a:spcBef>
                <a:spcPts val="0"/>
              </a:spcBef>
              <a:spcAft>
                <a:spcPts val="0"/>
              </a:spcAft>
              <a:buSzPct val="100000"/>
              <a:buFont typeface="Open Sans"/>
              <a:buChar char="●"/>
            </a:pPr>
            <a:r>
              <a:rPr lang="en">
                <a:latin typeface="Open Sans"/>
                <a:ea typeface="Open Sans"/>
                <a:cs typeface="Open Sans"/>
                <a:sym typeface="Open Sans"/>
              </a:rPr>
              <a:t>2 ESA/FCA and Ed Spec info sessions &amp; 88 survey responses (July 2021)</a:t>
            </a:r>
            <a:endParaRPr>
              <a:latin typeface="Open Sans"/>
              <a:ea typeface="Open Sans"/>
              <a:cs typeface="Open Sans"/>
              <a:sym typeface="Open Sans"/>
            </a:endParaRPr>
          </a:p>
          <a:p>
            <a:pPr marL="457200" lvl="0" indent="-334327" algn="l" rtl="0">
              <a:spcBef>
                <a:spcPts val="0"/>
              </a:spcBef>
              <a:spcAft>
                <a:spcPts val="0"/>
              </a:spcAft>
              <a:buSzPct val="100000"/>
              <a:buFont typeface="Open Sans"/>
              <a:buChar char="●"/>
            </a:pPr>
            <a:r>
              <a:rPr lang="en">
                <a:latin typeface="Open Sans"/>
                <a:ea typeface="Open Sans"/>
                <a:cs typeface="Open Sans"/>
                <a:sym typeface="Open Sans"/>
              </a:rPr>
              <a:t>3 Districtwide Kick-off Community Panels and Conversations (Sept. 2021)</a:t>
            </a:r>
            <a:endParaRPr>
              <a:latin typeface="Open Sans"/>
              <a:ea typeface="Open Sans"/>
              <a:cs typeface="Open Sans"/>
              <a:sym typeface="Open Sans"/>
            </a:endParaRPr>
          </a:p>
          <a:p>
            <a:pPr marL="457200" lvl="0" indent="-334327" algn="l" rtl="0">
              <a:spcBef>
                <a:spcPts val="0"/>
              </a:spcBef>
              <a:spcAft>
                <a:spcPts val="0"/>
              </a:spcAft>
              <a:buSzPct val="100000"/>
              <a:buFont typeface="Open Sans"/>
              <a:buChar char="●"/>
            </a:pPr>
            <a:r>
              <a:rPr lang="en">
                <a:latin typeface="Open Sans"/>
                <a:ea typeface="Open Sans"/>
                <a:cs typeface="Open Sans"/>
                <a:sym typeface="Open Sans"/>
              </a:rPr>
              <a:t>82 Outreach phone calls (Oct. 2021)</a:t>
            </a:r>
            <a:endParaRPr>
              <a:latin typeface="Open Sans"/>
              <a:ea typeface="Open Sans"/>
              <a:cs typeface="Open Sans"/>
              <a:sym typeface="Open Sans"/>
            </a:endParaRPr>
          </a:p>
          <a:p>
            <a:pPr marL="457200" lvl="0" indent="-334327" algn="l" rtl="0">
              <a:spcBef>
                <a:spcPts val="0"/>
              </a:spcBef>
              <a:spcAft>
                <a:spcPts val="0"/>
              </a:spcAft>
              <a:buSzPct val="100000"/>
              <a:buFont typeface="Open Sans"/>
              <a:buChar char="●"/>
            </a:pPr>
            <a:r>
              <a:rPr lang="en">
                <a:latin typeface="Open Sans"/>
                <a:ea typeface="Open Sans"/>
                <a:cs typeface="Open Sans"/>
                <a:sym typeface="Open Sans"/>
              </a:rPr>
              <a:t>109 Stakeholder and small group meetings (fall 2021-present)</a:t>
            </a:r>
            <a:endParaRPr>
              <a:latin typeface="Open Sans"/>
              <a:ea typeface="Open Sans"/>
              <a:cs typeface="Open Sans"/>
              <a:sym typeface="Open Sans"/>
            </a:endParaRPr>
          </a:p>
          <a:p>
            <a:pPr marL="914400" lvl="1" indent="-310832" algn="l" rtl="0">
              <a:spcBef>
                <a:spcPts val="0"/>
              </a:spcBef>
              <a:spcAft>
                <a:spcPts val="0"/>
              </a:spcAft>
              <a:buSzPct val="100000"/>
              <a:buFont typeface="Open Sans"/>
              <a:buChar char="○"/>
            </a:pPr>
            <a:r>
              <a:rPr lang="en">
                <a:latin typeface="Open Sans"/>
                <a:ea typeface="Open Sans"/>
                <a:cs typeface="Open Sans"/>
                <a:sym typeface="Open Sans"/>
              </a:rPr>
              <a:t>29 CAC meetings</a:t>
            </a:r>
            <a:endParaRPr>
              <a:latin typeface="Open Sans"/>
              <a:ea typeface="Open Sans"/>
              <a:cs typeface="Open Sans"/>
              <a:sym typeface="Open Sans"/>
            </a:endParaRPr>
          </a:p>
          <a:p>
            <a:pPr marL="914400" lvl="1" indent="-310832" algn="l" rtl="0">
              <a:spcBef>
                <a:spcPts val="0"/>
              </a:spcBef>
              <a:spcAft>
                <a:spcPts val="0"/>
              </a:spcAft>
              <a:buSzPct val="100000"/>
              <a:buFont typeface="Open Sans"/>
              <a:buChar char="○"/>
            </a:pPr>
            <a:r>
              <a:rPr lang="en">
                <a:latin typeface="Open Sans"/>
                <a:ea typeface="Open Sans"/>
                <a:cs typeface="Open Sans"/>
                <a:sym typeface="Open Sans"/>
              </a:rPr>
              <a:t>8 PTA meetings</a:t>
            </a:r>
            <a:endParaRPr>
              <a:latin typeface="Open Sans"/>
              <a:ea typeface="Open Sans"/>
              <a:cs typeface="Open Sans"/>
              <a:sym typeface="Open Sans"/>
            </a:endParaRPr>
          </a:p>
          <a:p>
            <a:pPr marL="914400" lvl="1" indent="-310832" algn="l" rtl="0">
              <a:spcBef>
                <a:spcPts val="0"/>
              </a:spcBef>
              <a:spcAft>
                <a:spcPts val="0"/>
              </a:spcAft>
              <a:buSzPct val="100000"/>
              <a:buFont typeface="Open Sans"/>
              <a:buChar char="○"/>
            </a:pPr>
            <a:r>
              <a:rPr lang="en">
                <a:latin typeface="Open Sans"/>
                <a:ea typeface="Open Sans"/>
                <a:cs typeface="Open Sans"/>
                <a:sym typeface="Open Sans"/>
              </a:rPr>
              <a:t>23 Principal Coffees/Parent Chats</a:t>
            </a:r>
            <a:endParaRPr>
              <a:latin typeface="Open Sans"/>
              <a:ea typeface="Open Sans"/>
              <a:cs typeface="Open Sans"/>
              <a:sym typeface="Open Sans"/>
            </a:endParaRPr>
          </a:p>
          <a:p>
            <a:pPr marL="914400" lvl="1" indent="-310832" algn="l" rtl="0">
              <a:spcBef>
                <a:spcPts val="0"/>
              </a:spcBef>
              <a:spcAft>
                <a:spcPts val="0"/>
              </a:spcAft>
              <a:buSzPct val="100000"/>
              <a:buFont typeface="Open Sans"/>
              <a:buChar char="○"/>
            </a:pPr>
            <a:r>
              <a:rPr lang="en">
                <a:latin typeface="Open Sans"/>
                <a:ea typeface="Open Sans"/>
                <a:cs typeface="Open Sans"/>
                <a:sym typeface="Open Sans"/>
              </a:rPr>
              <a:t>6 Neighborhood groups</a:t>
            </a:r>
            <a:endParaRPr>
              <a:latin typeface="Open Sans"/>
              <a:ea typeface="Open Sans"/>
              <a:cs typeface="Open Sans"/>
              <a:sym typeface="Open Sans"/>
            </a:endParaRPr>
          </a:p>
          <a:p>
            <a:pPr marL="914400" lvl="1" indent="-310832" algn="l" rtl="0">
              <a:spcBef>
                <a:spcPts val="0"/>
              </a:spcBef>
              <a:spcAft>
                <a:spcPts val="0"/>
              </a:spcAft>
              <a:buSzPct val="100000"/>
              <a:buFont typeface="Open Sans"/>
              <a:buChar char="○"/>
            </a:pPr>
            <a:r>
              <a:rPr lang="en">
                <a:latin typeface="Open Sans"/>
                <a:ea typeface="Open Sans"/>
                <a:cs typeface="Open Sans"/>
                <a:sym typeface="Open Sans"/>
              </a:rPr>
              <a:t>6 Parent Support Specialists Focus Groups</a:t>
            </a:r>
            <a:endParaRPr>
              <a:latin typeface="Open Sans"/>
              <a:ea typeface="Open Sans"/>
              <a:cs typeface="Open Sans"/>
              <a:sym typeface="Open Sans"/>
            </a:endParaRPr>
          </a:p>
          <a:p>
            <a:pPr marL="914400" lvl="1" indent="-310832" algn="l" rtl="0">
              <a:spcBef>
                <a:spcPts val="0"/>
              </a:spcBef>
              <a:spcAft>
                <a:spcPts val="0"/>
              </a:spcAft>
              <a:buSzPct val="100000"/>
              <a:buFont typeface="Open Sans"/>
              <a:buChar char="○"/>
            </a:pPr>
            <a:r>
              <a:rPr lang="en">
                <a:latin typeface="Open Sans"/>
                <a:ea typeface="Open Sans"/>
                <a:cs typeface="Open Sans"/>
                <a:sym typeface="Open Sans"/>
              </a:rPr>
              <a:t>3 Staff meetings</a:t>
            </a:r>
            <a:endParaRPr>
              <a:latin typeface="Open Sans"/>
              <a:ea typeface="Open Sans"/>
              <a:cs typeface="Open Sans"/>
              <a:sym typeface="Open Sans"/>
            </a:endParaRPr>
          </a:p>
          <a:p>
            <a:pPr marL="914400" lvl="1" indent="-310832" algn="l" rtl="0">
              <a:spcBef>
                <a:spcPts val="0"/>
              </a:spcBef>
              <a:spcAft>
                <a:spcPts val="0"/>
              </a:spcAft>
              <a:buSzPct val="100000"/>
              <a:buFont typeface="Open Sans"/>
              <a:buChar char="○"/>
            </a:pPr>
            <a:r>
              <a:rPr lang="en">
                <a:latin typeface="Open Sans"/>
                <a:ea typeface="Open Sans"/>
                <a:cs typeface="Open Sans"/>
                <a:sym typeface="Open Sans"/>
              </a:rPr>
              <a:t>23 Community organizations</a:t>
            </a:r>
            <a:endParaRPr>
              <a:latin typeface="Open Sans"/>
              <a:ea typeface="Open Sans"/>
              <a:cs typeface="Open Sans"/>
              <a:sym typeface="Open Sans"/>
            </a:endParaRPr>
          </a:p>
          <a:p>
            <a:pPr marL="914400" lvl="1" indent="-310832" algn="l" rtl="0">
              <a:spcBef>
                <a:spcPts val="0"/>
              </a:spcBef>
              <a:spcAft>
                <a:spcPts val="0"/>
              </a:spcAft>
              <a:buSzPct val="100000"/>
              <a:buFont typeface="Open Sans"/>
              <a:buChar char="○"/>
            </a:pPr>
            <a:r>
              <a:rPr lang="en">
                <a:latin typeface="Open Sans"/>
                <a:ea typeface="Open Sans"/>
                <a:cs typeface="Open Sans"/>
                <a:sym typeface="Open Sans"/>
              </a:rPr>
              <a:t>11 End of year campus events (field days, student performances, enrollment clinics, etc.)</a:t>
            </a:r>
            <a:endParaRPr>
              <a:latin typeface="Open Sans"/>
              <a:ea typeface="Open Sans"/>
              <a:cs typeface="Open Sans"/>
              <a:sym typeface="Open Sans"/>
            </a:endParaRPr>
          </a:p>
          <a:p>
            <a:pPr marL="457200" lvl="0" indent="-334327" algn="l" rtl="0">
              <a:spcBef>
                <a:spcPts val="0"/>
              </a:spcBef>
              <a:spcAft>
                <a:spcPts val="0"/>
              </a:spcAft>
              <a:buSzPct val="100000"/>
              <a:buFont typeface="Open Sans"/>
              <a:buChar char="●"/>
            </a:pPr>
            <a:r>
              <a:rPr lang="en">
                <a:latin typeface="Open Sans"/>
                <a:ea typeface="Open Sans"/>
                <a:cs typeface="Open Sans"/>
                <a:sym typeface="Open Sans"/>
              </a:rPr>
              <a:t>24 LPC meetings (fall 2021-present)</a:t>
            </a:r>
            <a:endParaRPr>
              <a:latin typeface="Open Sans"/>
              <a:ea typeface="Open Sans"/>
              <a:cs typeface="Open Sans"/>
              <a:sym typeface="Open Sans"/>
            </a:endParaRPr>
          </a:p>
          <a:p>
            <a:pPr marL="457200" lvl="0" indent="-334327" algn="l" rtl="0">
              <a:spcBef>
                <a:spcPts val="0"/>
              </a:spcBef>
              <a:spcAft>
                <a:spcPts val="0"/>
              </a:spcAft>
              <a:buSzPct val="100000"/>
              <a:buFont typeface="Open Sans"/>
              <a:buChar char="●"/>
            </a:pPr>
            <a:r>
              <a:rPr lang="en">
                <a:latin typeface="Open Sans"/>
                <a:ea typeface="Open Sans"/>
                <a:cs typeface="Open Sans"/>
                <a:sym typeface="Open Sans"/>
              </a:rPr>
              <a:t>862 6th–10th grade AVID student participants from 5 campuses (April 2022)</a:t>
            </a:r>
            <a:endParaRPr>
              <a:latin typeface="Open Sans"/>
              <a:ea typeface="Open Sans"/>
              <a:cs typeface="Open Sans"/>
              <a:sym typeface="Open Sans"/>
            </a:endParaRPr>
          </a:p>
          <a:p>
            <a:pPr marL="914400" lvl="1" indent="-310832" algn="l" rtl="0">
              <a:spcBef>
                <a:spcPts val="0"/>
              </a:spcBef>
              <a:spcAft>
                <a:spcPts val="0"/>
              </a:spcAft>
              <a:buSzPct val="100000"/>
              <a:buFont typeface="Open Sans"/>
              <a:buChar char="○"/>
            </a:pPr>
            <a:r>
              <a:rPr lang="en">
                <a:latin typeface="Open Sans"/>
                <a:ea typeface="Open Sans"/>
                <a:cs typeface="Open Sans"/>
                <a:sym typeface="Open Sans"/>
              </a:rPr>
              <a:t>Eastside ECHS, Martin MS, Murchison MS, Oak Springs ES, Bertha Sadler Means YWLA</a:t>
            </a:r>
            <a:endParaRPr>
              <a:latin typeface="Open Sans"/>
              <a:ea typeface="Open Sans"/>
              <a:cs typeface="Open Sans"/>
              <a:sym typeface="Open Sans"/>
            </a:endParaRPr>
          </a:p>
          <a:p>
            <a:pPr marL="457200" lvl="0" indent="-334327" algn="l" rtl="0">
              <a:spcBef>
                <a:spcPts val="0"/>
              </a:spcBef>
              <a:spcAft>
                <a:spcPts val="0"/>
              </a:spcAft>
              <a:buSzPct val="100000"/>
              <a:buFont typeface="Open Sans"/>
              <a:buChar char="●"/>
            </a:pPr>
            <a:r>
              <a:rPr lang="en">
                <a:latin typeface="Open Sans"/>
                <a:ea typeface="Open Sans"/>
                <a:cs typeface="Open Sans"/>
                <a:sym typeface="Open Sans"/>
              </a:rPr>
              <a:t>546 Survey participants (Jan. 2022-present)</a:t>
            </a:r>
            <a:endParaRPr>
              <a:latin typeface="Open Sans"/>
              <a:ea typeface="Open Sans"/>
              <a:cs typeface="Open Sans"/>
              <a:sym typeface="Open Sans"/>
            </a:endParaRPr>
          </a:p>
        </p:txBody>
      </p:sp>
      <p:sp>
        <p:nvSpPr>
          <p:cNvPr id="384" name="Google Shape;384;p39">
            <a:extLst>
              <a:ext uri="{C183D7F6-B498-43B3-948B-1728B52AA6E4}">
                <adec:decorative xmlns:adec="http://schemas.microsoft.com/office/drawing/2017/decorative" val="1"/>
              </a:ext>
            </a:extLst>
          </p:cNvPr>
          <p:cNvSpPr/>
          <p:nvPr/>
        </p:nvSpPr>
        <p:spPr>
          <a:xfrm>
            <a:off x="-12000" y="0"/>
            <a:ext cx="9156000" cy="1680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5" name="Google Shape;385;p3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49375" y="4539075"/>
            <a:ext cx="572700" cy="572700"/>
          </a:xfrm>
          <a:prstGeom prst="rect">
            <a:avLst/>
          </a:prstGeom>
          <a:noFill/>
          <a:ln>
            <a:noFill/>
          </a:ln>
        </p:spPr>
      </p:pic>
      <p:sp>
        <p:nvSpPr>
          <p:cNvPr id="386" name="Google Shape;386;p39"/>
          <p:cNvSpPr txBox="1">
            <a:spLocks noGrp="1"/>
          </p:cNvSpPr>
          <p:nvPr>
            <p:ph type="sldNum" idx="12"/>
          </p:nvPr>
        </p:nvSpPr>
        <p:spPr>
          <a:xfrm>
            <a:off x="358483" y="45688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0"/>
          <p:cNvSpPr txBox="1">
            <a:spLocks noGrp="1"/>
          </p:cNvSpPr>
          <p:nvPr>
            <p:ph type="title"/>
          </p:nvPr>
        </p:nvSpPr>
        <p:spPr>
          <a:xfrm>
            <a:off x="311700" y="445025"/>
            <a:ext cx="49104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a:latin typeface="Roboto Slab"/>
                <a:ea typeface="Roboto Slab"/>
                <a:cs typeface="Roboto Slab"/>
                <a:sym typeface="Roboto Slab"/>
              </a:rPr>
              <a:t>Map of LRP Engagement Efforts</a:t>
            </a:r>
            <a:endParaRPr sz="2420" b="1">
              <a:latin typeface="Roboto Slab"/>
              <a:ea typeface="Roboto Slab"/>
              <a:cs typeface="Roboto Slab"/>
              <a:sym typeface="Roboto Slab"/>
            </a:endParaRPr>
          </a:p>
        </p:txBody>
      </p:sp>
      <p:sp>
        <p:nvSpPr>
          <p:cNvPr id="392" name="Google Shape;392;p40"/>
          <p:cNvSpPr txBox="1">
            <a:spLocks noGrp="1"/>
          </p:cNvSpPr>
          <p:nvPr>
            <p:ph type="body" idx="1"/>
          </p:nvPr>
        </p:nvSpPr>
        <p:spPr>
          <a:xfrm>
            <a:off x="311700" y="1144350"/>
            <a:ext cx="4692000" cy="34245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latin typeface="Open Sans"/>
                <a:ea typeface="Open Sans"/>
                <a:cs typeface="Open Sans"/>
                <a:sym typeface="Open Sans"/>
              </a:rPr>
              <a:t>Visit </a:t>
            </a:r>
            <a:r>
              <a:rPr lang="en" u="sng">
                <a:solidFill>
                  <a:schemeClr val="hlink"/>
                </a:solidFill>
                <a:latin typeface="Open Sans"/>
                <a:ea typeface="Open Sans"/>
                <a:cs typeface="Open Sans"/>
                <a:sym typeface="Open Sans"/>
                <a:hlinkClick r:id="rId3"/>
              </a:rPr>
              <a:t>https://bit.ly/LRPMAP</a:t>
            </a:r>
            <a:r>
              <a:rPr lang="en">
                <a:latin typeface="Open Sans"/>
                <a:ea typeface="Open Sans"/>
                <a:cs typeface="Open Sans"/>
                <a:sym typeface="Open Sans"/>
              </a:rPr>
              <a:t> to view an interactive version of the engagement map.</a:t>
            </a:r>
            <a:endParaRPr>
              <a:latin typeface="Open Sans"/>
              <a:ea typeface="Open Sans"/>
              <a:cs typeface="Open Sans"/>
              <a:sym typeface="Open Sans"/>
            </a:endParaRPr>
          </a:p>
        </p:txBody>
      </p:sp>
      <p:sp>
        <p:nvSpPr>
          <p:cNvPr id="393" name="Google Shape;393;p40"/>
          <p:cNvSpPr txBox="1">
            <a:spLocks noGrp="1"/>
          </p:cNvSpPr>
          <p:nvPr>
            <p:ph type="sldNum" idx="12"/>
          </p:nvPr>
        </p:nvSpPr>
        <p:spPr>
          <a:xfrm>
            <a:off x="358483" y="45688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28</a:t>
            </a:fld>
            <a:endParaRPr/>
          </a:p>
        </p:txBody>
      </p:sp>
      <p:pic>
        <p:nvPicPr>
          <p:cNvPr id="394" name="Google Shape;394;p4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296050" y="242325"/>
            <a:ext cx="3014150" cy="465885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Slab"/>
                <a:ea typeface="Roboto Slab"/>
                <a:cs typeface="Roboto Slab"/>
                <a:sym typeface="Roboto Slab"/>
              </a:rPr>
              <a:t>Ongoing Engagement Process </a:t>
            </a:r>
            <a:endParaRPr b="1">
              <a:latin typeface="Roboto Slab"/>
              <a:ea typeface="Roboto Slab"/>
              <a:cs typeface="Roboto Slab"/>
              <a:sym typeface="Roboto Slab"/>
            </a:endParaRPr>
          </a:p>
        </p:txBody>
      </p:sp>
      <p:sp>
        <p:nvSpPr>
          <p:cNvPr id="400" name="Google Shape;400;p41"/>
          <p:cNvSpPr txBox="1">
            <a:spLocks noGrp="1"/>
          </p:cNvSpPr>
          <p:nvPr>
            <p:ph type="body" idx="1"/>
          </p:nvPr>
        </p:nvSpPr>
        <p:spPr>
          <a:xfrm>
            <a:off x="311700" y="1017725"/>
            <a:ext cx="7696200" cy="3416400"/>
          </a:xfrm>
          <a:prstGeom prst="rect">
            <a:avLst/>
          </a:prstGeom>
        </p:spPr>
        <p:txBody>
          <a:bodyPr spcFirstLastPara="1" wrap="square" lIns="91425" tIns="91425" rIns="91425" bIns="91425" anchor="t" anchorCtr="0">
            <a:normAutofit fontScale="92500" lnSpcReduction="10000"/>
          </a:bodyPr>
          <a:lstStyle/>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Continued engagement around non-bond related LRP strategies among high opportunity school communities</a:t>
            </a:r>
            <a:endParaRPr>
              <a:latin typeface="Open Sans"/>
              <a:ea typeface="Open Sans"/>
              <a:cs typeface="Open Sans"/>
              <a:sym typeface="Open Sans"/>
            </a:endParaRPr>
          </a:p>
          <a:p>
            <a:pPr marL="457200" lvl="0" indent="-342900" algn="l" rtl="0">
              <a:spcBef>
                <a:spcPts val="1000"/>
              </a:spcBef>
              <a:spcAft>
                <a:spcPts val="0"/>
              </a:spcAft>
              <a:buSzPts val="1800"/>
              <a:buFont typeface="Open Sans"/>
              <a:buChar char="●"/>
            </a:pPr>
            <a:r>
              <a:rPr lang="en">
                <a:latin typeface="Open Sans"/>
                <a:ea typeface="Open Sans"/>
                <a:cs typeface="Open Sans"/>
                <a:sym typeface="Open Sans"/>
              </a:rPr>
              <a:t>BSC Meetings - public comment </a:t>
            </a:r>
            <a:endParaRPr>
              <a:latin typeface="Open Sans"/>
              <a:ea typeface="Open Sans"/>
              <a:cs typeface="Open Sans"/>
              <a:sym typeface="Open Sans"/>
            </a:endParaRPr>
          </a:p>
          <a:p>
            <a:pPr marL="457200" lvl="0" indent="-342900" algn="l" rtl="0">
              <a:spcBef>
                <a:spcPts val="1000"/>
              </a:spcBef>
              <a:spcAft>
                <a:spcPts val="0"/>
              </a:spcAft>
              <a:buSzPts val="1800"/>
              <a:buFont typeface="Open Sans"/>
              <a:buChar char="●"/>
            </a:pPr>
            <a:r>
              <a:rPr lang="en">
                <a:latin typeface="Open Sans"/>
                <a:ea typeface="Open Sans"/>
                <a:cs typeface="Open Sans"/>
                <a:sym typeface="Open Sans"/>
              </a:rPr>
              <a:t>Tentative July Community Meetings to present the initial draft bond package: </a:t>
            </a:r>
            <a:endParaRPr>
              <a:latin typeface="Open Sans"/>
              <a:ea typeface="Open Sans"/>
              <a:cs typeface="Open Sans"/>
              <a:sym typeface="Open Sans"/>
            </a:endParaRPr>
          </a:p>
          <a:p>
            <a:pPr marL="914400" lvl="1" indent="-317500" algn="l" rtl="0">
              <a:spcBef>
                <a:spcPts val="1000"/>
              </a:spcBef>
              <a:spcAft>
                <a:spcPts val="0"/>
              </a:spcAft>
              <a:buSzPts val="1400"/>
              <a:buFont typeface="Open Sans"/>
              <a:buChar char="○"/>
            </a:pPr>
            <a:r>
              <a:rPr lang="en">
                <a:latin typeface="Open Sans"/>
                <a:ea typeface="Open Sans"/>
                <a:cs typeface="Open Sans"/>
                <a:sym typeface="Open Sans"/>
              </a:rPr>
              <a:t>Tuesday, July 12, virtual</a:t>
            </a:r>
            <a:endParaRPr>
              <a:latin typeface="Open Sans"/>
              <a:ea typeface="Open Sans"/>
              <a:cs typeface="Open Sans"/>
              <a:sym typeface="Open Sans"/>
            </a:endParaRPr>
          </a:p>
          <a:p>
            <a:pPr marL="914400" lvl="1" indent="-317500" algn="l" rtl="0">
              <a:spcBef>
                <a:spcPts val="1000"/>
              </a:spcBef>
              <a:spcAft>
                <a:spcPts val="0"/>
              </a:spcAft>
              <a:buSzPts val="1400"/>
              <a:buFont typeface="Open Sans"/>
              <a:buChar char="○"/>
            </a:pPr>
            <a:r>
              <a:rPr lang="en">
                <a:latin typeface="Open Sans"/>
                <a:ea typeface="Open Sans"/>
                <a:cs typeface="Open Sans"/>
                <a:sym typeface="Open Sans"/>
              </a:rPr>
              <a:t>Thursday, July 14, virtual </a:t>
            </a:r>
            <a:endParaRPr>
              <a:latin typeface="Open Sans"/>
              <a:ea typeface="Open Sans"/>
              <a:cs typeface="Open Sans"/>
              <a:sym typeface="Open Sans"/>
            </a:endParaRPr>
          </a:p>
          <a:p>
            <a:pPr marL="914400" lvl="1" indent="-317500" algn="l" rtl="0">
              <a:spcBef>
                <a:spcPts val="1000"/>
              </a:spcBef>
              <a:spcAft>
                <a:spcPts val="0"/>
              </a:spcAft>
              <a:buSzPts val="1400"/>
              <a:buFont typeface="Open Sans"/>
              <a:buChar char="○"/>
            </a:pPr>
            <a:r>
              <a:rPr lang="en">
                <a:latin typeface="Open Sans"/>
                <a:ea typeface="Open Sans"/>
                <a:cs typeface="Open Sans"/>
                <a:sym typeface="Open Sans"/>
              </a:rPr>
              <a:t>Saturday, July 16, in-person opportunity north and south</a:t>
            </a:r>
            <a:endParaRPr>
              <a:latin typeface="Open Sans"/>
              <a:ea typeface="Open Sans"/>
              <a:cs typeface="Open Sans"/>
              <a:sym typeface="Open Sans"/>
            </a:endParaRPr>
          </a:p>
          <a:p>
            <a:pPr marL="457200" lvl="0" indent="-342900" algn="l" rtl="0">
              <a:spcBef>
                <a:spcPts val="1000"/>
              </a:spcBef>
              <a:spcAft>
                <a:spcPts val="1000"/>
              </a:spcAft>
              <a:buSzPts val="1800"/>
              <a:buFont typeface="Open Sans"/>
              <a:buChar char="●"/>
            </a:pPr>
            <a:r>
              <a:rPr lang="en">
                <a:latin typeface="Open Sans"/>
                <a:ea typeface="Open Sans"/>
                <a:cs typeface="Open Sans"/>
                <a:sym typeface="Open Sans"/>
              </a:rPr>
              <a:t>Dates will be promoted as soon a engagement plan is finalized      </a:t>
            </a:r>
            <a:endParaRPr>
              <a:latin typeface="Open Sans"/>
              <a:ea typeface="Open Sans"/>
              <a:cs typeface="Open Sans"/>
              <a:sym typeface="Open Sans"/>
            </a:endParaRPr>
          </a:p>
        </p:txBody>
      </p:sp>
      <p:sp>
        <p:nvSpPr>
          <p:cNvPr id="401" name="Google Shape;401;p41">
            <a:extLst>
              <a:ext uri="{C183D7F6-B498-43B3-948B-1728B52AA6E4}">
                <adec:decorative xmlns:adec="http://schemas.microsoft.com/office/drawing/2017/decorative" val="1"/>
              </a:ext>
            </a:extLst>
          </p:cNvPr>
          <p:cNvSpPr/>
          <p:nvPr/>
        </p:nvSpPr>
        <p:spPr>
          <a:xfrm>
            <a:off x="-12000" y="0"/>
            <a:ext cx="9156000" cy="1680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2" name="Google Shape;402;p4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49375" y="4539075"/>
            <a:ext cx="572700" cy="572700"/>
          </a:xfrm>
          <a:prstGeom prst="rect">
            <a:avLst/>
          </a:prstGeom>
          <a:noFill/>
          <a:ln>
            <a:noFill/>
          </a:ln>
        </p:spPr>
      </p:pic>
      <p:sp>
        <p:nvSpPr>
          <p:cNvPr id="403" name="Google Shape;403;p41"/>
          <p:cNvSpPr txBox="1">
            <a:spLocks noGrp="1"/>
          </p:cNvSpPr>
          <p:nvPr>
            <p:ph type="sldNum" idx="12"/>
          </p:nvPr>
        </p:nvSpPr>
        <p:spPr>
          <a:xfrm>
            <a:off x="358483" y="45688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140225"/>
            <a:ext cx="8520600" cy="1270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Slab"/>
                <a:ea typeface="Roboto Slab"/>
                <a:cs typeface="Roboto Slab"/>
                <a:sym typeface="Roboto Slab"/>
              </a:rPr>
              <a:t>Bond Steering Committee / Comité Directivo del Bono</a:t>
            </a:r>
            <a:br>
              <a:rPr lang="en" b="1">
                <a:latin typeface="Roboto Slab"/>
                <a:ea typeface="Roboto Slab"/>
                <a:cs typeface="Roboto Slab"/>
                <a:sym typeface="Roboto Slab"/>
              </a:rPr>
            </a:br>
            <a:r>
              <a:rPr lang="en">
                <a:latin typeface="Roboto Slab"/>
                <a:ea typeface="Roboto Slab"/>
                <a:cs typeface="Roboto Slab"/>
                <a:sym typeface="Roboto Slab"/>
              </a:rPr>
              <a:t>Public Comment Registrations / Inscripció para presentar un comentario público</a:t>
            </a:r>
            <a:endParaRPr>
              <a:latin typeface="Roboto Slab"/>
              <a:ea typeface="Roboto Slab"/>
              <a:cs typeface="Roboto Slab"/>
              <a:sym typeface="Roboto Slab"/>
            </a:endParaRPr>
          </a:p>
        </p:txBody>
      </p:sp>
      <p:sp>
        <p:nvSpPr>
          <p:cNvPr id="75" name="Google Shape;75;p15">
            <a:extLst>
              <a:ext uri="{C183D7F6-B498-43B3-948B-1728B52AA6E4}">
                <adec:decorative xmlns:adec="http://schemas.microsoft.com/office/drawing/2017/decorative" val="1"/>
              </a:ext>
            </a:extLst>
          </p:cNvPr>
          <p:cNvSpPr/>
          <p:nvPr/>
        </p:nvSpPr>
        <p:spPr>
          <a:xfrm>
            <a:off x="-12000" y="0"/>
            <a:ext cx="9156000" cy="1680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 name="Google Shape;76;p1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49375" y="4539075"/>
            <a:ext cx="572700" cy="572700"/>
          </a:xfrm>
          <a:prstGeom prst="rect">
            <a:avLst/>
          </a:prstGeom>
          <a:noFill/>
          <a:ln>
            <a:noFill/>
          </a:ln>
        </p:spPr>
      </p:pic>
      <p:sp>
        <p:nvSpPr>
          <p:cNvPr id="77" name="Google Shape;77;p15"/>
          <p:cNvSpPr txBox="1"/>
          <p:nvPr/>
        </p:nvSpPr>
        <p:spPr>
          <a:xfrm>
            <a:off x="444750" y="1314875"/>
            <a:ext cx="857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78" name="Google Shape;78;p15"/>
          <p:cNvSpPr txBox="1"/>
          <p:nvPr/>
        </p:nvSpPr>
        <p:spPr>
          <a:xfrm>
            <a:off x="99475" y="2411965"/>
            <a:ext cx="4466700" cy="2209805"/>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0"/>
              </a:spcBef>
              <a:spcAft>
                <a:spcPts val="0"/>
              </a:spcAft>
              <a:buClr>
                <a:srgbClr val="3F3F3F"/>
              </a:buClr>
              <a:buSzPts val="1100"/>
              <a:buFont typeface="Open Sans"/>
              <a:buChar char="●"/>
            </a:pPr>
            <a:r>
              <a:rPr lang="en" dirty="0">
                <a:solidFill>
                  <a:srgbClr val="3F3F3F"/>
                </a:solidFill>
                <a:latin typeface="Open Sans"/>
                <a:ea typeface="Open Sans"/>
                <a:cs typeface="Open Sans"/>
                <a:sym typeface="Open Sans"/>
              </a:rPr>
              <a:t>Ten minutes for public comment</a:t>
            </a:r>
            <a:endParaRPr dirty="0">
              <a:solidFill>
                <a:srgbClr val="3F3F3F"/>
              </a:solidFill>
              <a:latin typeface="Open Sans"/>
              <a:ea typeface="Open Sans"/>
              <a:cs typeface="Open Sans"/>
              <a:sym typeface="Open Sans"/>
            </a:endParaRPr>
          </a:p>
          <a:p>
            <a:pPr marL="457200" lvl="0" indent="-298450" algn="l" rtl="0">
              <a:lnSpc>
                <a:spcPct val="115000"/>
              </a:lnSpc>
              <a:spcBef>
                <a:spcPts val="1000"/>
              </a:spcBef>
              <a:spcAft>
                <a:spcPts val="0"/>
              </a:spcAft>
              <a:buClr>
                <a:srgbClr val="3F3F3F"/>
              </a:buClr>
              <a:buSzPts val="1100"/>
              <a:buFont typeface="Open Sans"/>
              <a:buChar char="●"/>
            </a:pPr>
            <a:r>
              <a:rPr lang="en" dirty="0">
                <a:solidFill>
                  <a:srgbClr val="3F3F3F"/>
                </a:solidFill>
                <a:latin typeface="Open Sans"/>
                <a:ea typeface="Open Sans"/>
                <a:cs typeface="Open Sans"/>
                <a:sym typeface="Open Sans"/>
              </a:rPr>
              <a:t>Two minutes per person</a:t>
            </a:r>
            <a:endParaRPr dirty="0">
              <a:solidFill>
                <a:srgbClr val="3F3F3F"/>
              </a:solidFill>
              <a:latin typeface="Open Sans"/>
              <a:ea typeface="Open Sans"/>
              <a:cs typeface="Open Sans"/>
              <a:sym typeface="Open Sans"/>
            </a:endParaRPr>
          </a:p>
          <a:p>
            <a:pPr marL="457200" lvl="0" indent="-298450" algn="l" rtl="0">
              <a:lnSpc>
                <a:spcPct val="115000"/>
              </a:lnSpc>
              <a:spcBef>
                <a:spcPts val="1000"/>
              </a:spcBef>
              <a:spcAft>
                <a:spcPts val="0"/>
              </a:spcAft>
              <a:buClr>
                <a:srgbClr val="3F3F3F"/>
              </a:buClr>
              <a:buSzPts val="1100"/>
              <a:buFont typeface="Open Sans"/>
              <a:buChar char="●"/>
            </a:pPr>
            <a:r>
              <a:rPr lang="en" dirty="0">
                <a:solidFill>
                  <a:srgbClr val="3F3F3F"/>
                </a:solidFill>
                <a:latin typeface="Open Sans"/>
                <a:ea typeface="Open Sans"/>
                <a:cs typeface="Open Sans"/>
                <a:sym typeface="Open Sans"/>
              </a:rPr>
              <a:t>Register using the QR Code or </a:t>
            </a:r>
            <a:r>
              <a:rPr lang="en" dirty="0">
                <a:solidFill>
                  <a:srgbClr val="3F3F3F"/>
                </a:solidFill>
                <a:latin typeface="Open Sans"/>
                <a:ea typeface="Open Sans"/>
                <a:cs typeface="Open Sans"/>
                <a:sym typeface="Open Sans"/>
                <a:hlinkClick r:id="rId4"/>
              </a:rPr>
              <a:t>https://</a:t>
            </a:r>
            <a:r>
              <a:rPr lang="en" dirty="0" err="1">
                <a:solidFill>
                  <a:srgbClr val="3F3F3F"/>
                </a:solidFill>
                <a:latin typeface="Open Sans"/>
                <a:ea typeface="Open Sans"/>
                <a:cs typeface="Open Sans"/>
                <a:sym typeface="Open Sans"/>
                <a:hlinkClick r:id="rId4"/>
              </a:rPr>
              <a:t>tinyurl.com</a:t>
            </a:r>
            <a:r>
              <a:rPr lang="en" dirty="0">
                <a:solidFill>
                  <a:srgbClr val="3F3F3F"/>
                </a:solidFill>
                <a:latin typeface="Open Sans"/>
                <a:ea typeface="Open Sans"/>
                <a:cs typeface="Open Sans"/>
                <a:sym typeface="Open Sans"/>
                <a:hlinkClick r:id="rId4"/>
              </a:rPr>
              <a:t>/aisd2022bond</a:t>
            </a:r>
            <a:endParaRPr dirty="0">
              <a:solidFill>
                <a:srgbClr val="3F3F3F"/>
              </a:solidFill>
              <a:latin typeface="Open Sans"/>
              <a:ea typeface="Open Sans"/>
              <a:cs typeface="Open Sans"/>
              <a:sym typeface="Open Sans"/>
            </a:endParaRPr>
          </a:p>
          <a:p>
            <a:pPr marL="457200" lvl="0" indent="-292100" algn="l" rtl="0">
              <a:lnSpc>
                <a:spcPct val="115000"/>
              </a:lnSpc>
              <a:spcBef>
                <a:spcPts val="1200"/>
              </a:spcBef>
              <a:spcAft>
                <a:spcPts val="1000"/>
              </a:spcAft>
              <a:buClr>
                <a:srgbClr val="3F3F3F"/>
              </a:buClr>
              <a:buSzPts val="1000"/>
              <a:buChar char="●"/>
            </a:pPr>
            <a:r>
              <a:rPr lang="en" dirty="0">
                <a:solidFill>
                  <a:srgbClr val="3F3F3F"/>
                </a:solidFill>
                <a:latin typeface="Open Sans"/>
                <a:ea typeface="Open Sans"/>
                <a:cs typeface="Open Sans"/>
                <a:sym typeface="Open Sans"/>
              </a:rPr>
              <a:t>The committee follows the district’s Communications and Visitor Requirements </a:t>
            </a:r>
            <a:endParaRPr sz="1000" dirty="0">
              <a:solidFill>
                <a:srgbClr val="3F3F3F"/>
              </a:solidFill>
            </a:endParaRPr>
          </a:p>
        </p:txBody>
      </p:sp>
      <p:sp>
        <p:nvSpPr>
          <p:cNvPr id="79" name="Google Shape;79;p15"/>
          <p:cNvSpPr txBox="1"/>
          <p:nvPr/>
        </p:nvSpPr>
        <p:spPr>
          <a:xfrm>
            <a:off x="4365600" y="2411978"/>
            <a:ext cx="4466700" cy="2184157"/>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0"/>
              </a:spcBef>
              <a:spcAft>
                <a:spcPts val="0"/>
              </a:spcAft>
              <a:buClr>
                <a:srgbClr val="3F3F3F"/>
              </a:buClr>
              <a:buSzPts val="1300"/>
              <a:buFont typeface="Open Sans"/>
              <a:buChar char="●"/>
            </a:pPr>
            <a:r>
              <a:rPr lang="en" dirty="0">
                <a:solidFill>
                  <a:srgbClr val="3F3F3F"/>
                </a:solidFill>
                <a:latin typeface="Open Sans"/>
                <a:ea typeface="Open Sans"/>
                <a:cs typeface="Open Sans"/>
                <a:sym typeface="Open Sans"/>
              </a:rPr>
              <a:t>Diez </a:t>
            </a:r>
            <a:r>
              <a:rPr lang="en" dirty="0" err="1">
                <a:solidFill>
                  <a:srgbClr val="3F3F3F"/>
                </a:solidFill>
                <a:latin typeface="Open Sans"/>
                <a:ea typeface="Open Sans"/>
                <a:cs typeface="Open Sans"/>
                <a:sym typeface="Open Sans"/>
              </a:rPr>
              <a:t>minutos</a:t>
            </a:r>
            <a:r>
              <a:rPr lang="en" dirty="0">
                <a:solidFill>
                  <a:srgbClr val="3F3F3F"/>
                </a:solidFill>
                <a:latin typeface="Open Sans"/>
                <a:ea typeface="Open Sans"/>
                <a:cs typeface="Open Sans"/>
                <a:sym typeface="Open Sans"/>
              </a:rPr>
              <a:t> para </a:t>
            </a:r>
            <a:r>
              <a:rPr lang="en" dirty="0" err="1">
                <a:solidFill>
                  <a:srgbClr val="3F3F3F"/>
                </a:solidFill>
                <a:latin typeface="Open Sans"/>
                <a:ea typeface="Open Sans"/>
                <a:cs typeface="Open Sans"/>
                <a:sym typeface="Open Sans"/>
              </a:rPr>
              <a:t>comentarios</a:t>
            </a:r>
            <a:r>
              <a:rPr lang="en" dirty="0">
                <a:solidFill>
                  <a:srgbClr val="3F3F3F"/>
                </a:solidFill>
                <a:latin typeface="Open Sans"/>
                <a:ea typeface="Open Sans"/>
                <a:cs typeface="Open Sans"/>
                <a:sym typeface="Open Sans"/>
              </a:rPr>
              <a:t> </a:t>
            </a:r>
            <a:r>
              <a:rPr lang="en" dirty="0" err="1">
                <a:solidFill>
                  <a:srgbClr val="3F3F3F"/>
                </a:solidFill>
                <a:latin typeface="Open Sans"/>
                <a:ea typeface="Open Sans"/>
                <a:cs typeface="Open Sans"/>
                <a:sym typeface="Open Sans"/>
              </a:rPr>
              <a:t>públicos</a:t>
            </a:r>
            <a:endParaRPr dirty="0">
              <a:solidFill>
                <a:srgbClr val="3F3F3F"/>
              </a:solidFill>
              <a:latin typeface="Open Sans"/>
              <a:ea typeface="Open Sans"/>
              <a:cs typeface="Open Sans"/>
              <a:sym typeface="Open Sans"/>
            </a:endParaRPr>
          </a:p>
          <a:p>
            <a:pPr marL="457200" lvl="0" indent="-311150" algn="l" rtl="0">
              <a:lnSpc>
                <a:spcPct val="115000"/>
              </a:lnSpc>
              <a:spcBef>
                <a:spcPts val="1000"/>
              </a:spcBef>
              <a:spcAft>
                <a:spcPts val="0"/>
              </a:spcAft>
              <a:buClr>
                <a:srgbClr val="3F3F3F"/>
              </a:buClr>
              <a:buSzPts val="1300"/>
              <a:buFont typeface="Open Sans"/>
              <a:buChar char="●"/>
            </a:pPr>
            <a:r>
              <a:rPr lang="en" dirty="0">
                <a:solidFill>
                  <a:srgbClr val="3F3F3F"/>
                </a:solidFill>
                <a:latin typeface="Open Sans"/>
                <a:ea typeface="Open Sans"/>
                <a:cs typeface="Open Sans"/>
                <a:sym typeface="Open Sans"/>
              </a:rPr>
              <a:t>Dos </a:t>
            </a:r>
            <a:r>
              <a:rPr lang="en" dirty="0" err="1">
                <a:solidFill>
                  <a:srgbClr val="3F3F3F"/>
                </a:solidFill>
                <a:latin typeface="Open Sans"/>
                <a:ea typeface="Open Sans"/>
                <a:cs typeface="Open Sans"/>
                <a:sym typeface="Open Sans"/>
              </a:rPr>
              <a:t>minutos</a:t>
            </a:r>
            <a:r>
              <a:rPr lang="en" dirty="0">
                <a:solidFill>
                  <a:srgbClr val="3F3F3F"/>
                </a:solidFill>
                <a:latin typeface="Open Sans"/>
                <a:ea typeface="Open Sans"/>
                <a:cs typeface="Open Sans"/>
                <a:sym typeface="Open Sans"/>
              </a:rPr>
              <a:t> </a:t>
            </a:r>
            <a:r>
              <a:rPr lang="en" dirty="0" err="1">
                <a:solidFill>
                  <a:srgbClr val="3F3F3F"/>
                </a:solidFill>
                <a:latin typeface="Open Sans"/>
                <a:ea typeface="Open Sans"/>
                <a:cs typeface="Open Sans"/>
                <a:sym typeface="Open Sans"/>
              </a:rPr>
              <a:t>por</a:t>
            </a:r>
            <a:r>
              <a:rPr lang="en" dirty="0">
                <a:solidFill>
                  <a:srgbClr val="3F3F3F"/>
                </a:solidFill>
                <a:latin typeface="Open Sans"/>
                <a:ea typeface="Open Sans"/>
                <a:cs typeface="Open Sans"/>
                <a:sym typeface="Open Sans"/>
              </a:rPr>
              <a:t> persona.</a:t>
            </a:r>
            <a:endParaRPr dirty="0">
              <a:solidFill>
                <a:srgbClr val="3F3F3F"/>
              </a:solidFill>
              <a:latin typeface="Open Sans"/>
              <a:ea typeface="Open Sans"/>
              <a:cs typeface="Open Sans"/>
              <a:sym typeface="Open Sans"/>
            </a:endParaRPr>
          </a:p>
          <a:p>
            <a:pPr marL="457200" lvl="0" indent="-311150" algn="l" rtl="0">
              <a:lnSpc>
                <a:spcPct val="115000"/>
              </a:lnSpc>
              <a:spcBef>
                <a:spcPts val="1000"/>
              </a:spcBef>
              <a:spcAft>
                <a:spcPts val="0"/>
              </a:spcAft>
              <a:buClr>
                <a:srgbClr val="3F3F3F"/>
              </a:buClr>
              <a:buSzPts val="1300"/>
              <a:buFont typeface="Open Sans"/>
              <a:buChar char="●"/>
            </a:pPr>
            <a:r>
              <a:rPr lang="en" dirty="0" err="1">
                <a:solidFill>
                  <a:srgbClr val="3F3F3F"/>
                </a:solidFill>
                <a:latin typeface="Open Sans"/>
                <a:ea typeface="Open Sans"/>
                <a:cs typeface="Open Sans"/>
                <a:sym typeface="Open Sans"/>
              </a:rPr>
              <a:t>Regístrese</a:t>
            </a:r>
            <a:r>
              <a:rPr lang="en" dirty="0">
                <a:solidFill>
                  <a:srgbClr val="3F3F3F"/>
                </a:solidFill>
                <a:latin typeface="Open Sans"/>
                <a:ea typeface="Open Sans"/>
                <a:cs typeface="Open Sans"/>
                <a:sym typeface="Open Sans"/>
              </a:rPr>
              <a:t> </a:t>
            </a:r>
            <a:r>
              <a:rPr lang="en" dirty="0" err="1">
                <a:solidFill>
                  <a:srgbClr val="3F3F3F"/>
                </a:solidFill>
                <a:latin typeface="Open Sans"/>
                <a:ea typeface="Open Sans"/>
                <a:cs typeface="Open Sans"/>
                <a:sym typeface="Open Sans"/>
              </a:rPr>
              <a:t>usando</a:t>
            </a:r>
            <a:r>
              <a:rPr lang="en" dirty="0">
                <a:solidFill>
                  <a:srgbClr val="3F3F3F"/>
                </a:solidFill>
                <a:latin typeface="Open Sans"/>
                <a:ea typeface="Open Sans"/>
                <a:cs typeface="Open Sans"/>
                <a:sym typeface="Open Sans"/>
              </a:rPr>
              <a:t> </a:t>
            </a:r>
            <a:r>
              <a:rPr lang="en" dirty="0" err="1">
                <a:solidFill>
                  <a:srgbClr val="3F3F3F"/>
                </a:solidFill>
                <a:latin typeface="Open Sans"/>
                <a:ea typeface="Open Sans"/>
                <a:cs typeface="Open Sans"/>
                <a:sym typeface="Open Sans"/>
              </a:rPr>
              <a:t>el</a:t>
            </a:r>
            <a:r>
              <a:rPr lang="en" dirty="0">
                <a:solidFill>
                  <a:srgbClr val="3F3F3F"/>
                </a:solidFill>
                <a:latin typeface="Open Sans"/>
                <a:ea typeface="Open Sans"/>
                <a:cs typeface="Open Sans"/>
                <a:sym typeface="Open Sans"/>
              </a:rPr>
              <a:t> </a:t>
            </a:r>
            <a:r>
              <a:rPr lang="en" dirty="0" err="1">
                <a:solidFill>
                  <a:srgbClr val="3F3F3F"/>
                </a:solidFill>
                <a:latin typeface="Open Sans"/>
                <a:ea typeface="Open Sans"/>
                <a:cs typeface="Open Sans"/>
                <a:sym typeface="Open Sans"/>
              </a:rPr>
              <a:t>código</a:t>
            </a:r>
            <a:r>
              <a:rPr lang="en" dirty="0">
                <a:solidFill>
                  <a:srgbClr val="3F3F3F"/>
                </a:solidFill>
                <a:latin typeface="Open Sans"/>
                <a:ea typeface="Open Sans"/>
                <a:cs typeface="Open Sans"/>
                <a:sym typeface="Open Sans"/>
              </a:rPr>
              <a:t> QR o </a:t>
            </a:r>
            <a:r>
              <a:rPr lang="en" dirty="0">
                <a:solidFill>
                  <a:srgbClr val="3F3F3F"/>
                </a:solidFill>
                <a:latin typeface="Open Sans"/>
                <a:ea typeface="Open Sans"/>
                <a:cs typeface="Open Sans"/>
                <a:sym typeface="Open Sans"/>
                <a:hlinkClick r:id="rId4"/>
              </a:rPr>
              <a:t>https://</a:t>
            </a:r>
            <a:r>
              <a:rPr lang="en" dirty="0" err="1">
                <a:solidFill>
                  <a:srgbClr val="3F3F3F"/>
                </a:solidFill>
                <a:latin typeface="Open Sans"/>
                <a:ea typeface="Open Sans"/>
                <a:cs typeface="Open Sans"/>
                <a:sym typeface="Open Sans"/>
                <a:hlinkClick r:id="rId4"/>
              </a:rPr>
              <a:t>tinyurl.com</a:t>
            </a:r>
            <a:r>
              <a:rPr lang="en" dirty="0">
                <a:solidFill>
                  <a:srgbClr val="3F3F3F"/>
                </a:solidFill>
                <a:latin typeface="Open Sans"/>
                <a:ea typeface="Open Sans"/>
                <a:cs typeface="Open Sans"/>
                <a:sym typeface="Open Sans"/>
                <a:hlinkClick r:id="rId4"/>
              </a:rPr>
              <a:t>/aisd2022bond</a:t>
            </a:r>
            <a:endParaRPr dirty="0">
              <a:solidFill>
                <a:srgbClr val="3F3F3F"/>
              </a:solidFill>
              <a:latin typeface="Open Sans"/>
              <a:ea typeface="Open Sans"/>
              <a:cs typeface="Open Sans"/>
              <a:sym typeface="Open Sans"/>
            </a:endParaRPr>
          </a:p>
          <a:p>
            <a:pPr marL="457200" lvl="0" indent="-311150" algn="l" rtl="0">
              <a:lnSpc>
                <a:spcPct val="115000"/>
              </a:lnSpc>
              <a:spcBef>
                <a:spcPts val="1000"/>
              </a:spcBef>
              <a:spcAft>
                <a:spcPts val="1000"/>
              </a:spcAft>
              <a:buClr>
                <a:srgbClr val="3F3F3F"/>
              </a:buClr>
              <a:buSzPts val="1300"/>
              <a:buFont typeface="Open Sans"/>
              <a:buChar char="●"/>
            </a:pPr>
            <a:r>
              <a:rPr lang="en" dirty="0">
                <a:solidFill>
                  <a:srgbClr val="3F3F3F"/>
                </a:solidFill>
                <a:latin typeface="Open Sans"/>
                <a:ea typeface="Open Sans"/>
                <a:cs typeface="Open Sans"/>
                <a:sym typeface="Open Sans"/>
              </a:rPr>
              <a:t>El </a:t>
            </a:r>
            <a:r>
              <a:rPr lang="en" dirty="0" err="1">
                <a:solidFill>
                  <a:srgbClr val="3F3F3F"/>
                </a:solidFill>
                <a:latin typeface="Open Sans"/>
                <a:ea typeface="Open Sans"/>
                <a:cs typeface="Open Sans"/>
                <a:sym typeface="Open Sans"/>
              </a:rPr>
              <a:t>comite</a:t>
            </a:r>
            <a:r>
              <a:rPr lang="en" dirty="0">
                <a:solidFill>
                  <a:srgbClr val="3F3F3F"/>
                </a:solidFill>
                <a:latin typeface="Open Sans"/>
                <a:ea typeface="Open Sans"/>
                <a:cs typeface="Open Sans"/>
                <a:sym typeface="Open Sans"/>
              </a:rPr>
              <a:t>́ </a:t>
            </a:r>
            <a:r>
              <a:rPr lang="en" dirty="0" err="1">
                <a:solidFill>
                  <a:srgbClr val="3F3F3F"/>
                </a:solidFill>
                <a:latin typeface="Open Sans"/>
                <a:ea typeface="Open Sans"/>
                <a:cs typeface="Open Sans"/>
                <a:sym typeface="Open Sans"/>
              </a:rPr>
              <a:t>sigue</a:t>
            </a:r>
            <a:r>
              <a:rPr lang="en" dirty="0">
                <a:solidFill>
                  <a:srgbClr val="3F3F3F"/>
                </a:solidFill>
                <a:latin typeface="Open Sans"/>
                <a:ea typeface="Open Sans"/>
                <a:cs typeface="Open Sans"/>
                <a:sym typeface="Open Sans"/>
              </a:rPr>
              <a:t> </a:t>
            </a:r>
            <a:r>
              <a:rPr lang="en" dirty="0">
                <a:solidFill>
                  <a:srgbClr val="3F3F3F"/>
                </a:solidFill>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los requisitos de visitantes y comunicaciones</a:t>
            </a:r>
            <a:r>
              <a:rPr lang="en" dirty="0">
                <a:solidFill>
                  <a:srgbClr val="3F3F3F"/>
                </a:solidFill>
                <a:latin typeface="Open Sans"/>
                <a:ea typeface="Open Sans"/>
                <a:cs typeface="Open Sans"/>
                <a:sym typeface="Open Sans"/>
              </a:rPr>
              <a:t> del </a:t>
            </a:r>
            <a:r>
              <a:rPr lang="en" dirty="0" err="1">
                <a:solidFill>
                  <a:srgbClr val="3F3F3F"/>
                </a:solidFill>
                <a:latin typeface="Open Sans"/>
                <a:ea typeface="Open Sans"/>
                <a:cs typeface="Open Sans"/>
                <a:sym typeface="Open Sans"/>
              </a:rPr>
              <a:t>distrito</a:t>
            </a:r>
            <a:endParaRPr sz="1700" dirty="0">
              <a:solidFill>
                <a:srgbClr val="3F3F3F"/>
              </a:solidFill>
              <a:latin typeface="Open Sans"/>
              <a:ea typeface="Open Sans"/>
              <a:cs typeface="Open Sans"/>
              <a:sym typeface="Open Sans"/>
            </a:endParaRPr>
          </a:p>
        </p:txBody>
      </p:sp>
      <p:pic>
        <p:nvPicPr>
          <p:cNvPr id="80" name="Google Shape;80;p15">
            <a:hlinkClick r:id="rId4"/>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6065675" y="1124400"/>
            <a:ext cx="1280100" cy="1280100"/>
          </a:xfrm>
          <a:prstGeom prst="rect">
            <a:avLst/>
          </a:prstGeom>
          <a:noFill/>
          <a:ln>
            <a:noFill/>
          </a:ln>
        </p:spPr>
      </p:pic>
      <p:sp>
        <p:nvSpPr>
          <p:cNvPr id="81" name="Google Shape;81;p15"/>
          <p:cNvSpPr txBox="1">
            <a:spLocks noGrp="1"/>
          </p:cNvSpPr>
          <p:nvPr>
            <p:ph type="sldNum" idx="12"/>
          </p:nvPr>
        </p:nvSpPr>
        <p:spPr>
          <a:xfrm>
            <a:off x="358483" y="45688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sp>
        <p:nvSpPr>
          <p:cNvPr id="408" name="Google Shape;408;p42">
            <a:extLst>
              <a:ext uri="{C183D7F6-B498-43B3-948B-1728B52AA6E4}">
                <adec:decorative xmlns:adec="http://schemas.microsoft.com/office/drawing/2017/decorative" val="1"/>
              </a:ext>
            </a:extLst>
          </p:cNvPr>
          <p:cNvSpPr/>
          <p:nvPr/>
        </p:nvSpPr>
        <p:spPr>
          <a:xfrm>
            <a:off x="0" y="12000"/>
            <a:ext cx="9144000" cy="41244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txBox="1">
            <a:spLocks noGrp="1"/>
          </p:cNvSpPr>
          <p:nvPr>
            <p:ph type="ctrTitle"/>
          </p:nvPr>
        </p:nvSpPr>
        <p:spPr>
          <a:xfrm>
            <a:off x="311700" y="181081"/>
            <a:ext cx="8520600" cy="3744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b="1">
                <a:solidFill>
                  <a:schemeClr val="lt1"/>
                </a:solidFill>
                <a:latin typeface="Roboto Slab"/>
                <a:ea typeface="Roboto Slab"/>
                <a:cs typeface="Roboto Slab"/>
                <a:sym typeface="Roboto Slab"/>
              </a:rPr>
              <a:t>Break </a:t>
            </a:r>
            <a:endParaRPr b="1">
              <a:solidFill>
                <a:schemeClr val="lt1"/>
              </a:solidFill>
              <a:latin typeface="Roboto Slab"/>
              <a:ea typeface="Roboto Slab"/>
              <a:cs typeface="Roboto Slab"/>
              <a:sym typeface="Roboto Slab"/>
            </a:endParaRPr>
          </a:p>
        </p:txBody>
      </p:sp>
      <p:pic>
        <p:nvPicPr>
          <p:cNvPr id="410" name="Google Shape;410;p4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451630" y="4223773"/>
            <a:ext cx="2240733" cy="838200"/>
          </a:xfrm>
          <a:prstGeom prst="rect">
            <a:avLst/>
          </a:prstGeom>
          <a:noFill/>
          <a:ln>
            <a:noFill/>
          </a:ln>
        </p:spPr>
      </p:pic>
      <p:sp>
        <p:nvSpPr>
          <p:cNvPr id="411" name="Google Shape;411;p42"/>
          <p:cNvSpPr txBox="1">
            <a:spLocks noGrp="1"/>
          </p:cNvSpPr>
          <p:nvPr>
            <p:ph type="sldNum" idx="12"/>
          </p:nvPr>
        </p:nvSpPr>
        <p:spPr>
          <a:xfrm>
            <a:off x="129233" y="46432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200" b="1">
                <a:solidFill>
                  <a:srgbClr val="A9343A"/>
                </a:solidFill>
              </a:rPr>
              <a:t>30</a:t>
            </a:fld>
            <a:endParaRPr sz="1200" b="1">
              <a:solidFill>
                <a:srgbClr val="A9343A"/>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5"/>
        <p:cNvGrpSpPr/>
        <p:nvPr/>
      </p:nvGrpSpPr>
      <p:grpSpPr>
        <a:xfrm>
          <a:off x="0" y="0"/>
          <a:ext cx="0" cy="0"/>
          <a:chOff x="0" y="0"/>
          <a:chExt cx="0" cy="0"/>
        </a:xfrm>
      </p:grpSpPr>
      <p:sp>
        <p:nvSpPr>
          <p:cNvPr id="416" name="Google Shape;416;p43">
            <a:extLst>
              <a:ext uri="{C183D7F6-B498-43B3-948B-1728B52AA6E4}">
                <adec:decorative xmlns:adec="http://schemas.microsoft.com/office/drawing/2017/decorative" val="1"/>
              </a:ext>
            </a:extLst>
          </p:cNvPr>
          <p:cNvSpPr/>
          <p:nvPr/>
        </p:nvSpPr>
        <p:spPr>
          <a:xfrm>
            <a:off x="0" y="12000"/>
            <a:ext cx="9144000" cy="41244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3"/>
          <p:cNvSpPr txBox="1">
            <a:spLocks noGrp="1"/>
          </p:cNvSpPr>
          <p:nvPr>
            <p:ph type="ctrTitle"/>
          </p:nvPr>
        </p:nvSpPr>
        <p:spPr>
          <a:xfrm>
            <a:off x="311708" y="296868"/>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b="1">
                <a:solidFill>
                  <a:schemeClr val="lt1"/>
                </a:solidFill>
                <a:latin typeface="Roboto Slab"/>
                <a:ea typeface="Roboto Slab"/>
                <a:cs typeface="Roboto Slab"/>
                <a:sym typeface="Roboto Slab"/>
              </a:rPr>
              <a:t>Long-range Plan Strategies</a:t>
            </a:r>
            <a:endParaRPr b="1">
              <a:solidFill>
                <a:schemeClr val="lt1"/>
              </a:solidFill>
              <a:latin typeface="Roboto Slab"/>
              <a:ea typeface="Roboto Slab"/>
              <a:cs typeface="Roboto Slab"/>
              <a:sym typeface="Roboto Slab"/>
            </a:endParaRPr>
          </a:p>
        </p:txBody>
      </p:sp>
      <p:sp>
        <p:nvSpPr>
          <p:cNvPr id="418" name="Google Shape;418;p43"/>
          <p:cNvSpPr txBox="1">
            <a:spLocks noGrp="1"/>
          </p:cNvSpPr>
          <p:nvPr>
            <p:ph type="subTitle" idx="1"/>
          </p:nvPr>
        </p:nvSpPr>
        <p:spPr>
          <a:xfrm>
            <a:off x="311700" y="2571743"/>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chemeClr val="lt1"/>
                </a:solidFill>
                <a:latin typeface="Proxima Nova Semibold"/>
                <a:ea typeface="Proxima Nova Semibold"/>
                <a:cs typeface="Proxima Nova Semibold"/>
                <a:sym typeface="Proxima Nova Semibold"/>
              </a:rPr>
              <a:t>Decision-Making Framework and Update</a:t>
            </a:r>
            <a:endParaRPr>
              <a:solidFill>
                <a:schemeClr val="lt1"/>
              </a:solidFill>
              <a:latin typeface="Proxima Nova Semibold"/>
              <a:ea typeface="Proxima Nova Semibold"/>
              <a:cs typeface="Proxima Nova Semibold"/>
              <a:sym typeface="Proxima Nova Semibold"/>
            </a:endParaRPr>
          </a:p>
        </p:txBody>
      </p:sp>
      <p:pic>
        <p:nvPicPr>
          <p:cNvPr id="419" name="Google Shape;419;p4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451630" y="4223773"/>
            <a:ext cx="2240733" cy="838200"/>
          </a:xfrm>
          <a:prstGeom prst="rect">
            <a:avLst/>
          </a:prstGeom>
          <a:noFill/>
          <a:ln>
            <a:noFill/>
          </a:ln>
        </p:spPr>
      </p:pic>
      <p:sp>
        <p:nvSpPr>
          <p:cNvPr id="420" name="Google Shape;420;p43"/>
          <p:cNvSpPr txBox="1">
            <a:spLocks noGrp="1"/>
          </p:cNvSpPr>
          <p:nvPr>
            <p:ph type="sldNum" idx="12"/>
          </p:nvPr>
        </p:nvSpPr>
        <p:spPr>
          <a:xfrm>
            <a:off x="129233" y="46432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200" b="1">
                <a:solidFill>
                  <a:srgbClr val="A9343A"/>
                </a:solidFill>
              </a:rPr>
              <a:t>31</a:t>
            </a:fld>
            <a:endParaRPr sz="1200" b="1">
              <a:solidFill>
                <a:srgbClr val="A9343A"/>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Slab"/>
                <a:ea typeface="Roboto Slab"/>
                <a:cs typeface="Roboto Slab"/>
                <a:sym typeface="Roboto Slab"/>
              </a:rPr>
              <a:t>Long-range Plan Decision Making Framework </a:t>
            </a:r>
            <a:endParaRPr b="1">
              <a:latin typeface="Roboto Slab"/>
              <a:ea typeface="Roboto Slab"/>
              <a:cs typeface="Roboto Slab"/>
              <a:sym typeface="Roboto Slab"/>
            </a:endParaRPr>
          </a:p>
        </p:txBody>
      </p:sp>
      <p:sp>
        <p:nvSpPr>
          <p:cNvPr id="426" name="Google Shape;426;p44">
            <a:extLst>
              <a:ext uri="{C183D7F6-B498-43B3-948B-1728B52AA6E4}">
                <adec:decorative xmlns:adec="http://schemas.microsoft.com/office/drawing/2017/decorative" val="1"/>
              </a:ext>
            </a:extLst>
          </p:cNvPr>
          <p:cNvSpPr/>
          <p:nvPr/>
        </p:nvSpPr>
        <p:spPr>
          <a:xfrm>
            <a:off x="-12000" y="0"/>
            <a:ext cx="9156000" cy="1680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7" name="Google Shape;427;p44"/>
          <p:cNvPicPr preferRelativeResize="0"/>
          <p:nvPr/>
        </p:nvPicPr>
        <p:blipFill>
          <a:blip r:embed="rId3">
            <a:alphaModFix/>
          </a:blip>
          <a:stretch>
            <a:fillRect/>
          </a:stretch>
        </p:blipFill>
        <p:spPr>
          <a:xfrm>
            <a:off x="8449375" y="4539075"/>
            <a:ext cx="572700" cy="572700"/>
          </a:xfrm>
          <a:prstGeom prst="rect">
            <a:avLst/>
          </a:prstGeom>
          <a:noFill/>
          <a:ln>
            <a:noFill/>
          </a:ln>
        </p:spPr>
      </p:pic>
      <p:sp>
        <p:nvSpPr>
          <p:cNvPr id="428" name="Google Shape;428;p44"/>
          <p:cNvSpPr txBox="1">
            <a:spLocks noGrp="1"/>
          </p:cNvSpPr>
          <p:nvPr>
            <p:ph type="sldNum" idx="12"/>
          </p:nvPr>
        </p:nvSpPr>
        <p:spPr>
          <a:xfrm>
            <a:off x="358483" y="45688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32</a:t>
            </a:fld>
            <a:endParaRPr/>
          </a:p>
        </p:txBody>
      </p:sp>
      <p:sp>
        <p:nvSpPr>
          <p:cNvPr id="429" name="Google Shape;429;p44">
            <a:extLst>
              <a:ext uri="{C183D7F6-B498-43B3-948B-1728B52AA6E4}">
                <adec:decorative xmlns:adec="http://schemas.microsoft.com/office/drawing/2017/decorative" val="1"/>
              </a:ext>
            </a:extLst>
          </p:cNvPr>
          <p:cNvSpPr txBox="1"/>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000">
                <a:solidFill>
                  <a:srgbClr val="595959"/>
                </a:solidFill>
              </a:rPr>
              <a:t>32</a:t>
            </a:fld>
            <a:endParaRPr sz="1000">
              <a:solidFill>
                <a:srgbClr val="595959"/>
              </a:solidFill>
            </a:endParaRPr>
          </a:p>
        </p:txBody>
      </p:sp>
      <p:cxnSp>
        <p:nvCxnSpPr>
          <p:cNvPr id="430" name="Google Shape;430;p44"/>
          <p:cNvCxnSpPr>
            <a:stCxn id="431" idx="3"/>
            <a:endCxn id="432" idx="1"/>
          </p:cNvCxnSpPr>
          <p:nvPr/>
        </p:nvCxnSpPr>
        <p:spPr>
          <a:xfrm>
            <a:off x="6578438" y="2476650"/>
            <a:ext cx="513900" cy="6900"/>
          </a:xfrm>
          <a:prstGeom prst="straightConnector1">
            <a:avLst/>
          </a:prstGeom>
          <a:noFill/>
          <a:ln w="19050" cap="flat" cmpd="sng">
            <a:solidFill>
              <a:srgbClr val="0097A7"/>
            </a:solidFill>
            <a:prstDash val="solid"/>
            <a:round/>
            <a:headEnd type="none" w="sm" len="sm"/>
            <a:tailEnd type="stealth" w="med" len="med"/>
          </a:ln>
        </p:spPr>
      </p:cxnSp>
      <p:sp>
        <p:nvSpPr>
          <p:cNvPr id="432" name="Google Shape;432;p44"/>
          <p:cNvSpPr/>
          <p:nvPr/>
        </p:nvSpPr>
        <p:spPr>
          <a:xfrm>
            <a:off x="7092388" y="2001150"/>
            <a:ext cx="1831200" cy="964500"/>
          </a:xfrm>
          <a:prstGeom prst="roundRect">
            <a:avLst>
              <a:gd name="adj" fmla="val 16667"/>
            </a:avLst>
          </a:prstGeom>
          <a:noFill/>
          <a:ln w="9525" cap="flat" cmpd="sng">
            <a:solidFill>
              <a:srgbClr val="0097A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a:latin typeface="Open Sans"/>
                <a:ea typeface="Open Sans"/>
                <a:cs typeface="Open Sans"/>
                <a:sym typeface="Open Sans"/>
              </a:rPr>
              <a:t>Consideration for </a:t>
            </a:r>
            <a:endParaRPr sz="1800">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800"/>
              <a:buFont typeface="Arial"/>
              <a:buNone/>
            </a:pPr>
            <a:r>
              <a:rPr lang="en" sz="1800" i="0" u="none" strike="noStrike" cap="none">
                <a:solidFill>
                  <a:srgbClr val="000000"/>
                </a:solidFill>
                <a:latin typeface="Open Sans"/>
                <a:ea typeface="Open Sans"/>
                <a:cs typeface="Open Sans"/>
                <a:sym typeface="Open Sans"/>
              </a:rPr>
              <a:t>Bond Funding</a:t>
            </a:r>
            <a:endParaRPr sz="1800" i="0" u="none" strike="noStrike" cap="none">
              <a:solidFill>
                <a:srgbClr val="000000"/>
              </a:solidFill>
              <a:latin typeface="Open Sans"/>
              <a:ea typeface="Open Sans"/>
              <a:cs typeface="Open Sans"/>
              <a:sym typeface="Open Sans"/>
            </a:endParaRPr>
          </a:p>
        </p:txBody>
      </p:sp>
      <p:sp>
        <p:nvSpPr>
          <p:cNvPr id="433" name="Google Shape;433;p44"/>
          <p:cNvSpPr/>
          <p:nvPr/>
        </p:nvSpPr>
        <p:spPr>
          <a:xfrm>
            <a:off x="208401" y="2038375"/>
            <a:ext cx="2879100" cy="1356000"/>
          </a:xfrm>
          <a:prstGeom prst="roundRect">
            <a:avLst>
              <a:gd name="adj" fmla="val 16667"/>
            </a:avLst>
          </a:prstGeom>
          <a:noFill/>
          <a:ln w="9525" cap="flat" cmpd="sng">
            <a:solidFill>
              <a:srgbClr val="0097A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Open Sans"/>
                <a:ea typeface="Open Sans"/>
                <a:cs typeface="Open Sans"/>
                <a:sym typeface="Open Sans"/>
              </a:rPr>
              <a:t>Equity by Design Strategies at Historically Underserved Campuses</a:t>
            </a:r>
            <a:endParaRPr sz="1800" i="0" u="none" strike="noStrike" cap="none">
              <a:solidFill>
                <a:srgbClr val="000000"/>
              </a:solidFill>
              <a:latin typeface="Open Sans"/>
              <a:ea typeface="Open Sans"/>
              <a:cs typeface="Open Sans"/>
              <a:sym typeface="Open Sans"/>
            </a:endParaRPr>
          </a:p>
        </p:txBody>
      </p:sp>
      <p:cxnSp>
        <p:nvCxnSpPr>
          <p:cNvPr id="434" name="Google Shape;434;p44"/>
          <p:cNvCxnSpPr>
            <a:endCxn id="431" idx="1"/>
          </p:cNvCxnSpPr>
          <p:nvPr/>
        </p:nvCxnSpPr>
        <p:spPr>
          <a:xfrm>
            <a:off x="3087638" y="2476050"/>
            <a:ext cx="508500" cy="600"/>
          </a:xfrm>
          <a:prstGeom prst="straightConnector1">
            <a:avLst/>
          </a:prstGeom>
          <a:noFill/>
          <a:ln w="19050" cap="flat" cmpd="sng">
            <a:solidFill>
              <a:srgbClr val="0097A7"/>
            </a:solidFill>
            <a:prstDash val="solid"/>
            <a:round/>
            <a:headEnd type="none" w="sm" len="sm"/>
            <a:tailEnd type="stealth" w="med" len="med"/>
          </a:ln>
        </p:spPr>
      </p:cxnSp>
      <p:sp>
        <p:nvSpPr>
          <p:cNvPr id="431" name="Google Shape;431;p44"/>
          <p:cNvSpPr/>
          <p:nvPr/>
        </p:nvSpPr>
        <p:spPr>
          <a:xfrm>
            <a:off x="3596138" y="1158000"/>
            <a:ext cx="2982300" cy="2637300"/>
          </a:xfrm>
          <a:prstGeom prst="roundRect">
            <a:avLst>
              <a:gd name="adj" fmla="val 16667"/>
            </a:avLst>
          </a:prstGeom>
          <a:noFill/>
          <a:ln w="9525" cap="flat" cmpd="sng">
            <a:solidFill>
              <a:srgbClr val="0097A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Open Sans"/>
                <a:ea typeface="Open Sans"/>
                <a:cs typeface="Open Sans"/>
                <a:sym typeface="Open Sans"/>
              </a:rPr>
              <a:t>Part 1</a:t>
            </a:r>
            <a:r>
              <a:rPr lang="en" sz="1800" i="0" u="none" strike="noStrike" cap="none">
                <a:solidFill>
                  <a:srgbClr val="000000"/>
                </a:solidFill>
                <a:latin typeface="Open Sans"/>
                <a:ea typeface="Open Sans"/>
                <a:cs typeface="Open Sans"/>
                <a:sym typeface="Open Sans"/>
              </a:rPr>
              <a:t>: Equity Rubric </a:t>
            </a:r>
            <a:endParaRPr sz="18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 sz="1800" i="0" u="none" strike="noStrike" cap="none">
                <a:solidFill>
                  <a:srgbClr val="000000"/>
                </a:solidFill>
                <a:latin typeface="Open Sans"/>
                <a:ea typeface="Open Sans"/>
                <a:cs typeface="Open Sans"/>
                <a:sym typeface="Open Sans"/>
              </a:rPr>
              <a:t>(Prioritizing the ‘What’)</a:t>
            </a:r>
            <a:endParaRPr sz="18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Open Sans"/>
                <a:ea typeface="Open Sans"/>
                <a:cs typeface="Open Sans"/>
                <a:sym typeface="Open Sans"/>
              </a:rPr>
              <a:t>Part 2</a:t>
            </a:r>
            <a:r>
              <a:rPr lang="en" sz="1800" i="0" u="none" strike="noStrike" cap="none">
                <a:solidFill>
                  <a:srgbClr val="000000"/>
                </a:solidFill>
                <a:latin typeface="Open Sans"/>
                <a:ea typeface="Open Sans"/>
                <a:cs typeface="Open Sans"/>
                <a:sym typeface="Open Sans"/>
              </a:rPr>
              <a:t>: Comparing ‘LRP Opportunity Index’ with strategy-specific data (Identifying the ‘Where’)</a:t>
            </a:r>
            <a:r>
              <a:rPr lang="en" sz="1800">
                <a:latin typeface="Open Sans"/>
                <a:ea typeface="Open Sans"/>
                <a:cs typeface="Open Sans"/>
                <a:sym typeface="Open Sans"/>
              </a:rPr>
              <a:t> </a:t>
            </a:r>
            <a:r>
              <a:rPr lang="en" sz="1800" i="1">
                <a:latin typeface="Open Sans"/>
                <a:ea typeface="Open Sans"/>
                <a:cs typeface="Open Sans"/>
                <a:sym typeface="Open Sans"/>
              </a:rPr>
              <a:t>with some exceptions</a:t>
            </a:r>
            <a:endParaRPr sz="1800" i="1">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Slab"/>
                <a:ea typeface="Roboto Slab"/>
                <a:cs typeface="Roboto Slab"/>
                <a:sym typeface="Roboto Slab"/>
              </a:rPr>
              <a:t>Part 1: Prioritizing the What</a:t>
            </a:r>
            <a:endParaRPr b="1">
              <a:latin typeface="Roboto Slab"/>
              <a:ea typeface="Roboto Slab"/>
              <a:cs typeface="Roboto Slab"/>
              <a:sym typeface="Roboto Slab"/>
            </a:endParaRPr>
          </a:p>
        </p:txBody>
      </p:sp>
      <p:sp>
        <p:nvSpPr>
          <p:cNvPr id="440" name="Google Shape;440;p45"/>
          <p:cNvSpPr txBox="1">
            <a:spLocks noGrp="1"/>
          </p:cNvSpPr>
          <p:nvPr>
            <p:ph type="body" idx="1"/>
          </p:nvPr>
        </p:nvSpPr>
        <p:spPr>
          <a:xfrm>
            <a:off x="311700" y="1017725"/>
            <a:ext cx="7117800" cy="3416400"/>
          </a:xfrm>
          <a:prstGeom prst="rect">
            <a:avLst/>
          </a:prstGeom>
        </p:spPr>
        <p:txBody>
          <a:bodyPr spcFirstLastPara="1" wrap="square" lIns="91425" tIns="91425" rIns="91425" bIns="91425" anchor="t" anchorCtr="0">
            <a:normAutofit fontScale="85000" lnSpcReduction="20000"/>
          </a:bodyPr>
          <a:lstStyle/>
          <a:p>
            <a:pPr marL="0" lvl="0" indent="0" algn="l" rtl="0">
              <a:lnSpc>
                <a:spcPct val="100000"/>
              </a:lnSpc>
              <a:spcBef>
                <a:spcPts val="0"/>
              </a:spcBef>
              <a:spcAft>
                <a:spcPts val="0"/>
              </a:spcAft>
              <a:buClr>
                <a:schemeClr val="dk1"/>
              </a:buClr>
              <a:buSzPct val="61111"/>
              <a:buFont typeface="Arial"/>
              <a:buNone/>
            </a:pPr>
            <a:r>
              <a:rPr lang="en">
                <a:latin typeface="Open Sans"/>
                <a:ea typeface="Open Sans"/>
                <a:cs typeface="Open Sans"/>
                <a:sym typeface="Open Sans"/>
              </a:rPr>
              <a:t>Equity Rubric - Guiding Pillars  </a:t>
            </a:r>
            <a:endParaRPr>
              <a:latin typeface="Open Sans"/>
              <a:ea typeface="Open Sans"/>
              <a:cs typeface="Open Sans"/>
              <a:sym typeface="Open Sans"/>
            </a:endParaRPr>
          </a:p>
          <a:p>
            <a:pPr marL="0" lvl="0" indent="0" algn="l" rtl="0">
              <a:lnSpc>
                <a:spcPct val="100000"/>
              </a:lnSpc>
              <a:spcBef>
                <a:spcPts val="0"/>
              </a:spcBef>
              <a:spcAft>
                <a:spcPts val="0"/>
              </a:spcAft>
              <a:buClr>
                <a:schemeClr val="dk1"/>
              </a:buClr>
              <a:buSzPct val="61111"/>
              <a:buFont typeface="Arial"/>
              <a:buNone/>
            </a:pPr>
            <a:r>
              <a:rPr lang="en" u="sng">
                <a:solidFill>
                  <a:schemeClr val="accent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(Informed by Equity-Focused Decision-Making)</a:t>
            </a:r>
            <a:r>
              <a:rPr lang="en" u="sng">
                <a:latin typeface="Open Sans"/>
                <a:ea typeface="Open Sans"/>
                <a:cs typeface="Open Sans"/>
                <a:sym typeface="Open Sans"/>
                <a:hlinkClick r:id="rId3"/>
              </a:rPr>
              <a:t> </a:t>
            </a:r>
            <a:endParaRPr>
              <a:latin typeface="Open Sans"/>
              <a:ea typeface="Open Sans"/>
              <a:cs typeface="Open Sans"/>
              <a:sym typeface="Open Sans"/>
            </a:endParaRPr>
          </a:p>
          <a:p>
            <a:pPr marL="0" lvl="0" indent="0" algn="l" rtl="0">
              <a:lnSpc>
                <a:spcPct val="100000"/>
              </a:lnSpc>
              <a:spcBef>
                <a:spcPts val="0"/>
              </a:spcBef>
              <a:spcAft>
                <a:spcPts val="0"/>
              </a:spcAft>
              <a:buClr>
                <a:schemeClr val="dk1"/>
              </a:buClr>
              <a:buSzPct val="78571"/>
              <a:buFont typeface="Arial"/>
              <a:buNone/>
            </a:pPr>
            <a:endParaRPr sz="1400">
              <a:latin typeface="Open Sans"/>
              <a:ea typeface="Open Sans"/>
              <a:cs typeface="Open Sans"/>
              <a:sym typeface="Open Sans"/>
            </a:endParaRPr>
          </a:p>
          <a:p>
            <a:pPr marL="0" lvl="0" indent="0" algn="l" rtl="0">
              <a:lnSpc>
                <a:spcPct val="100000"/>
              </a:lnSpc>
              <a:spcBef>
                <a:spcPts val="1000"/>
              </a:spcBef>
              <a:spcAft>
                <a:spcPts val="0"/>
              </a:spcAft>
              <a:buClr>
                <a:schemeClr val="dk1"/>
              </a:buClr>
              <a:buSzPct val="61111"/>
              <a:buFont typeface="Arial"/>
              <a:buNone/>
            </a:pPr>
            <a:r>
              <a:rPr lang="en">
                <a:latin typeface="Open Sans"/>
                <a:ea typeface="Open Sans"/>
                <a:cs typeface="Open Sans"/>
                <a:sym typeface="Open Sans"/>
              </a:rPr>
              <a:t>Prioritize Long-range Planning Committee strategies which…</a:t>
            </a:r>
            <a:endParaRPr>
              <a:latin typeface="Open Sans"/>
              <a:ea typeface="Open Sans"/>
              <a:cs typeface="Open Sans"/>
              <a:sym typeface="Open Sans"/>
            </a:endParaRPr>
          </a:p>
          <a:p>
            <a:pPr marL="457200" lvl="0" indent="-325755" algn="l" rtl="0">
              <a:lnSpc>
                <a:spcPct val="100000"/>
              </a:lnSpc>
              <a:spcBef>
                <a:spcPts val="1000"/>
              </a:spcBef>
              <a:spcAft>
                <a:spcPts val="0"/>
              </a:spcAft>
              <a:buClr>
                <a:schemeClr val="dk2"/>
              </a:buClr>
              <a:buSzPct val="100000"/>
              <a:buFont typeface="Lato"/>
              <a:buChar char="●"/>
            </a:pPr>
            <a:r>
              <a:rPr lang="en">
                <a:latin typeface="Open Sans"/>
                <a:ea typeface="Open Sans"/>
                <a:cs typeface="Open Sans"/>
                <a:sym typeface="Open Sans"/>
              </a:rPr>
              <a:t>…were informed by diverse people and perspectives </a:t>
            </a:r>
            <a:r>
              <a:rPr lang="en" b="1">
                <a:latin typeface="Open Sans"/>
                <a:ea typeface="Open Sans"/>
                <a:cs typeface="Open Sans"/>
                <a:sym typeface="Open Sans"/>
              </a:rPr>
              <a:t>(Engagement)</a:t>
            </a:r>
            <a:endParaRPr b="1">
              <a:latin typeface="Open Sans"/>
              <a:ea typeface="Open Sans"/>
              <a:cs typeface="Open Sans"/>
              <a:sym typeface="Open Sans"/>
            </a:endParaRPr>
          </a:p>
          <a:p>
            <a:pPr marL="457200" lvl="0" indent="-325755" algn="l" rtl="0">
              <a:lnSpc>
                <a:spcPct val="100000"/>
              </a:lnSpc>
              <a:spcBef>
                <a:spcPts val="1000"/>
              </a:spcBef>
              <a:spcAft>
                <a:spcPts val="0"/>
              </a:spcAft>
              <a:buClr>
                <a:schemeClr val="dk2"/>
              </a:buClr>
              <a:buSzPct val="100000"/>
              <a:buFont typeface="Lato"/>
              <a:buChar char="●"/>
            </a:pPr>
            <a:r>
              <a:rPr lang="en">
                <a:latin typeface="Open Sans"/>
                <a:ea typeface="Open Sans"/>
                <a:cs typeface="Open Sans"/>
                <a:sym typeface="Open Sans"/>
              </a:rPr>
              <a:t>…address predictable and systemic harm on students and staff from underserved communities</a:t>
            </a:r>
            <a:r>
              <a:rPr lang="en" b="1">
                <a:latin typeface="Open Sans"/>
                <a:ea typeface="Open Sans"/>
                <a:cs typeface="Open Sans"/>
                <a:sym typeface="Open Sans"/>
              </a:rPr>
              <a:t> (Harm)</a:t>
            </a:r>
            <a:endParaRPr b="1">
              <a:latin typeface="Open Sans"/>
              <a:ea typeface="Open Sans"/>
              <a:cs typeface="Open Sans"/>
              <a:sym typeface="Open Sans"/>
            </a:endParaRPr>
          </a:p>
          <a:p>
            <a:pPr marL="457200" lvl="0" indent="-325755" algn="l" rtl="0">
              <a:lnSpc>
                <a:spcPct val="100000"/>
              </a:lnSpc>
              <a:spcBef>
                <a:spcPts val="1000"/>
              </a:spcBef>
              <a:spcAft>
                <a:spcPts val="0"/>
              </a:spcAft>
              <a:buClr>
                <a:schemeClr val="dk2"/>
              </a:buClr>
              <a:buSzPct val="100000"/>
              <a:buFont typeface="Lato"/>
              <a:buChar char="●"/>
            </a:pPr>
            <a:r>
              <a:rPr lang="en">
                <a:latin typeface="Open Sans"/>
                <a:ea typeface="Open Sans"/>
                <a:cs typeface="Open Sans"/>
                <a:sym typeface="Open Sans"/>
              </a:rPr>
              <a:t>…directly address root causes </a:t>
            </a:r>
            <a:r>
              <a:rPr lang="en" b="1">
                <a:latin typeface="Open Sans"/>
                <a:ea typeface="Open Sans"/>
                <a:cs typeface="Open Sans"/>
                <a:sym typeface="Open Sans"/>
              </a:rPr>
              <a:t>(Root Causes)</a:t>
            </a:r>
            <a:endParaRPr b="1">
              <a:latin typeface="Open Sans"/>
              <a:ea typeface="Open Sans"/>
              <a:cs typeface="Open Sans"/>
              <a:sym typeface="Open Sans"/>
            </a:endParaRPr>
          </a:p>
          <a:p>
            <a:pPr marL="457200" lvl="0" indent="-325755" algn="l" rtl="0">
              <a:lnSpc>
                <a:spcPct val="100000"/>
              </a:lnSpc>
              <a:spcBef>
                <a:spcPts val="1000"/>
              </a:spcBef>
              <a:spcAft>
                <a:spcPts val="0"/>
              </a:spcAft>
              <a:buClr>
                <a:schemeClr val="dk2"/>
              </a:buClr>
              <a:buSzPct val="100000"/>
              <a:buFont typeface="Lato"/>
              <a:buChar char="●"/>
            </a:pPr>
            <a:r>
              <a:rPr lang="en">
                <a:latin typeface="Open Sans"/>
                <a:ea typeface="Open Sans"/>
                <a:cs typeface="Open Sans"/>
                <a:sym typeface="Open Sans"/>
              </a:rPr>
              <a:t>…are based on supporting evidence </a:t>
            </a:r>
            <a:r>
              <a:rPr lang="en" b="1">
                <a:latin typeface="Open Sans"/>
                <a:ea typeface="Open Sans"/>
                <a:cs typeface="Open Sans"/>
                <a:sym typeface="Open Sans"/>
              </a:rPr>
              <a:t>(Evidence)</a:t>
            </a:r>
            <a:endParaRPr b="1">
              <a:latin typeface="Open Sans"/>
              <a:ea typeface="Open Sans"/>
              <a:cs typeface="Open Sans"/>
              <a:sym typeface="Open Sans"/>
            </a:endParaRPr>
          </a:p>
          <a:p>
            <a:pPr marL="457200" lvl="0" indent="-325755" algn="l" rtl="0">
              <a:lnSpc>
                <a:spcPct val="100000"/>
              </a:lnSpc>
              <a:spcBef>
                <a:spcPts val="1000"/>
              </a:spcBef>
              <a:spcAft>
                <a:spcPts val="0"/>
              </a:spcAft>
              <a:buClr>
                <a:schemeClr val="dk2"/>
              </a:buClr>
              <a:buSzPct val="100000"/>
              <a:buFont typeface="Lato"/>
              <a:buChar char="●"/>
            </a:pPr>
            <a:r>
              <a:rPr lang="en">
                <a:latin typeface="Open Sans"/>
                <a:ea typeface="Open Sans"/>
                <a:cs typeface="Open Sans"/>
                <a:sym typeface="Open Sans"/>
              </a:rPr>
              <a:t>…impact learners as often as possible </a:t>
            </a:r>
            <a:r>
              <a:rPr lang="en" b="1">
                <a:latin typeface="Open Sans"/>
                <a:ea typeface="Open Sans"/>
                <a:cs typeface="Open Sans"/>
                <a:sym typeface="Open Sans"/>
              </a:rPr>
              <a:t>(Frequency)</a:t>
            </a:r>
            <a:endParaRPr>
              <a:latin typeface="Open Sans"/>
              <a:ea typeface="Open Sans"/>
              <a:cs typeface="Open Sans"/>
              <a:sym typeface="Open Sans"/>
            </a:endParaRPr>
          </a:p>
          <a:p>
            <a:pPr marL="0" lvl="0" indent="0" algn="l" rtl="0">
              <a:spcBef>
                <a:spcPts val="1000"/>
              </a:spcBef>
              <a:spcAft>
                <a:spcPts val="1000"/>
              </a:spcAft>
              <a:buNone/>
            </a:pPr>
            <a:r>
              <a:rPr lang="en">
                <a:latin typeface="Open Sans"/>
                <a:ea typeface="Open Sans"/>
                <a:cs typeface="Open Sans"/>
                <a:sym typeface="Open Sans"/>
              </a:rPr>
              <a:t> </a:t>
            </a:r>
            <a:endParaRPr>
              <a:latin typeface="Open Sans"/>
              <a:ea typeface="Open Sans"/>
              <a:cs typeface="Open Sans"/>
              <a:sym typeface="Open Sans"/>
            </a:endParaRPr>
          </a:p>
        </p:txBody>
      </p:sp>
      <p:sp>
        <p:nvSpPr>
          <p:cNvPr id="441" name="Google Shape;441;p45">
            <a:extLst>
              <a:ext uri="{C183D7F6-B498-43B3-948B-1728B52AA6E4}">
                <adec:decorative xmlns:adec="http://schemas.microsoft.com/office/drawing/2017/decorative" val="1"/>
              </a:ext>
            </a:extLst>
          </p:cNvPr>
          <p:cNvSpPr/>
          <p:nvPr/>
        </p:nvSpPr>
        <p:spPr>
          <a:xfrm>
            <a:off x="-12000" y="0"/>
            <a:ext cx="9156000" cy="1680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2" name="Google Shape;442;p4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8449375" y="4539075"/>
            <a:ext cx="572700" cy="572700"/>
          </a:xfrm>
          <a:prstGeom prst="rect">
            <a:avLst/>
          </a:prstGeom>
          <a:noFill/>
          <a:ln>
            <a:noFill/>
          </a:ln>
        </p:spPr>
      </p:pic>
      <p:sp>
        <p:nvSpPr>
          <p:cNvPr id="443" name="Google Shape;443;p45"/>
          <p:cNvSpPr txBox="1">
            <a:spLocks noGrp="1"/>
          </p:cNvSpPr>
          <p:nvPr>
            <p:ph type="sldNum" idx="12"/>
          </p:nvPr>
        </p:nvSpPr>
        <p:spPr>
          <a:xfrm>
            <a:off x="358483" y="45688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a:latin typeface="Roboto Slab"/>
                <a:ea typeface="Roboto Slab"/>
                <a:cs typeface="Roboto Slab"/>
                <a:sym typeface="Roboto Slab"/>
              </a:rPr>
              <a:t>Part 2: Identifying the Where</a:t>
            </a:r>
            <a:endParaRPr b="1">
              <a:latin typeface="Roboto Slab"/>
              <a:ea typeface="Roboto Slab"/>
              <a:cs typeface="Roboto Slab"/>
              <a:sym typeface="Roboto Slab"/>
            </a:endParaRPr>
          </a:p>
        </p:txBody>
      </p:sp>
      <p:sp>
        <p:nvSpPr>
          <p:cNvPr id="449" name="Google Shape;449;p46"/>
          <p:cNvSpPr txBox="1">
            <a:spLocks noGrp="1"/>
          </p:cNvSpPr>
          <p:nvPr>
            <p:ph type="body" idx="1"/>
          </p:nvPr>
        </p:nvSpPr>
        <p:spPr>
          <a:xfrm>
            <a:off x="311700" y="1017725"/>
            <a:ext cx="7117800" cy="3416400"/>
          </a:xfrm>
          <a:prstGeom prst="rect">
            <a:avLst/>
          </a:prstGeom>
        </p:spPr>
        <p:txBody>
          <a:bodyPr spcFirstLastPara="1" wrap="square" lIns="91425" tIns="91425" rIns="91425" bIns="91425" anchor="t" anchorCtr="0">
            <a:normAutofit/>
          </a:bodyPr>
          <a:lstStyle/>
          <a:p>
            <a:pPr marL="457200" lvl="0" indent="0" algn="l" rtl="0">
              <a:spcBef>
                <a:spcPts val="1000"/>
              </a:spcBef>
              <a:spcAft>
                <a:spcPts val="0"/>
              </a:spcAft>
              <a:buNone/>
            </a:pPr>
            <a:r>
              <a:rPr lang="en">
                <a:latin typeface="Open Sans"/>
                <a:ea typeface="Open Sans"/>
                <a:cs typeface="Open Sans"/>
                <a:sym typeface="Open Sans"/>
              </a:rPr>
              <a:t>To ensure we are reaching historically underserved students and not furthering the inequities caused by previous methods of decision-making, we will prioritize implementing projects at “High Opportunity” facilities as defined through the LRP Opportunity Index.</a:t>
            </a:r>
            <a:endParaRPr>
              <a:latin typeface="Open Sans"/>
              <a:ea typeface="Open Sans"/>
              <a:cs typeface="Open Sans"/>
              <a:sym typeface="Open Sans"/>
            </a:endParaRPr>
          </a:p>
          <a:p>
            <a:pPr marL="0" lvl="0" indent="0" algn="l" rtl="0">
              <a:spcBef>
                <a:spcPts val="0"/>
              </a:spcBef>
              <a:spcAft>
                <a:spcPts val="1000"/>
              </a:spcAft>
              <a:buNone/>
            </a:pPr>
            <a:r>
              <a:rPr lang="en">
                <a:latin typeface="Open Sans"/>
                <a:ea typeface="Open Sans"/>
                <a:cs typeface="Open Sans"/>
                <a:sym typeface="Open Sans"/>
              </a:rPr>
              <a:t> </a:t>
            </a:r>
            <a:endParaRPr>
              <a:latin typeface="Open Sans"/>
              <a:ea typeface="Open Sans"/>
              <a:cs typeface="Open Sans"/>
              <a:sym typeface="Open Sans"/>
            </a:endParaRPr>
          </a:p>
        </p:txBody>
      </p:sp>
      <p:sp>
        <p:nvSpPr>
          <p:cNvPr id="450" name="Google Shape;450;p46">
            <a:extLst>
              <a:ext uri="{C183D7F6-B498-43B3-948B-1728B52AA6E4}">
                <adec:decorative xmlns:adec="http://schemas.microsoft.com/office/drawing/2017/decorative" val="1"/>
              </a:ext>
            </a:extLst>
          </p:cNvPr>
          <p:cNvSpPr/>
          <p:nvPr/>
        </p:nvSpPr>
        <p:spPr>
          <a:xfrm>
            <a:off x="-12000" y="0"/>
            <a:ext cx="9156000" cy="1680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1" name="Google Shape;451;p4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49375" y="4539075"/>
            <a:ext cx="572700" cy="572700"/>
          </a:xfrm>
          <a:prstGeom prst="rect">
            <a:avLst/>
          </a:prstGeom>
          <a:noFill/>
          <a:ln>
            <a:noFill/>
          </a:ln>
        </p:spPr>
      </p:pic>
      <p:sp>
        <p:nvSpPr>
          <p:cNvPr id="452" name="Google Shape;452;p46"/>
          <p:cNvSpPr txBox="1">
            <a:spLocks noGrp="1"/>
          </p:cNvSpPr>
          <p:nvPr>
            <p:ph type="sldNum" idx="12"/>
          </p:nvPr>
        </p:nvSpPr>
        <p:spPr>
          <a:xfrm>
            <a:off x="358483" y="45688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Slab"/>
                <a:ea typeface="Roboto Slab"/>
                <a:cs typeface="Roboto Slab"/>
                <a:sym typeface="Roboto Slab"/>
              </a:rPr>
              <a:t>Part 2: High Opportunity Facilities</a:t>
            </a:r>
            <a:endParaRPr b="1">
              <a:latin typeface="Roboto Slab"/>
              <a:ea typeface="Roboto Slab"/>
              <a:cs typeface="Roboto Slab"/>
              <a:sym typeface="Roboto Slab"/>
            </a:endParaRPr>
          </a:p>
        </p:txBody>
      </p:sp>
      <p:sp>
        <p:nvSpPr>
          <p:cNvPr id="458" name="Google Shape;458;p47"/>
          <p:cNvSpPr txBox="1">
            <a:spLocks noGrp="1"/>
          </p:cNvSpPr>
          <p:nvPr>
            <p:ph type="body" idx="1"/>
          </p:nvPr>
        </p:nvSpPr>
        <p:spPr>
          <a:xfrm>
            <a:off x="311700" y="1017725"/>
            <a:ext cx="7117800" cy="3416400"/>
          </a:xfrm>
          <a:prstGeom prst="rect">
            <a:avLst/>
          </a:prstGeom>
        </p:spPr>
        <p:txBody>
          <a:bodyPr spcFirstLastPara="1" wrap="square" lIns="91425" tIns="91425" rIns="91425" bIns="91425" anchor="t" anchorCtr="0">
            <a:normAutofit fontScale="47500" lnSpcReduction="20000"/>
          </a:bodyPr>
          <a:lstStyle/>
          <a:p>
            <a:pPr marL="0" lvl="0" indent="0" algn="l" rtl="0">
              <a:spcBef>
                <a:spcPts val="1000"/>
              </a:spcBef>
              <a:spcAft>
                <a:spcPts val="0"/>
              </a:spcAft>
              <a:buClr>
                <a:schemeClr val="dk1"/>
              </a:buClr>
              <a:buSzPct val="63157"/>
              <a:buFont typeface="Arial"/>
              <a:buNone/>
            </a:pPr>
            <a:r>
              <a:rPr lang="en" sz="2850">
                <a:solidFill>
                  <a:schemeClr val="dk1"/>
                </a:solidFill>
                <a:latin typeface="Open Sans"/>
                <a:ea typeface="Open Sans"/>
                <a:cs typeface="Open Sans"/>
                <a:sym typeface="Open Sans"/>
              </a:rPr>
              <a:t>A facility is listed as "High Opportunity" if one of the following conditions are met:</a:t>
            </a:r>
            <a:endParaRPr sz="2850">
              <a:solidFill>
                <a:schemeClr val="dk1"/>
              </a:solidFill>
              <a:latin typeface="Open Sans"/>
              <a:ea typeface="Open Sans"/>
              <a:cs typeface="Open Sans"/>
              <a:sym typeface="Open Sans"/>
            </a:endParaRPr>
          </a:p>
          <a:p>
            <a:pPr marL="457200" lvl="0" indent="-328136" algn="l" rtl="0">
              <a:spcBef>
                <a:spcPts val="1000"/>
              </a:spcBef>
              <a:spcAft>
                <a:spcPts val="0"/>
              </a:spcAft>
              <a:buClr>
                <a:schemeClr val="dk1"/>
              </a:buClr>
              <a:buSzPct val="100000"/>
              <a:buFont typeface="Lato"/>
              <a:buChar char="●"/>
            </a:pPr>
            <a:r>
              <a:rPr lang="en" sz="2850">
                <a:solidFill>
                  <a:schemeClr val="dk1"/>
                </a:solidFill>
                <a:latin typeface="Open Sans"/>
                <a:ea typeface="Open Sans"/>
                <a:cs typeface="Open Sans"/>
                <a:sym typeface="Open Sans"/>
              </a:rPr>
              <a:t>If the school enrollment has a high number of underserved students in the highest quintile (top 20%) across the district AND has a high neighborhood vulnerability (using the CDC’s social vulnerability index and calculated by averaging the SVI of each census tract in its attendance area), </a:t>
            </a:r>
            <a:r>
              <a:rPr lang="en" sz="2850" b="1">
                <a:solidFill>
                  <a:schemeClr val="dk1"/>
                </a:solidFill>
                <a:latin typeface="Open Sans"/>
                <a:ea typeface="Open Sans"/>
                <a:cs typeface="Open Sans"/>
                <a:sym typeface="Open Sans"/>
              </a:rPr>
              <a:t>or</a:t>
            </a:r>
            <a:endParaRPr sz="2850" b="1">
              <a:solidFill>
                <a:schemeClr val="dk1"/>
              </a:solidFill>
              <a:latin typeface="Open Sans"/>
              <a:ea typeface="Open Sans"/>
              <a:cs typeface="Open Sans"/>
              <a:sym typeface="Open Sans"/>
            </a:endParaRPr>
          </a:p>
          <a:p>
            <a:pPr marL="457200" lvl="0" indent="-328136" algn="l" rtl="0">
              <a:spcBef>
                <a:spcPts val="1000"/>
              </a:spcBef>
              <a:spcAft>
                <a:spcPts val="0"/>
              </a:spcAft>
              <a:buClr>
                <a:schemeClr val="dk1"/>
              </a:buClr>
              <a:buSzPct val="100000"/>
              <a:buFont typeface="Lato"/>
              <a:buChar char="●"/>
            </a:pPr>
            <a:r>
              <a:rPr lang="en" sz="2850">
                <a:solidFill>
                  <a:schemeClr val="dk1"/>
                </a:solidFill>
                <a:latin typeface="Open Sans"/>
                <a:ea typeface="Open Sans"/>
                <a:cs typeface="Open Sans"/>
                <a:sym typeface="Open Sans"/>
              </a:rPr>
              <a:t>If there are 3 or more identified groups of underserved students in the top two quintiles (top 40%) across the district, regardless of neighborhood vulnerability, </a:t>
            </a:r>
            <a:r>
              <a:rPr lang="en" sz="2850" b="1">
                <a:solidFill>
                  <a:schemeClr val="dk1"/>
                </a:solidFill>
                <a:latin typeface="Open Sans"/>
                <a:ea typeface="Open Sans"/>
                <a:cs typeface="Open Sans"/>
                <a:sym typeface="Open Sans"/>
              </a:rPr>
              <a:t>or</a:t>
            </a:r>
            <a:endParaRPr sz="2850" b="1">
              <a:solidFill>
                <a:schemeClr val="dk1"/>
              </a:solidFill>
              <a:latin typeface="Open Sans"/>
              <a:ea typeface="Open Sans"/>
              <a:cs typeface="Open Sans"/>
              <a:sym typeface="Open Sans"/>
            </a:endParaRPr>
          </a:p>
          <a:p>
            <a:pPr marL="457200" lvl="0" indent="-328136" algn="l" rtl="0">
              <a:spcBef>
                <a:spcPts val="1000"/>
              </a:spcBef>
              <a:spcAft>
                <a:spcPts val="0"/>
              </a:spcAft>
              <a:buClr>
                <a:schemeClr val="dk1"/>
              </a:buClr>
              <a:buSzPct val="100000"/>
              <a:buFont typeface="Open Sans"/>
              <a:buChar char="●"/>
            </a:pPr>
            <a:r>
              <a:rPr lang="en" sz="2850">
                <a:solidFill>
                  <a:schemeClr val="dk1"/>
                </a:solidFill>
                <a:latin typeface="Open Sans"/>
                <a:ea typeface="Open Sans"/>
                <a:cs typeface="Open Sans"/>
                <a:sym typeface="Open Sans"/>
              </a:rPr>
              <a:t>If it is a central or district-wide facility that is in a census tract that has a high neighborhood vulnerability</a:t>
            </a:r>
            <a:endParaRPr>
              <a:latin typeface="Open Sans"/>
              <a:ea typeface="Open Sans"/>
              <a:cs typeface="Open Sans"/>
              <a:sym typeface="Open Sans"/>
            </a:endParaRPr>
          </a:p>
        </p:txBody>
      </p:sp>
      <p:sp>
        <p:nvSpPr>
          <p:cNvPr id="459" name="Google Shape;459;p47">
            <a:extLst>
              <a:ext uri="{C183D7F6-B498-43B3-948B-1728B52AA6E4}">
                <adec:decorative xmlns:adec="http://schemas.microsoft.com/office/drawing/2017/decorative" val="1"/>
              </a:ext>
            </a:extLst>
          </p:cNvPr>
          <p:cNvSpPr/>
          <p:nvPr/>
        </p:nvSpPr>
        <p:spPr>
          <a:xfrm>
            <a:off x="-12000" y="0"/>
            <a:ext cx="9156000" cy="1680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0" name="Google Shape;460;p4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49375" y="4539075"/>
            <a:ext cx="572700" cy="572700"/>
          </a:xfrm>
          <a:prstGeom prst="rect">
            <a:avLst/>
          </a:prstGeom>
          <a:noFill/>
          <a:ln>
            <a:noFill/>
          </a:ln>
        </p:spPr>
      </p:pic>
      <p:sp>
        <p:nvSpPr>
          <p:cNvPr id="461" name="Google Shape;461;p47"/>
          <p:cNvSpPr txBox="1">
            <a:spLocks noGrp="1"/>
          </p:cNvSpPr>
          <p:nvPr>
            <p:ph type="sldNum" idx="12"/>
          </p:nvPr>
        </p:nvSpPr>
        <p:spPr>
          <a:xfrm>
            <a:off x="358483" y="45688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Slab"/>
                <a:ea typeface="Roboto Slab"/>
                <a:cs typeface="Roboto Slab"/>
                <a:sym typeface="Roboto Slab"/>
              </a:rPr>
              <a:t>Part 2: High Opportunity Facilities</a:t>
            </a:r>
            <a:endParaRPr b="1">
              <a:latin typeface="Roboto Slab"/>
              <a:ea typeface="Roboto Slab"/>
              <a:cs typeface="Roboto Slab"/>
              <a:sym typeface="Roboto Slab"/>
            </a:endParaRPr>
          </a:p>
        </p:txBody>
      </p:sp>
      <p:sp>
        <p:nvSpPr>
          <p:cNvPr id="467" name="Google Shape;467;p48">
            <a:extLst>
              <a:ext uri="{C183D7F6-B498-43B3-948B-1728B52AA6E4}">
                <adec:decorative xmlns:adec="http://schemas.microsoft.com/office/drawing/2017/decorative" val="1"/>
              </a:ext>
            </a:extLst>
          </p:cNvPr>
          <p:cNvSpPr/>
          <p:nvPr/>
        </p:nvSpPr>
        <p:spPr>
          <a:xfrm>
            <a:off x="-12000" y="0"/>
            <a:ext cx="9156000" cy="1680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8" name="Google Shape;468;p4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49375" y="4539075"/>
            <a:ext cx="572700" cy="572700"/>
          </a:xfrm>
          <a:prstGeom prst="rect">
            <a:avLst/>
          </a:prstGeom>
          <a:noFill/>
          <a:ln>
            <a:noFill/>
          </a:ln>
        </p:spPr>
      </p:pic>
      <p:sp>
        <p:nvSpPr>
          <p:cNvPr id="469" name="Google Shape;469;p48"/>
          <p:cNvSpPr txBox="1">
            <a:spLocks noGrp="1"/>
          </p:cNvSpPr>
          <p:nvPr>
            <p:ph type="sldNum" idx="12"/>
          </p:nvPr>
        </p:nvSpPr>
        <p:spPr>
          <a:xfrm>
            <a:off x="358483" y="45688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36</a:t>
            </a:fld>
            <a:endParaRPr/>
          </a:p>
        </p:txBody>
      </p:sp>
      <p:sp>
        <p:nvSpPr>
          <p:cNvPr id="470" name="Google Shape;470;p48"/>
          <p:cNvSpPr txBox="1"/>
          <p:nvPr/>
        </p:nvSpPr>
        <p:spPr>
          <a:xfrm>
            <a:off x="1372288" y="1031925"/>
            <a:ext cx="2420700" cy="3417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Allison Elementary</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Alternative Learning Center</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Andrews Elementary</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Barrington Elementary</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Brown Elementary</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Burnet Middle</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Clifton Career Development School</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Cook Elementary</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Delco Center</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Dobie Middle</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Eastside Early College High</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Galindo Elementary</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Garcia YMLA</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Govalle Elementary</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Graham Elementary</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Guerrero Thompson Elementary</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Harris Elementary</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Hart Elementary</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Houston Elementary</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International High</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r>
              <a:rPr lang="en" sz="1000" i="0" u="none" strike="noStrike" cap="none">
                <a:solidFill>
                  <a:srgbClr val="000000"/>
                </a:solidFill>
                <a:latin typeface="Open Sans"/>
                <a:ea typeface="Open Sans"/>
                <a:cs typeface="Open Sans"/>
                <a:sym typeface="Open Sans"/>
              </a:rPr>
              <a:t>Jordan Elementary</a:t>
            </a:r>
            <a:endParaRPr sz="1000" i="0" u="none" strike="noStrike" cap="none">
              <a:solidFill>
                <a:srgbClr val="000000"/>
              </a:solidFill>
              <a:latin typeface="Open Sans"/>
              <a:ea typeface="Open Sans"/>
              <a:cs typeface="Open Sans"/>
              <a:sym typeface="Open Sans"/>
            </a:endParaRPr>
          </a:p>
        </p:txBody>
      </p:sp>
      <p:sp>
        <p:nvSpPr>
          <p:cNvPr id="471" name="Google Shape;471;p48"/>
          <p:cNvSpPr txBox="1"/>
          <p:nvPr/>
        </p:nvSpPr>
        <p:spPr>
          <a:xfrm>
            <a:off x="3656888" y="1031925"/>
            <a:ext cx="2057400" cy="3417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Langford Elementary</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LBJ Early College High</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Linder Elementary</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Lively Middle</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Martin Middle</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McBee Elementary</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Mendez Middle</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Navarro Early College High</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Nelson Bus Terminal</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Nelson Field</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Noack Sports Complex</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Norman-Sims Elementary</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Northeast Early College High</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Oak Springs Elementary</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Odom Elementary</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Ortega Elementary</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Overton Elementary</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Padron Elementary</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Palm Elementary</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Pecan Springs Elementary</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Perez Elementary</a:t>
            </a:r>
            <a:endParaRPr sz="1000" i="0" u="none" strike="noStrike" cap="none">
              <a:solidFill>
                <a:srgbClr val="000000"/>
              </a:solidFill>
              <a:latin typeface="Open Sans"/>
              <a:ea typeface="Open Sans"/>
              <a:cs typeface="Open Sans"/>
              <a:sym typeface="Open Sans"/>
            </a:endParaRPr>
          </a:p>
        </p:txBody>
      </p:sp>
      <p:sp>
        <p:nvSpPr>
          <p:cNvPr id="472" name="Google Shape;472;p48"/>
          <p:cNvSpPr txBox="1"/>
          <p:nvPr/>
        </p:nvSpPr>
        <p:spPr>
          <a:xfrm>
            <a:off x="5714288" y="1031925"/>
            <a:ext cx="2057400" cy="3109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Pickle Elementary</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Pleasant Hill Elementary</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Reilly Elementary</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Rodriguez Elementary</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Sadler Means YWLA</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Sanchez Elementary </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Service Center </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Southeast Bus Terminal</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St. Elmo Elementary</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Travis Early College High</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Travis Heights Elementary</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Uphaus Early Childhood Center</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Walnut Creek Elementary</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Webb Middle</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Widen Elementary</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Winn Elementary</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Wooldridge Elementary</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Wooten Elementary</a:t>
            </a:r>
            <a:endParaRPr sz="10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rgbClr val="000000"/>
                </a:solidFill>
                <a:latin typeface="Open Sans"/>
                <a:ea typeface="Open Sans"/>
                <a:cs typeface="Open Sans"/>
                <a:sym typeface="Open Sans"/>
              </a:rPr>
              <a:t>Zavala Elementary</a:t>
            </a:r>
            <a:endParaRPr sz="140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Slab"/>
                <a:ea typeface="Roboto Slab"/>
                <a:cs typeface="Roboto Slab"/>
                <a:sym typeface="Roboto Slab"/>
              </a:rPr>
              <a:t>Part 2: High Opportunity Facilities</a:t>
            </a:r>
            <a:endParaRPr b="1">
              <a:latin typeface="Roboto Slab"/>
              <a:ea typeface="Roboto Slab"/>
              <a:cs typeface="Roboto Slab"/>
              <a:sym typeface="Roboto Slab"/>
            </a:endParaRPr>
          </a:p>
        </p:txBody>
      </p:sp>
      <p:sp>
        <p:nvSpPr>
          <p:cNvPr id="478" name="Google Shape;478;p49"/>
          <p:cNvSpPr txBox="1">
            <a:spLocks noGrp="1"/>
          </p:cNvSpPr>
          <p:nvPr>
            <p:ph type="body" idx="1"/>
          </p:nvPr>
        </p:nvSpPr>
        <p:spPr>
          <a:xfrm>
            <a:off x="311700" y="1017725"/>
            <a:ext cx="7117800" cy="3416400"/>
          </a:xfrm>
          <a:prstGeom prst="rect">
            <a:avLst/>
          </a:prstGeom>
        </p:spPr>
        <p:txBody>
          <a:bodyPr spcFirstLastPara="1" wrap="square" lIns="91425" tIns="91425" rIns="91425" bIns="91425" anchor="t" anchorCtr="0">
            <a:normAutofit lnSpcReduction="10000"/>
          </a:bodyPr>
          <a:lstStyle/>
          <a:p>
            <a:pPr marL="0" lvl="0" indent="0" algn="l" rtl="0">
              <a:lnSpc>
                <a:spcPct val="100000"/>
              </a:lnSpc>
              <a:spcBef>
                <a:spcPts val="1000"/>
              </a:spcBef>
              <a:spcAft>
                <a:spcPts val="0"/>
              </a:spcAft>
              <a:buNone/>
            </a:pPr>
            <a:r>
              <a:rPr lang="en" dirty="0">
                <a:solidFill>
                  <a:schemeClr val="dk1"/>
                </a:solidFill>
                <a:latin typeface="Open Sans"/>
                <a:ea typeface="Open Sans"/>
                <a:cs typeface="Open Sans"/>
                <a:sym typeface="Open Sans"/>
              </a:rPr>
              <a:t>Where possible, data points for each strategy have been identified. These often align with specific sub-scores or specific questions from the ESA.</a:t>
            </a:r>
            <a:endParaRPr dirty="0">
              <a:solidFill>
                <a:schemeClr val="dk1"/>
              </a:solidFill>
              <a:latin typeface="Open Sans"/>
              <a:ea typeface="Open Sans"/>
              <a:cs typeface="Open Sans"/>
              <a:sym typeface="Open Sans"/>
            </a:endParaRPr>
          </a:p>
          <a:p>
            <a:pPr marL="0" lvl="0" indent="0" algn="l" rtl="0">
              <a:lnSpc>
                <a:spcPct val="100000"/>
              </a:lnSpc>
              <a:spcBef>
                <a:spcPts val="1000"/>
              </a:spcBef>
              <a:spcAft>
                <a:spcPts val="0"/>
              </a:spcAft>
              <a:buClr>
                <a:schemeClr val="dk1"/>
              </a:buClr>
              <a:buSzPts val="1800"/>
              <a:buFont typeface="Arial"/>
              <a:buNone/>
            </a:pPr>
            <a:r>
              <a:rPr lang="en" b="1" dirty="0">
                <a:solidFill>
                  <a:schemeClr val="dk1"/>
                </a:solidFill>
                <a:latin typeface="Open Sans"/>
                <a:ea typeface="Open Sans"/>
                <a:cs typeface="Open Sans"/>
                <a:sym typeface="Open Sans"/>
              </a:rPr>
              <a:t>Example:</a:t>
            </a:r>
            <a:endParaRPr b="1" dirty="0">
              <a:solidFill>
                <a:schemeClr val="dk1"/>
              </a:solidFill>
              <a:latin typeface="Open Sans"/>
              <a:ea typeface="Open Sans"/>
              <a:cs typeface="Open Sans"/>
              <a:sym typeface="Open Sans"/>
            </a:endParaRPr>
          </a:p>
          <a:p>
            <a:pPr marL="0" lvl="0" indent="0" algn="l" rtl="0">
              <a:lnSpc>
                <a:spcPct val="100000"/>
              </a:lnSpc>
              <a:spcBef>
                <a:spcPts val="1000"/>
              </a:spcBef>
              <a:spcAft>
                <a:spcPts val="0"/>
              </a:spcAft>
              <a:buNone/>
            </a:pPr>
            <a:r>
              <a:rPr lang="en" dirty="0">
                <a:solidFill>
                  <a:schemeClr val="dk1"/>
                </a:solidFill>
                <a:latin typeface="Open Sans"/>
                <a:ea typeface="Open Sans"/>
                <a:cs typeface="Open Sans"/>
                <a:sym typeface="Open Sans"/>
              </a:rPr>
              <a:t>VAPA strategy: </a:t>
            </a:r>
            <a:r>
              <a:rPr lang="en" i="1" dirty="0">
                <a:solidFill>
                  <a:schemeClr val="dk1"/>
                </a:solidFill>
                <a:latin typeface="Open Sans"/>
                <a:ea typeface="Open Sans"/>
                <a:cs typeface="Open Sans"/>
                <a:sym typeface="Open Sans"/>
              </a:rPr>
              <a:t>“Ensure VAPA classes have a facility that matches the programmatic needs”</a:t>
            </a:r>
            <a:endParaRPr i="1" dirty="0">
              <a:solidFill>
                <a:schemeClr val="dk1"/>
              </a:solidFill>
              <a:latin typeface="Open Sans"/>
              <a:ea typeface="Open Sans"/>
              <a:cs typeface="Open Sans"/>
              <a:sym typeface="Open Sans"/>
            </a:endParaRPr>
          </a:p>
          <a:p>
            <a:pPr marL="0" lvl="0" indent="0" algn="l" rtl="0">
              <a:lnSpc>
                <a:spcPct val="100000"/>
              </a:lnSpc>
              <a:spcBef>
                <a:spcPts val="1000"/>
              </a:spcBef>
              <a:spcAft>
                <a:spcPts val="0"/>
              </a:spcAft>
              <a:buNone/>
            </a:pPr>
            <a:r>
              <a:rPr lang="en" dirty="0">
                <a:solidFill>
                  <a:schemeClr val="dk1"/>
                </a:solidFill>
                <a:latin typeface="Open Sans"/>
                <a:ea typeface="Open Sans"/>
                <a:cs typeface="Open Sans"/>
                <a:sym typeface="Open Sans"/>
              </a:rPr>
              <a:t>Potential data point: VAPA ESA Sub-score (which measures how rehearsal and support spaces align with the ed spec) </a:t>
            </a:r>
            <a:endParaRPr dirty="0">
              <a:solidFill>
                <a:schemeClr val="dk1"/>
              </a:solidFill>
              <a:latin typeface="Open Sans"/>
              <a:ea typeface="Open Sans"/>
              <a:cs typeface="Open Sans"/>
              <a:sym typeface="Open Sans"/>
            </a:endParaRPr>
          </a:p>
          <a:p>
            <a:pPr marL="0" lvl="0" indent="0" algn="l" rtl="0">
              <a:spcBef>
                <a:spcPts val="1000"/>
              </a:spcBef>
              <a:spcAft>
                <a:spcPts val="0"/>
              </a:spcAft>
              <a:buNone/>
            </a:pPr>
            <a:r>
              <a:rPr lang="en" dirty="0">
                <a:solidFill>
                  <a:schemeClr val="dk1"/>
                </a:solidFill>
                <a:latin typeface="Open Sans"/>
                <a:ea typeface="Open Sans"/>
                <a:cs typeface="Open Sans"/>
                <a:sym typeface="Open Sans"/>
              </a:rPr>
              <a:t>link to example </a:t>
            </a:r>
            <a:r>
              <a:rPr lang="en" u="sng" dirty="0">
                <a:solidFill>
                  <a:schemeClr val="accent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ESA Summary</a:t>
            </a:r>
            <a:r>
              <a:rPr lang="en" dirty="0">
                <a:solidFill>
                  <a:schemeClr val="dk1"/>
                </a:solidFill>
                <a:latin typeface="Open Sans"/>
                <a:ea typeface="Open Sans"/>
                <a:cs typeface="Open Sans"/>
                <a:sym typeface="Open Sans"/>
              </a:rPr>
              <a:t> and </a:t>
            </a:r>
            <a:r>
              <a:rPr lang="en" u="sng" dirty="0">
                <a:solidFill>
                  <a:schemeClr val="accent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Full Report</a:t>
            </a:r>
            <a:r>
              <a:rPr lang="en" sz="2850" dirty="0">
                <a:solidFill>
                  <a:schemeClr val="dk1"/>
                </a:solidFill>
                <a:latin typeface="Open Sans"/>
                <a:ea typeface="Open Sans"/>
                <a:cs typeface="Open Sans"/>
                <a:sym typeface="Open Sans"/>
              </a:rPr>
              <a:t> </a:t>
            </a:r>
            <a:endParaRPr dirty="0">
              <a:latin typeface="Open Sans"/>
              <a:ea typeface="Open Sans"/>
              <a:cs typeface="Open Sans"/>
              <a:sym typeface="Open Sans"/>
            </a:endParaRPr>
          </a:p>
        </p:txBody>
      </p:sp>
      <p:sp>
        <p:nvSpPr>
          <p:cNvPr id="479" name="Google Shape;479;p49">
            <a:extLst>
              <a:ext uri="{C183D7F6-B498-43B3-948B-1728B52AA6E4}">
                <adec:decorative xmlns:adec="http://schemas.microsoft.com/office/drawing/2017/decorative" val="1"/>
              </a:ext>
            </a:extLst>
          </p:cNvPr>
          <p:cNvSpPr/>
          <p:nvPr/>
        </p:nvSpPr>
        <p:spPr>
          <a:xfrm>
            <a:off x="-12000" y="0"/>
            <a:ext cx="9156000" cy="1680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0" name="Google Shape;480;p49">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8449375" y="4539075"/>
            <a:ext cx="572700" cy="572700"/>
          </a:xfrm>
          <a:prstGeom prst="rect">
            <a:avLst/>
          </a:prstGeom>
          <a:noFill/>
          <a:ln>
            <a:noFill/>
          </a:ln>
        </p:spPr>
      </p:pic>
      <p:sp>
        <p:nvSpPr>
          <p:cNvPr id="481" name="Google Shape;481;p49"/>
          <p:cNvSpPr txBox="1">
            <a:spLocks noGrp="1"/>
          </p:cNvSpPr>
          <p:nvPr>
            <p:ph type="sldNum" idx="12"/>
          </p:nvPr>
        </p:nvSpPr>
        <p:spPr>
          <a:xfrm>
            <a:off x="358483" y="45688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50"/>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Slab"/>
                <a:ea typeface="Roboto Slab"/>
                <a:cs typeface="Roboto Slab"/>
                <a:sym typeface="Roboto Slab"/>
              </a:rPr>
              <a:t>Part 2: High Opportunity Facilities Rubric</a:t>
            </a:r>
            <a:endParaRPr b="1">
              <a:latin typeface="Roboto Slab"/>
              <a:ea typeface="Roboto Slab"/>
              <a:cs typeface="Roboto Slab"/>
              <a:sym typeface="Roboto Slab"/>
            </a:endParaRPr>
          </a:p>
        </p:txBody>
      </p:sp>
      <p:sp>
        <p:nvSpPr>
          <p:cNvPr id="487" name="Google Shape;487;p50">
            <a:extLst>
              <a:ext uri="{C183D7F6-B498-43B3-948B-1728B52AA6E4}">
                <adec:decorative xmlns:adec="http://schemas.microsoft.com/office/drawing/2017/decorative" val="1"/>
              </a:ext>
            </a:extLst>
          </p:cNvPr>
          <p:cNvSpPr/>
          <p:nvPr/>
        </p:nvSpPr>
        <p:spPr>
          <a:xfrm>
            <a:off x="-12000" y="0"/>
            <a:ext cx="9156000" cy="1680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8" name="Google Shape;488;p5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49375" y="4539075"/>
            <a:ext cx="572700" cy="572700"/>
          </a:xfrm>
          <a:prstGeom prst="rect">
            <a:avLst/>
          </a:prstGeom>
          <a:noFill/>
          <a:ln>
            <a:noFill/>
          </a:ln>
        </p:spPr>
      </p:pic>
      <p:sp>
        <p:nvSpPr>
          <p:cNvPr id="489" name="Google Shape;489;p50"/>
          <p:cNvSpPr txBox="1">
            <a:spLocks noGrp="1"/>
          </p:cNvSpPr>
          <p:nvPr>
            <p:ph type="sldNum" idx="12"/>
          </p:nvPr>
        </p:nvSpPr>
        <p:spPr>
          <a:xfrm>
            <a:off x="358483" y="45688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38</a:t>
            </a:fld>
            <a:endParaRPr/>
          </a:p>
        </p:txBody>
      </p:sp>
      <p:pic>
        <p:nvPicPr>
          <p:cNvPr id="490" name="Google Shape;490;p50"/>
          <p:cNvPicPr preferRelativeResize="0"/>
          <p:nvPr/>
        </p:nvPicPr>
        <p:blipFill rotWithShape="1">
          <a:blip r:embed="rId4">
            <a:alphaModFix/>
          </a:blip>
          <a:srcRect/>
          <a:stretch/>
        </p:blipFill>
        <p:spPr>
          <a:xfrm>
            <a:off x="1685701" y="910275"/>
            <a:ext cx="4073991" cy="4053600"/>
          </a:xfrm>
          <a:prstGeom prst="rect">
            <a:avLst/>
          </a:prstGeom>
          <a:noFill/>
          <a:ln>
            <a:noFill/>
          </a:ln>
        </p:spPr>
      </p:pic>
      <p:sp>
        <p:nvSpPr>
          <p:cNvPr id="491" name="Google Shape;491;p50"/>
          <p:cNvSpPr txBox="1"/>
          <p:nvPr/>
        </p:nvSpPr>
        <p:spPr>
          <a:xfrm>
            <a:off x="5992800" y="1037238"/>
            <a:ext cx="2898300" cy="2750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000"/>
              </a:spcBef>
              <a:spcAft>
                <a:spcPts val="0"/>
              </a:spcAft>
              <a:buClr>
                <a:srgbClr val="000000"/>
              </a:buClr>
              <a:buSzPts val="1500"/>
              <a:buFont typeface="Arial"/>
              <a:buNone/>
            </a:pPr>
            <a:r>
              <a:rPr lang="en" sz="1500" b="0" i="0" u="none" strike="noStrike" cap="none">
                <a:solidFill>
                  <a:srgbClr val="000000"/>
                </a:solidFill>
                <a:latin typeface="Lato"/>
                <a:ea typeface="Lato"/>
                <a:cs typeface="Lato"/>
                <a:sym typeface="Lato"/>
              </a:rPr>
              <a:t>This priority list is used as a starting point. </a:t>
            </a:r>
            <a:endParaRPr sz="1500" b="0" i="0" u="none" strike="noStrike" cap="none">
              <a:solidFill>
                <a:srgbClr val="000000"/>
              </a:solidFill>
              <a:latin typeface="Lato"/>
              <a:ea typeface="Lato"/>
              <a:cs typeface="Lato"/>
              <a:sym typeface="Lato"/>
            </a:endParaRPr>
          </a:p>
          <a:p>
            <a:pPr marL="0" marR="0" lvl="0" indent="0" algn="l" rtl="0">
              <a:lnSpc>
                <a:spcPct val="100000"/>
              </a:lnSpc>
              <a:spcBef>
                <a:spcPts val="1000"/>
              </a:spcBef>
              <a:spcAft>
                <a:spcPts val="0"/>
              </a:spcAft>
              <a:buClr>
                <a:srgbClr val="000000"/>
              </a:buClr>
              <a:buSzPts val="1500"/>
              <a:buFont typeface="Arial"/>
              <a:buNone/>
            </a:pPr>
            <a:r>
              <a:rPr lang="en" sz="1500" b="0" i="0" u="none" strike="noStrike" cap="none">
                <a:solidFill>
                  <a:srgbClr val="000000"/>
                </a:solidFill>
                <a:latin typeface="Lato"/>
                <a:ea typeface="Lato"/>
                <a:cs typeface="Lato"/>
                <a:sym typeface="Lato"/>
              </a:rPr>
              <a:t>LPC project managers and AISD subject matter experts will determine the location and project for the specific strategies.  </a:t>
            </a:r>
            <a:endParaRPr sz="1500" b="0" i="0" u="none" strike="noStrike" cap="none">
              <a:solidFill>
                <a:srgbClr val="000000"/>
              </a:solidFill>
              <a:latin typeface="Lato"/>
              <a:ea typeface="Lato"/>
              <a:cs typeface="Lato"/>
              <a:sym typeface="Lato"/>
            </a:endParaRPr>
          </a:p>
          <a:p>
            <a:pPr marL="0" marR="0" lvl="0" indent="0" algn="l" rtl="0">
              <a:lnSpc>
                <a:spcPct val="100000"/>
              </a:lnSpc>
              <a:spcBef>
                <a:spcPts val="1000"/>
              </a:spcBef>
              <a:spcAft>
                <a:spcPts val="1000"/>
              </a:spcAft>
              <a:buClr>
                <a:srgbClr val="000000"/>
              </a:buClr>
              <a:buSzPts val="1500"/>
              <a:buFont typeface="Arial"/>
              <a:buNone/>
            </a:pPr>
            <a:r>
              <a:rPr lang="en" sz="1500" b="0" i="0" u="none" strike="noStrike" cap="none">
                <a:solidFill>
                  <a:srgbClr val="000000"/>
                </a:solidFill>
                <a:latin typeface="Lato"/>
                <a:ea typeface="Lato"/>
                <a:cs typeface="Lato"/>
                <a:sym typeface="Lato"/>
              </a:rPr>
              <a:t>If multiple strategies occur at a campus, a modernization of that school may be considered.     </a:t>
            </a:r>
            <a:endParaRPr sz="1500" b="0" i="0" u="none" strike="noStrike" cap="none">
              <a:solidFill>
                <a:srgbClr val="000000"/>
              </a:solidFill>
              <a:latin typeface="Lato"/>
              <a:ea typeface="Lato"/>
              <a:cs typeface="Lato"/>
              <a:sym typeface="Lato"/>
            </a:endParaRPr>
          </a:p>
        </p:txBody>
      </p:sp>
      <p:pic>
        <p:nvPicPr>
          <p:cNvPr id="492" name="Google Shape;492;p5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685701" y="910275"/>
            <a:ext cx="4073991" cy="4053600"/>
          </a:xfrm>
          <a:prstGeom prst="rect">
            <a:avLst/>
          </a:prstGeom>
          <a:noFill/>
          <a:ln>
            <a:noFill/>
          </a:ln>
        </p:spPr>
      </p:pic>
      <p:sp>
        <p:nvSpPr>
          <p:cNvPr id="493" name="Google Shape;493;p50">
            <a:extLst>
              <a:ext uri="{C183D7F6-B498-43B3-948B-1728B52AA6E4}">
                <adec:decorative xmlns:adec="http://schemas.microsoft.com/office/drawing/2017/decorative" val="1"/>
              </a:ext>
            </a:extLst>
          </p:cNvPr>
          <p:cNvSpPr/>
          <p:nvPr/>
        </p:nvSpPr>
        <p:spPr>
          <a:xfrm>
            <a:off x="1626000" y="869425"/>
            <a:ext cx="1420200" cy="4187400"/>
          </a:xfrm>
          <a:prstGeom prst="roundRect">
            <a:avLst>
              <a:gd name="adj" fmla="val 16667"/>
            </a:avLst>
          </a:prstGeom>
          <a:noFill/>
          <a:ln w="38100" cap="flat" cmpd="sng">
            <a:solidFill>
              <a:srgbClr val="FFAB4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50">
            <a:extLst>
              <a:ext uri="{C183D7F6-B498-43B3-948B-1728B52AA6E4}">
                <adec:decorative xmlns:adec="http://schemas.microsoft.com/office/drawing/2017/decorative" val="1"/>
              </a:ext>
            </a:extLst>
          </p:cNvPr>
          <p:cNvSpPr/>
          <p:nvPr/>
        </p:nvSpPr>
        <p:spPr>
          <a:xfrm>
            <a:off x="5335975" y="869425"/>
            <a:ext cx="471300" cy="4187400"/>
          </a:xfrm>
          <a:prstGeom prst="roundRect">
            <a:avLst>
              <a:gd name="adj" fmla="val 16667"/>
            </a:avLst>
          </a:prstGeom>
          <a:noFill/>
          <a:ln w="38100" cap="flat" cmpd="sng">
            <a:solidFill>
              <a:srgbClr val="FFAB4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Slab"/>
                <a:ea typeface="Roboto Slab"/>
                <a:cs typeface="Roboto Slab"/>
                <a:sym typeface="Roboto Slab"/>
              </a:rPr>
              <a:t>Long-range Plan Update: Bond Funded Strategies</a:t>
            </a:r>
            <a:endParaRPr b="1">
              <a:latin typeface="Roboto Slab"/>
              <a:ea typeface="Roboto Slab"/>
              <a:cs typeface="Roboto Slab"/>
              <a:sym typeface="Roboto Slab"/>
            </a:endParaRPr>
          </a:p>
        </p:txBody>
      </p:sp>
      <p:sp>
        <p:nvSpPr>
          <p:cNvPr id="500" name="Google Shape;500;p51"/>
          <p:cNvSpPr txBox="1">
            <a:spLocks noGrp="1"/>
          </p:cNvSpPr>
          <p:nvPr>
            <p:ph type="body" idx="1"/>
          </p:nvPr>
        </p:nvSpPr>
        <p:spPr>
          <a:xfrm>
            <a:off x="311700" y="1017725"/>
            <a:ext cx="7117800" cy="3416400"/>
          </a:xfrm>
          <a:prstGeom prst="rect">
            <a:avLst/>
          </a:prstGeom>
        </p:spPr>
        <p:txBody>
          <a:bodyPr spcFirstLastPara="1" wrap="square" lIns="91425" tIns="91425" rIns="91425" bIns="91425" anchor="t" anchorCtr="0">
            <a:normAutofit/>
          </a:bodyPr>
          <a:lstStyle/>
          <a:p>
            <a:pPr marL="457200" lvl="0" indent="-349250" algn="l" rtl="0">
              <a:spcBef>
                <a:spcPts val="0"/>
              </a:spcBef>
              <a:spcAft>
                <a:spcPts val="0"/>
              </a:spcAft>
              <a:buSzPts val="1900"/>
              <a:buFont typeface="Open Sans"/>
              <a:buChar char="●"/>
            </a:pPr>
            <a:r>
              <a:rPr lang="en" sz="1900">
                <a:latin typeface="Open Sans"/>
                <a:ea typeface="Open Sans"/>
                <a:cs typeface="Open Sans"/>
                <a:sym typeface="Open Sans"/>
              </a:rPr>
              <a:t>Two committees, Transportation, Food Service and Maintenance and Safety, Security and Resiliency have finalized their prioritization of strategies (Part 1) and have prioritized the locations for them (Part 2).</a:t>
            </a:r>
            <a:endParaRPr sz="1900">
              <a:latin typeface="Open Sans"/>
              <a:ea typeface="Open Sans"/>
              <a:cs typeface="Open Sans"/>
              <a:sym typeface="Open Sans"/>
            </a:endParaRPr>
          </a:p>
          <a:p>
            <a:pPr marL="457200" lvl="0" indent="0" algn="l" rtl="0">
              <a:spcBef>
                <a:spcPts val="1000"/>
              </a:spcBef>
              <a:spcAft>
                <a:spcPts val="0"/>
              </a:spcAft>
              <a:buNone/>
            </a:pPr>
            <a:endParaRPr sz="1900">
              <a:latin typeface="Open Sans"/>
              <a:ea typeface="Open Sans"/>
              <a:cs typeface="Open Sans"/>
              <a:sym typeface="Open Sans"/>
            </a:endParaRPr>
          </a:p>
          <a:p>
            <a:pPr marL="457200" lvl="0" indent="-349250" algn="l" rtl="0">
              <a:spcBef>
                <a:spcPts val="1000"/>
              </a:spcBef>
              <a:spcAft>
                <a:spcPts val="0"/>
              </a:spcAft>
              <a:buSzPts val="1900"/>
              <a:buFont typeface="Open Sans"/>
              <a:buChar char="●"/>
            </a:pPr>
            <a:r>
              <a:rPr lang="en" sz="1900">
                <a:latin typeface="Open Sans"/>
                <a:ea typeface="Open Sans"/>
                <a:cs typeface="Open Sans"/>
                <a:sym typeface="Open Sans"/>
              </a:rPr>
              <a:t>All other committees are anticipated to complete their work early next week.</a:t>
            </a:r>
            <a:endParaRPr sz="1900">
              <a:latin typeface="Open Sans"/>
              <a:ea typeface="Open Sans"/>
              <a:cs typeface="Open Sans"/>
              <a:sym typeface="Open Sans"/>
            </a:endParaRPr>
          </a:p>
          <a:p>
            <a:pPr marL="0" lvl="0" indent="0" algn="l" rtl="0">
              <a:spcBef>
                <a:spcPts val="1000"/>
              </a:spcBef>
              <a:spcAft>
                <a:spcPts val="1000"/>
              </a:spcAft>
              <a:buNone/>
            </a:pPr>
            <a:endParaRPr>
              <a:latin typeface="Open Sans"/>
              <a:ea typeface="Open Sans"/>
              <a:cs typeface="Open Sans"/>
              <a:sym typeface="Open Sans"/>
            </a:endParaRPr>
          </a:p>
        </p:txBody>
      </p:sp>
      <p:sp>
        <p:nvSpPr>
          <p:cNvPr id="501" name="Google Shape;501;p51">
            <a:extLst>
              <a:ext uri="{C183D7F6-B498-43B3-948B-1728B52AA6E4}">
                <adec:decorative xmlns:adec="http://schemas.microsoft.com/office/drawing/2017/decorative" val="1"/>
              </a:ext>
            </a:extLst>
          </p:cNvPr>
          <p:cNvSpPr/>
          <p:nvPr/>
        </p:nvSpPr>
        <p:spPr>
          <a:xfrm>
            <a:off x="-12000" y="0"/>
            <a:ext cx="9156000" cy="1680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2" name="Google Shape;502;p5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49375" y="4539075"/>
            <a:ext cx="572700" cy="572700"/>
          </a:xfrm>
          <a:prstGeom prst="rect">
            <a:avLst/>
          </a:prstGeom>
          <a:noFill/>
          <a:ln>
            <a:noFill/>
          </a:ln>
        </p:spPr>
      </p:pic>
      <p:sp>
        <p:nvSpPr>
          <p:cNvPr id="503" name="Google Shape;503;p51"/>
          <p:cNvSpPr txBox="1">
            <a:spLocks noGrp="1"/>
          </p:cNvSpPr>
          <p:nvPr>
            <p:ph type="sldNum" idx="12"/>
          </p:nvPr>
        </p:nvSpPr>
        <p:spPr>
          <a:xfrm>
            <a:off x="358483" y="45688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sp>
        <p:nvSpPr>
          <p:cNvPr id="86" name="Google Shape;86;p16">
            <a:extLst>
              <a:ext uri="{C183D7F6-B498-43B3-948B-1728B52AA6E4}">
                <adec:decorative xmlns:adec="http://schemas.microsoft.com/office/drawing/2017/decorative" val="1"/>
              </a:ext>
            </a:extLst>
          </p:cNvPr>
          <p:cNvSpPr/>
          <p:nvPr/>
        </p:nvSpPr>
        <p:spPr>
          <a:xfrm>
            <a:off x="0" y="12000"/>
            <a:ext cx="9144000" cy="41244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6"/>
          <p:cNvSpPr txBox="1">
            <a:spLocks noGrp="1"/>
          </p:cNvSpPr>
          <p:nvPr>
            <p:ph type="ctrTitle"/>
          </p:nvPr>
        </p:nvSpPr>
        <p:spPr>
          <a:xfrm>
            <a:off x="311708" y="181068"/>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b="1">
                <a:solidFill>
                  <a:schemeClr val="lt1"/>
                </a:solidFill>
                <a:latin typeface="Roboto Slab"/>
                <a:ea typeface="Roboto Slab"/>
                <a:cs typeface="Roboto Slab"/>
                <a:sym typeface="Roboto Slab"/>
              </a:rPr>
              <a:t>Bond Steering Committee</a:t>
            </a:r>
            <a:endParaRPr b="1">
              <a:solidFill>
                <a:schemeClr val="lt1"/>
              </a:solidFill>
              <a:latin typeface="Roboto Slab"/>
              <a:ea typeface="Roboto Slab"/>
              <a:cs typeface="Roboto Slab"/>
              <a:sym typeface="Roboto Slab"/>
            </a:endParaRPr>
          </a:p>
        </p:txBody>
      </p:sp>
      <p:sp>
        <p:nvSpPr>
          <p:cNvPr id="88" name="Google Shape;88;p16"/>
          <p:cNvSpPr txBox="1">
            <a:spLocks noGrp="1"/>
          </p:cNvSpPr>
          <p:nvPr>
            <p:ph type="subTitle" idx="1"/>
          </p:nvPr>
        </p:nvSpPr>
        <p:spPr>
          <a:xfrm>
            <a:off x="311700" y="2270618"/>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chemeClr val="lt1"/>
                </a:solidFill>
                <a:latin typeface="Proxima Nova Semibold"/>
                <a:ea typeface="Proxima Nova Semibold"/>
                <a:cs typeface="Proxima Nova Semibold"/>
                <a:sym typeface="Proxima Nova Semibold"/>
              </a:rPr>
              <a:t>Saturday, June 11, 2022</a:t>
            </a:r>
            <a:endParaRPr>
              <a:solidFill>
                <a:schemeClr val="lt1"/>
              </a:solidFill>
              <a:latin typeface="Proxima Nova Semibold"/>
              <a:ea typeface="Proxima Nova Semibold"/>
              <a:cs typeface="Proxima Nova Semibold"/>
              <a:sym typeface="Proxima Nova Semibold"/>
            </a:endParaRPr>
          </a:p>
        </p:txBody>
      </p:sp>
      <p:pic>
        <p:nvPicPr>
          <p:cNvPr id="89" name="Google Shape;89;p1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451630" y="4223773"/>
            <a:ext cx="2240733" cy="838200"/>
          </a:xfrm>
          <a:prstGeom prst="rect">
            <a:avLst/>
          </a:prstGeom>
          <a:noFill/>
          <a:ln>
            <a:noFill/>
          </a:ln>
        </p:spPr>
      </p:pic>
      <p:sp>
        <p:nvSpPr>
          <p:cNvPr id="90" name="Google Shape;90;p16"/>
          <p:cNvSpPr txBox="1">
            <a:spLocks noGrp="1"/>
          </p:cNvSpPr>
          <p:nvPr>
            <p:ph type="sldNum" idx="12"/>
          </p:nvPr>
        </p:nvSpPr>
        <p:spPr>
          <a:xfrm>
            <a:off x="129233" y="46432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200" b="1">
                <a:solidFill>
                  <a:srgbClr val="980000"/>
                </a:solidFill>
              </a:rPr>
              <a:t>4</a:t>
            </a:fld>
            <a:endParaRPr sz="1200" b="1">
              <a:solidFill>
                <a:srgbClr val="98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2">
            <a:extLst>
              <a:ext uri="{C183D7F6-B498-43B3-948B-1728B52AA6E4}">
                <adec:decorative xmlns:adec="http://schemas.microsoft.com/office/drawing/2017/decorative" val="1"/>
              </a:ext>
            </a:extLst>
          </p:cNvPr>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a:latin typeface="Roboto Slab"/>
                <a:ea typeface="Roboto Slab"/>
                <a:cs typeface="Roboto Slab"/>
                <a:sym typeface="Roboto Slab"/>
              </a:rPr>
              <a:t>What are your pebbles and boulders </a:t>
            </a:r>
            <a:endParaRPr>
              <a:latin typeface="Roboto Slab"/>
              <a:ea typeface="Roboto Slab"/>
              <a:cs typeface="Roboto Slab"/>
              <a:sym typeface="Roboto Slab SemiBold"/>
            </a:endParaRPr>
          </a:p>
        </p:txBody>
      </p:sp>
      <p:sp>
        <p:nvSpPr>
          <p:cNvPr id="509" name="Google Shape;509;p52">
            <a:extLst>
              <a:ext uri="{C183D7F6-B498-43B3-948B-1728B52AA6E4}">
                <adec:decorative xmlns:adec="http://schemas.microsoft.com/office/drawing/2017/decorative" val="1"/>
              </a:ext>
            </a:extLst>
          </p:cNvPr>
          <p:cNvSpPr txBox="1"/>
          <p:nvPr/>
        </p:nvSpPr>
        <p:spPr>
          <a:xfrm>
            <a:off x="4947225" y="3395038"/>
            <a:ext cx="2070600" cy="400200"/>
          </a:xfrm>
          <a:prstGeom prst="rect">
            <a:avLst/>
          </a:prstGeom>
          <a:noFill/>
          <a:ln>
            <a:noFill/>
          </a:ln>
          <a:effectLst>
            <a:outerShdw blurRad="57150" dist="19050" dir="5400000" algn="bl" rotWithShape="0">
              <a:srgbClr val="000000">
                <a:alpha val="6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CCCCCC"/>
                </a:solidFill>
                <a:latin typeface="Open Sans"/>
                <a:ea typeface="Open Sans"/>
                <a:cs typeface="Open Sans"/>
                <a:sym typeface="Open Sans"/>
              </a:rPr>
              <a:t>Academics + CTE</a:t>
            </a:r>
            <a:endParaRPr b="1">
              <a:solidFill>
                <a:srgbClr val="CCCCCC"/>
              </a:solidFill>
              <a:latin typeface="Open Sans"/>
              <a:ea typeface="Open Sans"/>
              <a:cs typeface="Open Sans"/>
              <a:sym typeface="Open Sans"/>
            </a:endParaRPr>
          </a:p>
        </p:txBody>
      </p:sp>
      <p:sp>
        <p:nvSpPr>
          <p:cNvPr id="510" name="Google Shape;510;p52">
            <a:extLst>
              <a:ext uri="{C183D7F6-B498-43B3-948B-1728B52AA6E4}">
                <adec:decorative xmlns:adec="http://schemas.microsoft.com/office/drawing/2017/decorative" val="1"/>
              </a:ext>
            </a:extLst>
          </p:cNvPr>
          <p:cNvSpPr txBox="1"/>
          <p:nvPr/>
        </p:nvSpPr>
        <p:spPr>
          <a:xfrm>
            <a:off x="5808963" y="803950"/>
            <a:ext cx="1083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CCCCCC"/>
                </a:solidFill>
                <a:latin typeface="Open Sans"/>
                <a:ea typeface="Open Sans"/>
                <a:cs typeface="Open Sans"/>
                <a:sym typeface="Open Sans"/>
              </a:rPr>
              <a:t>Athletics</a:t>
            </a:r>
            <a:endParaRPr b="1">
              <a:solidFill>
                <a:srgbClr val="CCCCCC"/>
              </a:solidFill>
              <a:latin typeface="Open Sans"/>
              <a:ea typeface="Open Sans"/>
              <a:cs typeface="Open Sans"/>
              <a:sym typeface="Open Sans"/>
            </a:endParaRPr>
          </a:p>
        </p:txBody>
      </p:sp>
      <p:sp>
        <p:nvSpPr>
          <p:cNvPr id="511" name="Google Shape;511;p52">
            <a:extLst>
              <a:ext uri="{C183D7F6-B498-43B3-948B-1728B52AA6E4}">
                <adec:decorative xmlns:adec="http://schemas.microsoft.com/office/drawing/2017/decorative" val="1"/>
              </a:ext>
            </a:extLst>
          </p:cNvPr>
          <p:cNvSpPr txBox="1"/>
          <p:nvPr/>
        </p:nvSpPr>
        <p:spPr>
          <a:xfrm>
            <a:off x="6544938" y="1967238"/>
            <a:ext cx="1057200" cy="400200"/>
          </a:xfrm>
          <a:prstGeom prst="rect">
            <a:avLst/>
          </a:prstGeom>
          <a:noFill/>
          <a:ln>
            <a:noFill/>
          </a:ln>
          <a:effectLst>
            <a:outerShdw blurRad="57150" dist="19050" dir="5400000" algn="bl" rotWithShape="0">
              <a:srgbClr val="000000">
                <a:alpha val="6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CCCCCC"/>
                </a:solidFill>
                <a:latin typeface="Open Sans"/>
                <a:ea typeface="Open Sans"/>
                <a:cs typeface="Open Sans"/>
                <a:sym typeface="Open Sans"/>
              </a:rPr>
              <a:t>Fine Arts</a:t>
            </a:r>
            <a:endParaRPr b="1">
              <a:solidFill>
                <a:srgbClr val="CCCCCC"/>
              </a:solidFill>
              <a:latin typeface="Open Sans"/>
              <a:ea typeface="Open Sans"/>
              <a:cs typeface="Open Sans"/>
              <a:sym typeface="Open Sans"/>
            </a:endParaRPr>
          </a:p>
        </p:txBody>
      </p:sp>
      <p:sp>
        <p:nvSpPr>
          <p:cNvPr id="512" name="Google Shape;512;p52">
            <a:extLst>
              <a:ext uri="{C183D7F6-B498-43B3-948B-1728B52AA6E4}">
                <adec:decorative xmlns:adec="http://schemas.microsoft.com/office/drawing/2017/decorative" val="1"/>
              </a:ext>
            </a:extLst>
          </p:cNvPr>
          <p:cNvSpPr txBox="1"/>
          <p:nvPr/>
        </p:nvSpPr>
        <p:spPr>
          <a:xfrm>
            <a:off x="6987675" y="319600"/>
            <a:ext cx="198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CCCCCC"/>
                </a:solidFill>
                <a:latin typeface="Open Sans"/>
                <a:ea typeface="Open Sans"/>
                <a:cs typeface="Open Sans"/>
                <a:sym typeface="Open Sans"/>
              </a:rPr>
              <a:t>Safety + Security </a:t>
            </a:r>
            <a:endParaRPr b="1">
              <a:solidFill>
                <a:srgbClr val="CCCCCC"/>
              </a:solidFill>
              <a:latin typeface="Open Sans"/>
              <a:ea typeface="Open Sans"/>
              <a:cs typeface="Open Sans"/>
              <a:sym typeface="Open Sans"/>
            </a:endParaRPr>
          </a:p>
        </p:txBody>
      </p:sp>
      <p:sp>
        <p:nvSpPr>
          <p:cNvPr id="513" name="Google Shape;513;p52">
            <a:extLst>
              <a:ext uri="{C183D7F6-B498-43B3-948B-1728B52AA6E4}">
                <adec:decorative xmlns:adec="http://schemas.microsoft.com/office/drawing/2017/decorative" val="1"/>
              </a:ext>
            </a:extLst>
          </p:cNvPr>
          <p:cNvSpPr txBox="1"/>
          <p:nvPr/>
        </p:nvSpPr>
        <p:spPr>
          <a:xfrm>
            <a:off x="4397575" y="2331225"/>
            <a:ext cx="1540800" cy="400200"/>
          </a:xfrm>
          <a:prstGeom prst="rect">
            <a:avLst/>
          </a:prstGeom>
          <a:noFill/>
          <a:ln>
            <a:noFill/>
          </a:ln>
          <a:effectLst>
            <a:outerShdw blurRad="57150" dist="19050" dir="5400000" algn="bl" rotWithShape="0">
              <a:srgbClr val="000000">
                <a:alpha val="6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CCCCCC"/>
                </a:solidFill>
                <a:latin typeface="Open Sans"/>
                <a:ea typeface="Open Sans"/>
                <a:cs typeface="Open Sans"/>
                <a:sym typeface="Open Sans"/>
              </a:rPr>
              <a:t>Transportation</a:t>
            </a:r>
            <a:endParaRPr b="1">
              <a:solidFill>
                <a:srgbClr val="CCCCCC"/>
              </a:solidFill>
              <a:latin typeface="Open Sans"/>
              <a:ea typeface="Open Sans"/>
              <a:cs typeface="Open Sans"/>
              <a:sym typeface="Open Sans"/>
            </a:endParaRPr>
          </a:p>
        </p:txBody>
      </p:sp>
      <p:pic>
        <p:nvPicPr>
          <p:cNvPr id="514" name="Google Shape;514;p52">
            <a:extLst>
              <a:ext uri="{C183D7F6-B498-43B3-948B-1728B52AA6E4}">
                <adec:decorative xmlns:adec="http://schemas.microsoft.com/office/drawing/2017/decorative" val="1"/>
              </a:ext>
            </a:extLst>
          </p:cNvPr>
          <p:cNvPicPr preferRelativeResize="0"/>
          <p:nvPr/>
        </p:nvPicPr>
        <p:blipFill>
          <a:blip r:embed="rId3">
            <a:alphaModFix amt="52000"/>
          </a:blip>
          <a:stretch>
            <a:fillRect/>
          </a:stretch>
        </p:blipFill>
        <p:spPr>
          <a:xfrm rot="1446967">
            <a:off x="2217105" y="1972798"/>
            <a:ext cx="319634" cy="297963"/>
          </a:xfrm>
          <a:prstGeom prst="rect">
            <a:avLst/>
          </a:prstGeom>
          <a:noFill/>
          <a:ln>
            <a:noFill/>
          </a:ln>
        </p:spPr>
      </p:pic>
      <p:pic>
        <p:nvPicPr>
          <p:cNvPr id="515" name="Google Shape;515;p52">
            <a:extLst>
              <a:ext uri="{C183D7F6-B498-43B3-948B-1728B52AA6E4}">
                <adec:decorative xmlns:adec="http://schemas.microsoft.com/office/drawing/2017/decorative" val="1"/>
              </a:ext>
            </a:extLst>
          </p:cNvPr>
          <p:cNvPicPr preferRelativeResize="0"/>
          <p:nvPr/>
        </p:nvPicPr>
        <p:blipFill>
          <a:blip r:embed="rId4">
            <a:alphaModFix amt="50000"/>
          </a:blip>
          <a:stretch>
            <a:fillRect/>
          </a:stretch>
        </p:blipFill>
        <p:spPr>
          <a:xfrm>
            <a:off x="2127101" y="3850710"/>
            <a:ext cx="162526" cy="173360"/>
          </a:xfrm>
          <a:prstGeom prst="rect">
            <a:avLst/>
          </a:prstGeom>
          <a:noFill/>
          <a:ln>
            <a:noFill/>
          </a:ln>
        </p:spPr>
      </p:pic>
      <p:pic>
        <p:nvPicPr>
          <p:cNvPr id="516" name="Google Shape;516;p52">
            <a:extLst>
              <a:ext uri="{C183D7F6-B498-43B3-948B-1728B52AA6E4}">
                <adec:decorative xmlns:adec="http://schemas.microsoft.com/office/drawing/2017/decorative" val="1"/>
              </a:ext>
            </a:extLst>
          </p:cNvPr>
          <p:cNvPicPr preferRelativeResize="0"/>
          <p:nvPr/>
        </p:nvPicPr>
        <p:blipFill>
          <a:blip r:embed="rId5">
            <a:alphaModFix amt="52000"/>
          </a:blip>
          <a:stretch>
            <a:fillRect/>
          </a:stretch>
        </p:blipFill>
        <p:spPr>
          <a:xfrm>
            <a:off x="2485285" y="2308089"/>
            <a:ext cx="308799" cy="276293"/>
          </a:xfrm>
          <a:prstGeom prst="rect">
            <a:avLst/>
          </a:prstGeom>
          <a:noFill/>
          <a:ln>
            <a:noFill/>
          </a:ln>
        </p:spPr>
      </p:pic>
      <p:pic>
        <p:nvPicPr>
          <p:cNvPr id="517" name="Google Shape;517;p52">
            <a:extLst>
              <a:ext uri="{C183D7F6-B498-43B3-948B-1728B52AA6E4}">
                <adec:decorative xmlns:adec="http://schemas.microsoft.com/office/drawing/2017/decorative" val="1"/>
              </a:ext>
            </a:extLst>
          </p:cNvPr>
          <p:cNvPicPr preferRelativeResize="0"/>
          <p:nvPr/>
        </p:nvPicPr>
        <p:blipFill>
          <a:blip r:embed="rId4">
            <a:alphaModFix amt="50000"/>
          </a:blip>
          <a:stretch>
            <a:fillRect/>
          </a:stretch>
        </p:blipFill>
        <p:spPr>
          <a:xfrm rot="1676187">
            <a:off x="2043599" y="4180000"/>
            <a:ext cx="308800" cy="329368"/>
          </a:xfrm>
          <a:prstGeom prst="rect">
            <a:avLst/>
          </a:prstGeom>
          <a:noFill/>
          <a:ln>
            <a:noFill/>
          </a:ln>
        </p:spPr>
      </p:pic>
      <p:pic>
        <p:nvPicPr>
          <p:cNvPr id="518" name="Google Shape;518;p52">
            <a:extLst>
              <a:ext uri="{C183D7F6-B498-43B3-948B-1728B52AA6E4}">
                <adec:decorative xmlns:adec="http://schemas.microsoft.com/office/drawing/2017/decorative" val="1"/>
              </a:ext>
            </a:extLst>
          </p:cNvPr>
          <p:cNvPicPr preferRelativeResize="0"/>
          <p:nvPr/>
        </p:nvPicPr>
        <p:blipFill>
          <a:blip r:embed="rId4">
            <a:alphaModFix amt="50000"/>
          </a:blip>
          <a:stretch>
            <a:fillRect/>
          </a:stretch>
        </p:blipFill>
        <p:spPr>
          <a:xfrm>
            <a:off x="1970664" y="3984273"/>
            <a:ext cx="162526" cy="173360"/>
          </a:xfrm>
          <a:prstGeom prst="rect">
            <a:avLst/>
          </a:prstGeom>
          <a:noFill/>
          <a:ln>
            <a:noFill/>
          </a:ln>
        </p:spPr>
      </p:pic>
      <p:sp>
        <p:nvSpPr>
          <p:cNvPr id="519" name="Google Shape;519;p52">
            <a:extLst>
              <a:ext uri="{C183D7F6-B498-43B3-948B-1728B52AA6E4}">
                <adec:decorative xmlns:adec="http://schemas.microsoft.com/office/drawing/2017/decorative" val="1"/>
              </a:ext>
            </a:extLst>
          </p:cNvPr>
          <p:cNvSpPr txBox="1"/>
          <p:nvPr/>
        </p:nvSpPr>
        <p:spPr>
          <a:xfrm>
            <a:off x="7726850" y="1672613"/>
            <a:ext cx="1257300" cy="400200"/>
          </a:xfrm>
          <a:prstGeom prst="rect">
            <a:avLst/>
          </a:prstGeom>
          <a:noFill/>
          <a:ln>
            <a:noFill/>
          </a:ln>
          <a:effectLst>
            <a:outerShdw blurRad="57150" dist="19050" dir="5400000" algn="bl" rotWithShape="0">
              <a:srgbClr val="000000">
                <a:alpha val="6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CCCCCC"/>
                </a:solidFill>
                <a:latin typeface="Open Sans"/>
                <a:ea typeface="Open Sans"/>
                <a:cs typeface="Open Sans"/>
                <a:sym typeface="Open Sans"/>
              </a:rPr>
              <a:t>Technology</a:t>
            </a:r>
            <a:r>
              <a:rPr lang="en">
                <a:latin typeface="Open Sans"/>
                <a:ea typeface="Open Sans"/>
                <a:cs typeface="Open Sans"/>
                <a:sym typeface="Open Sans"/>
              </a:rPr>
              <a:t> </a:t>
            </a:r>
            <a:endParaRPr>
              <a:latin typeface="Open Sans"/>
              <a:ea typeface="Open Sans"/>
              <a:cs typeface="Open Sans"/>
              <a:sym typeface="Open Sans"/>
            </a:endParaRPr>
          </a:p>
        </p:txBody>
      </p:sp>
      <p:sp>
        <p:nvSpPr>
          <p:cNvPr id="520" name="Google Shape;520;p52">
            <a:extLst>
              <a:ext uri="{C183D7F6-B498-43B3-948B-1728B52AA6E4}">
                <adec:decorative xmlns:adec="http://schemas.microsoft.com/office/drawing/2017/decorative" val="1"/>
              </a:ext>
            </a:extLst>
          </p:cNvPr>
          <p:cNvSpPr txBox="1"/>
          <p:nvPr/>
        </p:nvSpPr>
        <p:spPr>
          <a:xfrm>
            <a:off x="6973213" y="3175075"/>
            <a:ext cx="1083900" cy="400200"/>
          </a:xfrm>
          <a:prstGeom prst="rect">
            <a:avLst/>
          </a:prstGeom>
          <a:noFill/>
          <a:ln>
            <a:noFill/>
          </a:ln>
          <a:effectLst>
            <a:outerShdw blurRad="57150" dist="19050" dir="5400000" algn="bl" rotWithShape="0">
              <a:srgbClr val="000000">
                <a:alpha val="6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CCCCCC"/>
                </a:solidFill>
                <a:latin typeface="Open Sans"/>
                <a:ea typeface="Open Sans"/>
                <a:cs typeface="Open Sans"/>
                <a:sym typeface="Open Sans"/>
              </a:rPr>
              <a:t>Facilities</a:t>
            </a:r>
            <a:endParaRPr b="1">
              <a:solidFill>
                <a:srgbClr val="CCCCCC"/>
              </a:solidFill>
              <a:latin typeface="Open Sans"/>
              <a:ea typeface="Open Sans"/>
              <a:cs typeface="Open Sans"/>
              <a:sym typeface="Open Sans"/>
            </a:endParaRPr>
          </a:p>
        </p:txBody>
      </p:sp>
      <p:sp>
        <p:nvSpPr>
          <p:cNvPr id="521" name="Google Shape;521;p52"/>
          <p:cNvSpPr/>
          <p:nvPr/>
        </p:nvSpPr>
        <p:spPr>
          <a:xfrm>
            <a:off x="-12000" y="0"/>
            <a:ext cx="9156000" cy="1680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2" name="Google Shape;522;p52">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8525062" y="4561275"/>
            <a:ext cx="572700" cy="572700"/>
          </a:xfrm>
          <a:prstGeom prst="rect">
            <a:avLst/>
          </a:prstGeom>
          <a:noFill/>
          <a:ln>
            <a:noFill/>
          </a:ln>
        </p:spPr>
      </p:pic>
      <p:pic>
        <p:nvPicPr>
          <p:cNvPr id="523" name="Google Shape;523;p52">
            <a:extLst>
              <a:ext uri="{C183D7F6-B498-43B3-948B-1728B52AA6E4}">
                <adec:decorative xmlns:adec="http://schemas.microsoft.com/office/drawing/2017/decorative" val="1"/>
              </a:ext>
            </a:extLst>
          </p:cNvPr>
          <p:cNvPicPr preferRelativeResize="0"/>
          <p:nvPr/>
        </p:nvPicPr>
        <p:blipFill>
          <a:blip r:embed="rId7">
            <a:alphaModFix amt="50000"/>
          </a:blip>
          <a:stretch>
            <a:fillRect/>
          </a:stretch>
        </p:blipFill>
        <p:spPr>
          <a:xfrm>
            <a:off x="1055365" y="3798650"/>
            <a:ext cx="922045" cy="838200"/>
          </a:xfrm>
          <a:prstGeom prst="rect">
            <a:avLst/>
          </a:prstGeom>
          <a:noFill/>
          <a:ln>
            <a:noFill/>
          </a:ln>
        </p:spPr>
      </p:pic>
      <p:sp>
        <p:nvSpPr>
          <p:cNvPr id="524" name="Google Shape;524;p52">
            <a:extLst>
              <a:ext uri="{C183D7F6-B498-43B3-948B-1728B52AA6E4}">
                <adec:decorative xmlns:adec="http://schemas.microsoft.com/office/drawing/2017/decorative" val="1"/>
              </a:ext>
            </a:extLst>
          </p:cNvPr>
          <p:cNvSpPr txBox="1"/>
          <p:nvPr/>
        </p:nvSpPr>
        <p:spPr>
          <a:xfrm>
            <a:off x="741400" y="1523625"/>
            <a:ext cx="1083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Open Sans"/>
                <a:ea typeface="Open Sans"/>
                <a:cs typeface="Open Sans"/>
                <a:sym typeface="Open Sans"/>
              </a:rPr>
              <a:t>FCA</a:t>
            </a:r>
            <a:endParaRPr b="1">
              <a:latin typeface="Open Sans"/>
              <a:ea typeface="Open Sans"/>
              <a:cs typeface="Open Sans"/>
              <a:sym typeface="Open Sans"/>
            </a:endParaRPr>
          </a:p>
        </p:txBody>
      </p:sp>
      <p:pic>
        <p:nvPicPr>
          <p:cNvPr id="525" name="Google Shape;525;p52">
            <a:extLst>
              <a:ext uri="{C183D7F6-B498-43B3-948B-1728B52AA6E4}">
                <adec:decorative xmlns:adec="http://schemas.microsoft.com/office/drawing/2017/decorative" val="1"/>
              </a:ext>
            </a:extLst>
          </p:cNvPr>
          <p:cNvPicPr preferRelativeResize="0"/>
          <p:nvPr/>
        </p:nvPicPr>
        <p:blipFill>
          <a:blip r:embed="rId3">
            <a:alphaModFix amt="52000"/>
          </a:blip>
          <a:stretch>
            <a:fillRect/>
          </a:stretch>
        </p:blipFill>
        <p:spPr>
          <a:xfrm>
            <a:off x="2573203" y="2110008"/>
            <a:ext cx="162525" cy="151504"/>
          </a:xfrm>
          <a:prstGeom prst="rect">
            <a:avLst/>
          </a:prstGeom>
          <a:noFill/>
          <a:ln>
            <a:noFill/>
          </a:ln>
        </p:spPr>
      </p:pic>
      <p:sp>
        <p:nvSpPr>
          <p:cNvPr id="526" name="Google Shape;526;p52">
            <a:extLst>
              <a:ext uri="{C183D7F6-B498-43B3-948B-1728B52AA6E4}">
                <adec:decorative xmlns:adec="http://schemas.microsoft.com/office/drawing/2017/decorative" val="1"/>
              </a:ext>
            </a:extLst>
          </p:cNvPr>
          <p:cNvSpPr txBox="1"/>
          <p:nvPr/>
        </p:nvSpPr>
        <p:spPr>
          <a:xfrm>
            <a:off x="4371902" y="1411275"/>
            <a:ext cx="1540800" cy="677100"/>
          </a:xfrm>
          <a:prstGeom prst="rect">
            <a:avLst/>
          </a:prstGeom>
          <a:solidFill>
            <a:schemeClr val="lt2"/>
          </a:solidFill>
          <a:ln w="9525" cap="flat" cmpd="sng">
            <a:solidFill>
              <a:srgbClr val="000000"/>
            </a:solidFill>
            <a:prstDash val="solid"/>
            <a:round/>
            <a:headEnd type="none" w="sm" len="sm"/>
            <a:tailEnd type="none" w="sm" len="sm"/>
          </a:ln>
          <a:effectLst>
            <a:outerShdw blurRad="57150" dist="19050" dir="5400000" algn="bl" rotWithShape="0">
              <a:srgbClr val="000000">
                <a:alpha val="6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en" sz="1600" b="1">
                <a:latin typeface="Open Sans"/>
                <a:ea typeface="Open Sans"/>
                <a:cs typeface="Open Sans"/>
                <a:sym typeface="Open Sans"/>
              </a:rPr>
              <a:t>Long-range Plan</a:t>
            </a:r>
            <a:endParaRPr sz="1600" b="1">
              <a:latin typeface="Open Sans"/>
              <a:ea typeface="Open Sans"/>
              <a:cs typeface="Open Sans"/>
              <a:sym typeface="Open Sans"/>
            </a:endParaRPr>
          </a:p>
        </p:txBody>
      </p:sp>
      <p:cxnSp>
        <p:nvCxnSpPr>
          <p:cNvPr id="527" name="Google Shape;527;p52">
            <a:extLst>
              <a:ext uri="{C183D7F6-B498-43B3-948B-1728B52AA6E4}">
                <adec:decorative xmlns:adec="http://schemas.microsoft.com/office/drawing/2017/decorative" val="1"/>
              </a:ext>
            </a:extLst>
          </p:cNvPr>
          <p:cNvCxnSpPr/>
          <p:nvPr/>
        </p:nvCxnSpPr>
        <p:spPr>
          <a:xfrm>
            <a:off x="4095300" y="994575"/>
            <a:ext cx="0" cy="3505500"/>
          </a:xfrm>
          <a:prstGeom prst="straightConnector1">
            <a:avLst/>
          </a:prstGeom>
          <a:noFill/>
          <a:ln w="9525" cap="flat" cmpd="sng">
            <a:solidFill>
              <a:schemeClr val="dk2"/>
            </a:solidFill>
            <a:prstDash val="solid"/>
            <a:round/>
            <a:headEnd type="none" w="med" len="med"/>
            <a:tailEnd type="none" w="med" len="med"/>
          </a:ln>
        </p:spPr>
      </p:cxnSp>
      <p:cxnSp>
        <p:nvCxnSpPr>
          <p:cNvPr id="528" name="Google Shape;528;p52">
            <a:extLst>
              <a:ext uri="{C183D7F6-B498-43B3-948B-1728B52AA6E4}">
                <adec:decorative xmlns:adec="http://schemas.microsoft.com/office/drawing/2017/decorative" val="1"/>
              </a:ext>
            </a:extLst>
          </p:cNvPr>
          <p:cNvCxnSpPr/>
          <p:nvPr/>
        </p:nvCxnSpPr>
        <p:spPr>
          <a:xfrm rot="10800000">
            <a:off x="341175" y="2789975"/>
            <a:ext cx="3603000" cy="0"/>
          </a:xfrm>
          <a:prstGeom prst="straightConnector1">
            <a:avLst/>
          </a:prstGeom>
          <a:noFill/>
          <a:ln w="9525" cap="flat" cmpd="sng">
            <a:solidFill>
              <a:schemeClr val="dk2"/>
            </a:solidFill>
            <a:prstDash val="solid"/>
            <a:round/>
            <a:headEnd type="none" w="med" len="med"/>
            <a:tailEnd type="none" w="med" len="med"/>
          </a:ln>
        </p:spPr>
      </p:cxnSp>
      <p:sp>
        <p:nvSpPr>
          <p:cNvPr id="529" name="Google Shape;529;p52">
            <a:extLst>
              <a:ext uri="{C183D7F6-B498-43B3-948B-1728B52AA6E4}">
                <adec:decorative xmlns:adec="http://schemas.microsoft.com/office/drawing/2017/decorative" val="1"/>
              </a:ext>
            </a:extLst>
          </p:cNvPr>
          <p:cNvSpPr txBox="1"/>
          <p:nvPr/>
        </p:nvSpPr>
        <p:spPr>
          <a:xfrm>
            <a:off x="582229" y="1022500"/>
            <a:ext cx="3252300" cy="4311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latin typeface="Open Sans"/>
                <a:ea typeface="Open Sans"/>
                <a:cs typeface="Open Sans"/>
                <a:sym typeface="Open Sans"/>
              </a:rPr>
              <a:t>FCA &amp; ESA Deficiencies</a:t>
            </a:r>
            <a:endParaRPr sz="1600" b="1">
              <a:latin typeface="Open Sans"/>
              <a:ea typeface="Open Sans"/>
              <a:cs typeface="Open Sans"/>
              <a:sym typeface="Open Sans"/>
            </a:endParaRPr>
          </a:p>
        </p:txBody>
      </p:sp>
      <p:sp>
        <p:nvSpPr>
          <p:cNvPr id="530" name="Google Shape;530;p52">
            <a:extLst>
              <a:ext uri="{C183D7F6-B498-43B3-948B-1728B52AA6E4}">
                <adec:decorative xmlns:adec="http://schemas.microsoft.com/office/drawing/2017/decorative" val="1"/>
              </a:ext>
            </a:extLst>
          </p:cNvPr>
          <p:cNvSpPr txBox="1"/>
          <p:nvPr/>
        </p:nvSpPr>
        <p:spPr>
          <a:xfrm>
            <a:off x="2472625" y="1627550"/>
            <a:ext cx="60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CCCCCC"/>
                </a:solidFill>
                <a:latin typeface="Open Sans"/>
                <a:ea typeface="Open Sans"/>
                <a:cs typeface="Open Sans"/>
                <a:sym typeface="Open Sans"/>
              </a:rPr>
              <a:t>ESA</a:t>
            </a:r>
            <a:endParaRPr b="1">
              <a:solidFill>
                <a:srgbClr val="CCCCCC"/>
              </a:solidFill>
              <a:latin typeface="Open Sans"/>
              <a:ea typeface="Open Sans"/>
              <a:cs typeface="Open Sans"/>
              <a:sym typeface="Open Sans"/>
            </a:endParaRPr>
          </a:p>
        </p:txBody>
      </p:sp>
      <p:sp>
        <p:nvSpPr>
          <p:cNvPr id="531" name="Google Shape;531;p52">
            <a:extLst>
              <a:ext uri="{C183D7F6-B498-43B3-948B-1728B52AA6E4}">
                <adec:decorative xmlns:adec="http://schemas.microsoft.com/office/drawing/2017/decorative" val="1"/>
              </a:ext>
            </a:extLst>
          </p:cNvPr>
          <p:cNvSpPr txBox="1"/>
          <p:nvPr/>
        </p:nvSpPr>
        <p:spPr>
          <a:xfrm>
            <a:off x="794450" y="2955825"/>
            <a:ext cx="2673600" cy="6771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latin typeface="Open Sans"/>
                <a:ea typeface="Open Sans"/>
                <a:cs typeface="Open Sans"/>
                <a:sym typeface="Open Sans"/>
              </a:rPr>
              <a:t>Other Needs Identified During the Process</a:t>
            </a:r>
            <a:endParaRPr sz="1600" b="1">
              <a:latin typeface="Open Sans"/>
              <a:ea typeface="Open Sans"/>
              <a:cs typeface="Open Sans"/>
              <a:sym typeface="Open Sans"/>
            </a:endParaRPr>
          </a:p>
        </p:txBody>
      </p:sp>
      <p:pic>
        <p:nvPicPr>
          <p:cNvPr id="532" name="Google Shape;532;p52">
            <a:extLst>
              <a:ext uri="{C183D7F6-B498-43B3-948B-1728B52AA6E4}">
                <adec:decorative xmlns:adec="http://schemas.microsoft.com/office/drawing/2017/decorative" val="1"/>
              </a:ext>
            </a:extLst>
          </p:cNvPr>
          <p:cNvPicPr preferRelativeResize="0"/>
          <p:nvPr/>
        </p:nvPicPr>
        <p:blipFill>
          <a:blip r:embed="rId8">
            <a:alphaModFix amt="52000"/>
          </a:blip>
          <a:stretch>
            <a:fillRect/>
          </a:stretch>
        </p:blipFill>
        <p:spPr>
          <a:xfrm>
            <a:off x="2822424" y="1967250"/>
            <a:ext cx="627545" cy="572700"/>
          </a:xfrm>
          <a:prstGeom prst="rect">
            <a:avLst/>
          </a:prstGeom>
          <a:noFill/>
          <a:ln>
            <a:noFill/>
          </a:ln>
        </p:spPr>
      </p:pic>
      <p:pic>
        <p:nvPicPr>
          <p:cNvPr id="533" name="Google Shape;533;p52">
            <a:extLst>
              <a:ext uri="{C183D7F6-B498-43B3-948B-1728B52AA6E4}">
                <adec:decorative xmlns:adec="http://schemas.microsoft.com/office/drawing/2017/decorative" val="1"/>
              </a:ext>
            </a:extLst>
          </p:cNvPr>
          <p:cNvPicPr preferRelativeResize="0"/>
          <p:nvPr/>
        </p:nvPicPr>
        <p:blipFill>
          <a:blip r:embed="rId9">
            <a:alphaModFix amt="51000"/>
          </a:blip>
          <a:stretch>
            <a:fillRect/>
          </a:stretch>
        </p:blipFill>
        <p:spPr>
          <a:xfrm>
            <a:off x="8306038" y="2671802"/>
            <a:ext cx="195325" cy="178764"/>
          </a:xfrm>
          <a:prstGeom prst="rect">
            <a:avLst/>
          </a:prstGeom>
          <a:noFill/>
          <a:ln>
            <a:noFill/>
          </a:ln>
          <a:effectLst>
            <a:outerShdw blurRad="57150" dist="19050" dir="5400000" algn="bl" rotWithShape="0">
              <a:srgbClr val="000000">
                <a:alpha val="6000"/>
              </a:srgbClr>
            </a:outerShdw>
          </a:effectLst>
        </p:spPr>
      </p:pic>
      <p:pic>
        <p:nvPicPr>
          <p:cNvPr id="534" name="Google Shape;534;p52">
            <a:extLst>
              <a:ext uri="{C183D7F6-B498-43B3-948B-1728B52AA6E4}">
                <adec:decorative xmlns:adec="http://schemas.microsoft.com/office/drawing/2017/decorative" val="1"/>
              </a:ext>
            </a:extLst>
          </p:cNvPr>
          <p:cNvPicPr preferRelativeResize="0"/>
          <p:nvPr/>
        </p:nvPicPr>
        <p:blipFill>
          <a:blip r:embed="rId10">
            <a:alphaModFix/>
          </a:blip>
          <a:stretch>
            <a:fillRect/>
          </a:stretch>
        </p:blipFill>
        <p:spPr>
          <a:xfrm rot="5832110">
            <a:off x="411041" y="1919160"/>
            <a:ext cx="444091" cy="405254"/>
          </a:xfrm>
          <a:prstGeom prst="rect">
            <a:avLst/>
          </a:prstGeom>
          <a:noFill/>
          <a:ln>
            <a:noFill/>
          </a:ln>
        </p:spPr>
      </p:pic>
      <p:pic>
        <p:nvPicPr>
          <p:cNvPr id="535" name="Google Shape;535;p52">
            <a:extLst>
              <a:ext uri="{C183D7F6-B498-43B3-948B-1728B52AA6E4}">
                <adec:decorative xmlns:adec="http://schemas.microsoft.com/office/drawing/2017/decorative" val="1"/>
              </a:ext>
            </a:extLst>
          </p:cNvPr>
          <p:cNvPicPr preferRelativeResize="0"/>
          <p:nvPr/>
        </p:nvPicPr>
        <p:blipFill>
          <a:blip r:embed="rId11">
            <a:alphaModFix/>
          </a:blip>
          <a:stretch>
            <a:fillRect/>
          </a:stretch>
        </p:blipFill>
        <p:spPr>
          <a:xfrm>
            <a:off x="898476" y="2115410"/>
            <a:ext cx="168067" cy="178622"/>
          </a:xfrm>
          <a:prstGeom prst="rect">
            <a:avLst/>
          </a:prstGeom>
          <a:noFill/>
          <a:ln>
            <a:noFill/>
          </a:ln>
        </p:spPr>
      </p:pic>
      <p:pic>
        <p:nvPicPr>
          <p:cNvPr id="536" name="Google Shape;536;p52">
            <a:extLst>
              <a:ext uri="{C183D7F6-B498-43B3-948B-1728B52AA6E4}">
                <adec:decorative xmlns:adec="http://schemas.microsoft.com/office/drawing/2017/decorative" val="1"/>
              </a:ext>
            </a:extLst>
          </p:cNvPr>
          <p:cNvPicPr preferRelativeResize="0"/>
          <p:nvPr/>
        </p:nvPicPr>
        <p:blipFill>
          <a:blip r:embed="rId12">
            <a:alphaModFix/>
          </a:blip>
          <a:stretch>
            <a:fillRect/>
          </a:stretch>
        </p:blipFill>
        <p:spPr>
          <a:xfrm>
            <a:off x="693501" y="2308096"/>
            <a:ext cx="188300" cy="175398"/>
          </a:xfrm>
          <a:prstGeom prst="rect">
            <a:avLst/>
          </a:prstGeom>
          <a:noFill/>
          <a:ln>
            <a:noFill/>
          </a:ln>
        </p:spPr>
      </p:pic>
      <p:pic>
        <p:nvPicPr>
          <p:cNvPr id="537" name="Google Shape;537;p52">
            <a:extLst>
              <a:ext uri="{C183D7F6-B498-43B3-948B-1728B52AA6E4}">
                <adec:decorative xmlns:adec="http://schemas.microsoft.com/office/drawing/2017/decorative" val="1"/>
              </a:ext>
            </a:extLst>
          </p:cNvPr>
          <p:cNvPicPr preferRelativeResize="0"/>
          <p:nvPr/>
        </p:nvPicPr>
        <p:blipFill>
          <a:blip r:embed="rId13">
            <a:alphaModFix/>
          </a:blip>
          <a:stretch>
            <a:fillRect/>
          </a:stretch>
        </p:blipFill>
        <p:spPr>
          <a:xfrm>
            <a:off x="909665" y="1923830"/>
            <a:ext cx="145700" cy="131903"/>
          </a:xfrm>
          <a:prstGeom prst="rect">
            <a:avLst/>
          </a:prstGeom>
          <a:noFill/>
          <a:ln>
            <a:noFill/>
          </a:ln>
        </p:spPr>
      </p:pic>
      <p:pic>
        <p:nvPicPr>
          <p:cNvPr id="538" name="Google Shape;538;p52">
            <a:extLst>
              <a:ext uri="{C183D7F6-B498-43B3-948B-1728B52AA6E4}">
                <adec:decorative xmlns:adec="http://schemas.microsoft.com/office/drawing/2017/decorative" val="1"/>
              </a:ext>
            </a:extLst>
          </p:cNvPr>
          <p:cNvPicPr preferRelativeResize="0"/>
          <p:nvPr/>
        </p:nvPicPr>
        <p:blipFill>
          <a:blip r:embed="rId10">
            <a:alphaModFix/>
          </a:blip>
          <a:stretch>
            <a:fillRect/>
          </a:stretch>
        </p:blipFill>
        <p:spPr>
          <a:xfrm rot="-3292671">
            <a:off x="1027177" y="2218024"/>
            <a:ext cx="360094" cy="328604"/>
          </a:xfrm>
          <a:prstGeom prst="rect">
            <a:avLst/>
          </a:prstGeom>
          <a:noFill/>
          <a:ln>
            <a:noFill/>
          </a:ln>
        </p:spPr>
      </p:pic>
      <p:pic>
        <p:nvPicPr>
          <p:cNvPr id="539" name="Google Shape;539;p52">
            <a:extLst>
              <a:ext uri="{C183D7F6-B498-43B3-948B-1728B52AA6E4}">
                <adec:decorative xmlns:adec="http://schemas.microsoft.com/office/drawing/2017/decorative" val="1"/>
              </a:ext>
            </a:extLst>
          </p:cNvPr>
          <p:cNvPicPr preferRelativeResize="0"/>
          <p:nvPr/>
        </p:nvPicPr>
        <p:blipFill>
          <a:blip r:embed="rId12">
            <a:alphaModFix/>
          </a:blip>
          <a:stretch>
            <a:fillRect/>
          </a:stretch>
        </p:blipFill>
        <p:spPr>
          <a:xfrm>
            <a:off x="1103075" y="2017858"/>
            <a:ext cx="162525" cy="151391"/>
          </a:xfrm>
          <a:prstGeom prst="rect">
            <a:avLst/>
          </a:prstGeom>
          <a:noFill/>
          <a:ln>
            <a:noFill/>
          </a:ln>
        </p:spPr>
      </p:pic>
      <p:pic>
        <p:nvPicPr>
          <p:cNvPr id="540" name="Google Shape;540;p52">
            <a:extLst>
              <a:ext uri="{C183D7F6-B498-43B3-948B-1728B52AA6E4}">
                <adec:decorative xmlns:adec="http://schemas.microsoft.com/office/drawing/2017/decorative" val="1"/>
              </a:ext>
            </a:extLst>
          </p:cNvPr>
          <p:cNvPicPr preferRelativeResize="0"/>
          <p:nvPr/>
        </p:nvPicPr>
        <p:blipFill>
          <a:blip r:embed="rId3">
            <a:alphaModFix amt="52000"/>
          </a:blip>
          <a:stretch>
            <a:fillRect/>
          </a:stretch>
        </p:blipFill>
        <p:spPr>
          <a:xfrm>
            <a:off x="2256066" y="2310395"/>
            <a:ext cx="162525" cy="151504"/>
          </a:xfrm>
          <a:prstGeom prst="rect">
            <a:avLst/>
          </a:prstGeom>
          <a:noFill/>
          <a:ln>
            <a:noFill/>
          </a:ln>
        </p:spPr>
      </p:pic>
      <p:pic>
        <p:nvPicPr>
          <p:cNvPr id="541" name="Google Shape;541;p52">
            <a:extLst>
              <a:ext uri="{C183D7F6-B498-43B3-948B-1728B52AA6E4}">
                <adec:decorative xmlns:adec="http://schemas.microsoft.com/office/drawing/2017/decorative" val="1"/>
              </a:ext>
            </a:extLst>
          </p:cNvPr>
          <p:cNvPicPr preferRelativeResize="0"/>
          <p:nvPr/>
        </p:nvPicPr>
        <p:blipFill>
          <a:blip r:embed="rId4">
            <a:alphaModFix amt="50000"/>
          </a:blip>
          <a:stretch>
            <a:fillRect/>
          </a:stretch>
        </p:blipFill>
        <p:spPr>
          <a:xfrm>
            <a:off x="2418593" y="4265696"/>
            <a:ext cx="259023" cy="276275"/>
          </a:xfrm>
          <a:prstGeom prst="rect">
            <a:avLst/>
          </a:prstGeom>
          <a:noFill/>
          <a:ln>
            <a:noFill/>
          </a:ln>
        </p:spPr>
      </p:pic>
      <p:pic>
        <p:nvPicPr>
          <p:cNvPr id="542" name="Google Shape;542;p52">
            <a:extLst>
              <a:ext uri="{C183D7F6-B498-43B3-948B-1728B52AA6E4}">
                <adec:decorative xmlns:adec="http://schemas.microsoft.com/office/drawing/2017/decorative" val="1"/>
              </a:ext>
            </a:extLst>
          </p:cNvPr>
          <p:cNvPicPr preferRelativeResize="0"/>
          <p:nvPr/>
        </p:nvPicPr>
        <p:blipFill>
          <a:blip r:embed="rId7">
            <a:alphaModFix amt="50000"/>
          </a:blip>
          <a:stretch>
            <a:fillRect/>
          </a:stretch>
        </p:blipFill>
        <p:spPr>
          <a:xfrm rot="-6268009">
            <a:off x="2283518" y="3951174"/>
            <a:ext cx="308800" cy="280726"/>
          </a:xfrm>
          <a:prstGeom prst="rect">
            <a:avLst/>
          </a:prstGeom>
          <a:noFill/>
          <a:ln>
            <a:noFill/>
          </a:ln>
        </p:spPr>
      </p:pic>
      <p:pic>
        <p:nvPicPr>
          <p:cNvPr id="543" name="Google Shape;543;p52">
            <a:extLst>
              <a:ext uri="{C183D7F6-B498-43B3-948B-1728B52AA6E4}">
                <adec:decorative xmlns:adec="http://schemas.microsoft.com/office/drawing/2017/decorative" val="1"/>
              </a:ext>
            </a:extLst>
          </p:cNvPr>
          <p:cNvPicPr preferRelativeResize="0"/>
          <p:nvPr/>
        </p:nvPicPr>
        <p:blipFill>
          <a:blip r:embed="rId14">
            <a:alphaModFix amt="50000"/>
          </a:blip>
          <a:stretch>
            <a:fillRect/>
          </a:stretch>
        </p:blipFill>
        <p:spPr>
          <a:xfrm>
            <a:off x="5991572" y="1215439"/>
            <a:ext cx="203275" cy="184023"/>
          </a:xfrm>
          <a:prstGeom prst="rect">
            <a:avLst/>
          </a:prstGeom>
          <a:noFill/>
          <a:ln>
            <a:noFill/>
          </a:ln>
          <a:effectLst>
            <a:outerShdw blurRad="57150" dist="19050" dir="5400000" algn="bl" rotWithShape="0">
              <a:srgbClr val="000000">
                <a:alpha val="6000"/>
              </a:srgbClr>
            </a:outerShdw>
          </a:effectLst>
        </p:spPr>
      </p:pic>
      <p:pic>
        <p:nvPicPr>
          <p:cNvPr id="544" name="Google Shape;544;p52">
            <a:extLst>
              <a:ext uri="{C183D7F6-B498-43B3-948B-1728B52AA6E4}">
                <adec:decorative xmlns:adec="http://schemas.microsoft.com/office/drawing/2017/decorative" val="1"/>
              </a:ext>
            </a:extLst>
          </p:cNvPr>
          <p:cNvPicPr preferRelativeResize="0"/>
          <p:nvPr/>
        </p:nvPicPr>
        <p:blipFill>
          <a:blip r:embed="rId15">
            <a:alphaModFix amt="50000"/>
          </a:blip>
          <a:stretch>
            <a:fillRect/>
          </a:stretch>
        </p:blipFill>
        <p:spPr>
          <a:xfrm>
            <a:off x="6221153" y="1147834"/>
            <a:ext cx="287806" cy="266426"/>
          </a:xfrm>
          <a:prstGeom prst="rect">
            <a:avLst/>
          </a:prstGeom>
          <a:noFill/>
          <a:ln>
            <a:noFill/>
          </a:ln>
          <a:effectLst>
            <a:outerShdw blurRad="57150" dist="19050" dir="5400000" algn="bl" rotWithShape="0">
              <a:srgbClr val="000000">
                <a:alpha val="6000"/>
              </a:srgbClr>
            </a:outerShdw>
          </a:effectLst>
        </p:spPr>
      </p:pic>
      <p:pic>
        <p:nvPicPr>
          <p:cNvPr id="545" name="Google Shape;545;p52">
            <a:extLst>
              <a:ext uri="{C183D7F6-B498-43B3-948B-1728B52AA6E4}">
                <adec:decorative xmlns:adec="http://schemas.microsoft.com/office/drawing/2017/decorative" val="1"/>
              </a:ext>
            </a:extLst>
          </p:cNvPr>
          <p:cNvPicPr preferRelativeResize="0"/>
          <p:nvPr/>
        </p:nvPicPr>
        <p:blipFill>
          <a:blip r:embed="rId16">
            <a:alphaModFix amt="50000"/>
          </a:blip>
          <a:stretch>
            <a:fillRect/>
          </a:stretch>
        </p:blipFill>
        <p:spPr>
          <a:xfrm>
            <a:off x="6001299" y="1440566"/>
            <a:ext cx="229725" cy="244168"/>
          </a:xfrm>
          <a:prstGeom prst="rect">
            <a:avLst/>
          </a:prstGeom>
          <a:noFill/>
          <a:ln>
            <a:noFill/>
          </a:ln>
          <a:effectLst>
            <a:outerShdw blurRad="57150" dist="19050" dir="5400000" algn="bl" rotWithShape="0">
              <a:srgbClr val="000000">
                <a:alpha val="6000"/>
              </a:srgbClr>
            </a:outerShdw>
          </a:effectLst>
        </p:spPr>
      </p:pic>
      <p:pic>
        <p:nvPicPr>
          <p:cNvPr id="546" name="Google Shape;546;p52">
            <a:extLst>
              <a:ext uri="{C183D7F6-B498-43B3-948B-1728B52AA6E4}">
                <adec:decorative xmlns:adec="http://schemas.microsoft.com/office/drawing/2017/decorative" val="1"/>
              </a:ext>
            </a:extLst>
          </p:cNvPr>
          <p:cNvPicPr preferRelativeResize="0"/>
          <p:nvPr/>
        </p:nvPicPr>
        <p:blipFill>
          <a:blip r:embed="rId17">
            <a:alphaModFix amt="50000"/>
          </a:blip>
          <a:stretch>
            <a:fillRect/>
          </a:stretch>
        </p:blipFill>
        <p:spPr>
          <a:xfrm>
            <a:off x="6535274" y="1317010"/>
            <a:ext cx="146750" cy="166319"/>
          </a:xfrm>
          <a:prstGeom prst="rect">
            <a:avLst/>
          </a:prstGeom>
          <a:noFill/>
          <a:ln>
            <a:noFill/>
          </a:ln>
          <a:effectLst>
            <a:outerShdw blurRad="57150" dist="19050" dir="5400000" algn="bl" rotWithShape="0">
              <a:srgbClr val="000000">
                <a:alpha val="6000"/>
              </a:srgbClr>
            </a:outerShdw>
          </a:effectLst>
        </p:spPr>
      </p:pic>
      <p:pic>
        <p:nvPicPr>
          <p:cNvPr id="547" name="Google Shape;547;p52">
            <a:extLst>
              <a:ext uri="{C183D7F6-B498-43B3-948B-1728B52AA6E4}">
                <adec:decorative xmlns:adec="http://schemas.microsoft.com/office/drawing/2017/decorative" val="1"/>
              </a:ext>
            </a:extLst>
          </p:cNvPr>
          <p:cNvPicPr preferRelativeResize="0"/>
          <p:nvPr/>
        </p:nvPicPr>
        <p:blipFill>
          <a:blip r:embed="rId18">
            <a:alphaModFix amt="50000"/>
          </a:blip>
          <a:stretch>
            <a:fillRect/>
          </a:stretch>
        </p:blipFill>
        <p:spPr>
          <a:xfrm>
            <a:off x="6275100" y="1478412"/>
            <a:ext cx="189575" cy="166902"/>
          </a:xfrm>
          <a:prstGeom prst="rect">
            <a:avLst/>
          </a:prstGeom>
          <a:noFill/>
          <a:ln>
            <a:noFill/>
          </a:ln>
          <a:effectLst>
            <a:outerShdw blurRad="57150" dist="19050" dir="5400000" algn="bl" rotWithShape="0">
              <a:srgbClr val="000000">
                <a:alpha val="6000"/>
              </a:srgbClr>
            </a:outerShdw>
          </a:effectLst>
        </p:spPr>
      </p:pic>
      <p:pic>
        <p:nvPicPr>
          <p:cNvPr id="548" name="Google Shape;548;p52">
            <a:extLst>
              <a:ext uri="{C183D7F6-B498-43B3-948B-1728B52AA6E4}">
                <adec:decorative xmlns:adec="http://schemas.microsoft.com/office/drawing/2017/decorative" val="1"/>
              </a:ext>
            </a:extLst>
          </p:cNvPr>
          <p:cNvPicPr preferRelativeResize="0"/>
          <p:nvPr/>
        </p:nvPicPr>
        <p:blipFill>
          <a:blip r:embed="rId14">
            <a:alphaModFix amt="50000"/>
          </a:blip>
          <a:stretch>
            <a:fillRect/>
          </a:stretch>
        </p:blipFill>
        <p:spPr>
          <a:xfrm>
            <a:off x="6553327" y="1532885"/>
            <a:ext cx="156950" cy="142068"/>
          </a:xfrm>
          <a:prstGeom prst="rect">
            <a:avLst/>
          </a:prstGeom>
          <a:noFill/>
          <a:ln>
            <a:noFill/>
          </a:ln>
          <a:effectLst>
            <a:outerShdw blurRad="57150" dist="19050" dir="5400000" algn="bl" rotWithShape="0">
              <a:srgbClr val="000000">
                <a:alpha val="6000"/>
              </a:srgbClr>
            </a:outerShdw>
          </a:effectLst>
        </p:spPr>
      </p:pic>
      <p:pic>
        <p:nvPicPr>
          <p:cNvPr id="549" name="Google Shape;549;p52">
            <a:extLst>
              <a:ext uri="{C183D7F6-B498-43B3-948B-1728B52AA6E4}">
                <adec:decorative xmlns:adec="http://schemas.microsoft.com/office/drawing/2017/decorative" val="1"/>
              </a:ext>
            </a:extLst>
          </p:cNvPr>
          <p:cNvPicPr preferRelativeResize="0"/>
          <p:nvPr/>
        </p:nvPicPr>
        <p:blipFill>
          <a:blip r:embed="rId19">
            <a:alphaModFix amt="51000"/>
          </a:blip>
          <a:stretch>
            <a:fillRect/>
          </a:stretch>
        </p:blipFill>
        <p:spPr>
          <a:xfrm>
            <a:off x="7948441" y="2335335"/>
            <a:ext cx="229725" cy="209579"/>
          </a:xfrm>
          <a:prstGeom prst="rect">
            <a:avLst/>
          </a:prstGeom>
          <a:noFill/>
          <a:ln>
            <a:noFill/>
          </a:ln>
          <a:effectLst>
            <a:outerShdw blurRad="57150" dist="19050" dir="5400000" algn="bl" rotWithShape="0">
              <a:srgbClr val="000000">
                <a:alpha val="6000"/>
              </a:srgbClr>
            </a:outerShdw>
          </a:effectLst>
        </p:spPr>
      </p:pic>
      <p:pic>
        <p:nvPicPr>
          <p:cNvPr id="550" name="Google Shape;550;p52">
            <a:extLst>
              <a:ext uri="{C183D7F6-B498-43B3-948B-1728B52AA6E4}">
                <adec:decorative xmlns:adec="http://schemas.microsoft.com/office/drawing/2017/decorative" val="1"/>
              </a:ext>
            </a:extLst>
          </p:cNvPr>
          <p:cNvPicPr preferRelativeResize="0"/>
          <p:nvPr/>
        </p:nvPicPr>
        <p:blipFill>
          <a:blip r:embed="rId9">
            <a:alphaModFix/>
          </a:blip>
          <a:stretch>
            <a:fillRect/>
          </a:stretch>
        </p:blipFill>
        <p:spPr>
          <a:xfrm>
            <a:off x="8230380" y="2180352"/>
            <a:ext cx="124529" cy="113976"/>
          </a:xfrm>
          <a:prstGeom prst="rect">
            <a:avLst/>
          </a:prstGeom>
          <a:noFill/>
          <a:ln>
            <a:noFill/>
          </a:ln>
          <a:effectLst>
            <a:outerShdw blurRad="57150" dist="19050" dir="5400000" algn="bl" rotWithShape="0">
              <a:srgbClr val="000000">
                <a:alpha val="6000"/>
              </a:srgbClr>
            </a:outerShdw>
          </a:effectLst>
        </p:spPr>
      </p:pic>
      <p:pic>
        <p:nvPicPr>
          <p:cNvPr id="551" name="Google Shape;551;p52">
            <a:extLst>
              <a:ext uri="{C183D7F6-B498-43B3-948B-1728B52AA6E4}">
                <adec:decorative xmlns:adec="http://schemas.microsoft.com/office/drawing/2017/decorative" val="1"/>
              </a:ext>
            </a:extLst>
          </p:cNvPr>
          <p:cNvPicPr preferRelativeResize="0"/>
          <p:nvPr/>
        </p:nvPicPr>
        <p:blipFill>
          <a:blip r:embed="rId20">
            <a:alphaModFix amt="51000"/>
          </a:blip>
          <a:stretch>
            <a:fillRect/>
          </a:stretch>
        </p:blipFill>
        <p:spPr>
          <a:xfrm>
            <a:off x="8165320" y="2535638"/>
            <a:ext cx="147746" cy="130861"/>
          </a:xfrm>
          <a:prstGeom prst="rect">
            <a:avLst/>
          </a:prstGeom>
          <a:noFill/>
          <a:ln>
            <a:noFill/>
          </a:ln>
          <a:effectLst>
            <a:outerShdw blurRad="57150" dist="19050" dir="5400000" algn="bl" rotWithShape="0">
              <a:srgbClr val="000000">
                <a:alpha val="6000"/>
              </a:srgbClr>
            </a:outerShdw>
          </a:effectLst>
        </p:spPr>
      </p:pic>
      <p:pic>
        <p:nvPicPr>
          <p:cNvPr id="552" name="Google Shape;552;p52">
            <a:extLst>
              <a:ext uri="{C183D7F6-B498-43B3-948B-1728B52AA6E4}">
                <adec:decorative xmlns:adec="http://schemas.microsoft.com/office/drawing/2017/decorative" val="1"/>
              </a:ext>
            </a:extLst>
          </p:cNvPr>
          <p:cNvPicPr preferRelativeResize="0"/>
          <p:nvPr/>
        </p:nvPicPr>
        <p:blipFill>
          <a:blip r:embed="rId21">
            <a:alphaModFix amt="51000"/>
          </a:blip>
          <a:stretch>
            <a:fillRect/>
          </a:stretch>
        </p:blipFill>
        <p:spPr>
          <a:xfrm rot="-2700000">
            <a:off x="8331275" y="2143800"/>
            <a:ext cx="572700" cy="522625"/>
          </a:xfrm>
          <a:prstGeom prst="rect">
            <a:avLst/>
          </a:prstGeom>
          <a:noFill/>
          <a:ln>
            <a:noFill/>
          </a:ln>
          <a:effectLst>
            <a:outerShdw blurRad="57150" dist="19050" dir="5400000" algn="bl" rotWithShape="0">
              <a:srgbClr val="000000">
                <a:alpha val="6000"/>
              </a:srgbClr>
            </a:outerShdw>
          </a:effectLst>
        </p:spPr>
      </p:pic>
      <p:pic>
        <p:nvPicPr>
          <p:cNvPr id="553" name="Google Shape;553;p52">
            <a:extLst>
              <a:ext uri="{C183D7F6-B498-43B3-948B-1728B52AA6E4}">
                <adec:decorative xmlns:adec="http://schemas.microsoft.com/office/drawing/2017/decorative" val="1"/>
              </a:ext>
            </a:extLst>
          </p:cNvPr>
          <p:cNvPicPr preferRelativeResize="0"/>
          <p:nvPr/>
        </p:nvPicPr>
        <p:blipFill>
          <a:blip r:embed="rId9">
            <a:alphaModFix/>
          </a:blip>
          <a:stretch>
            <a:fillRect/>
          </a:stretch>
        </p:blipFill>
        <p:spPr>
          <a:xfrm rot="-2368420">
            <a:off x="7942138" y="2115838"/>
            <a:ext cx="190087" cy="173981"/>
          </a:xfrm>
          <a:prstGeom prst="rect">
            <a:avLst/>
          </a:prstGeom>
          <a:noFill/>
          <a:ln>
            <a:noFill/>
          </a:ln>
          <a:effectLst>
            <a:outerShdw blurRad="57150" dist="19050" dir="5400000" algn="bl" rotWithShape="0">
              <a:srgbClr val="000000">
                <a:alpha val="6000"/>
              </a:srgbClr>
            </a:outerShdw>
          </a:effectLst>
        </p:spPr>
      </p:pic>
      <p:pic>
        <p:nvPicPr>
          <p:cNvPr id="554" name="Google Shape;554;p52">
            <a:extLst>
              <a:ext uri="{C183D7F6-B498-43B3-948B-1728B52AA6E4}">
                <adec:decorative xmlns:adec="http://schemas.microsoft.com/office/drawing/2017/decorative" val="1"/>
              </a:ext>
            </a:extLst>
          </p:cNvPr>
          <p:cNvPicPr preferRelativeResize="0"/>
          <p:nvPr/>
        </p:nvPicPr>
        <p:blipFill>
          <a:blip r:embed="rId22">
            <a:alphaModFix amt="51000"/>
          </a:blip>
          <a:stretch>
            <a:fillRect/>
          </a:stretch>
        </p:blipFill>
        <p:spPr>
          <a:xfrm>
            <a:off x="7964915" y="1147920"/>
            <a:ext cx="175259" cy="154295"/>
          </a:xfrm>
          <a:prstGeom prst="rect">
            <a:avLst/>
          </a:prstGeom>
          <a:noFill/>
          <a:ln>
            <a:noFill/>
          </a:ln>
          <a:effectLst>
            <a:outerShdw blurRad="57150" dist="19050" dir="5400000" algn="bl" rotWithShape="0">
              <a:srgbClr val="000000">
                <a:alpha val="6000"/>
              </a:srgbClr>
            </a:outerShdw>
          </a:effectLst>
        </p:spPr>
      </p:pic>
      <p:pic>
        <p:nvPicPr>
          <p:cNvPr id="555" name="Google Shape;555;p52">
            <a:extLst>
              <a:ext uri="{C183D7F6-B498-43B3-948B-1728B52AA6E4}">
                <adec:decorative xmlns:adec="http://schemas.microsoft.com/office/drawing/2017/decorative" val="1"/>
              </a:ext>
            </a:extLst>
          </p:cNvPr>
          <p:cNvPicPr preferRelativeResize="0"/>
          <p:nvPr/>
        </p:nvPicPr>
        <p:blipFill>
          <a:blip r:embed="rId23">
            <a:alphaModFix amt="51000"/>
          </a:blip>
          <a:stretch>
            <a:fillRect/>
          </a:stretch>
        </p:blipFill>
        <p:spPr>
          <a:xfrm>
            <a:off x="7602150" y="662775"/>
            <a:ext cx="505945" cy="461700"/>
          </a:xfrm>
          <a:prstGeom prst="rect">
            <a:avLst/>
          </a:prstGeom>
          <a:noFill/>
          <a:ln>
            <a:noFill/>
          </a:ln>
        </p:spPr>
      </p:pic>
      <p:pic>
        <p:nvPicPr>
          <p:cNvPr id="556" name="Google Shape;556;p52">
            <a:extLst>
              <a:ext uri="{C183D7F6-B498-43B3-948B-1728B52AA6E4}">
                <adec:decorative xmlns:adec="http://schemas.microsoft.com/office/drawing/2017/decorative" val="1"/>
              </a:ext>
            </a:extLst>
          </p:cNvPr>
          <p:cNvPicPr preferRelativeResize="0"/>
          <p:nvPr/>
        </p:nvPicPr>
        <p:blipFill>
          <a:blip r:embed="rId24">
            <a:alphaModFix amt="51000"/>
          </a:blip>
          <a:stretch>
            <a:fillRect/>
          </a:stretch>
        </p:blipFill>
        <p:spPr>
          <a:xfrm>
            <a:off x="7725222" y="1157136"/>
            <a:ext cx="203275" cy="188176"/>
          </a:xfrm>
          <a:prstGeom prst="rect">
            <a:avLst/>
          </a:prstGeom>
          <a:noFill/>
          <a:ln>
            <a:noFill/>
          </a:ln>
          <a:effectLst>
            <a:outerShdw blurRad="57150" dist="19050" dir="5400000" algn="bl" rotWithShape="0">
              <a:srgbClr val="000000">
                <a:alpha val="6000"/>
              </a:srgbClr>
            </a:outerShdw>
          </a:effectLst>
        </p:spPr>
      </p:pic>
      <p:pic>
        <p:nvPicPr>
          <p:cNvPr id="557" name="Google Shape;557;p52">
            <a:extLst>
              <a:ext uri="{C183D7F6-B498-43B3-948B-1728B52AA6E4}">
                <adec:decorative xmlns:adec="http://schemas.microsoft.com/office/drawing/2017/decorative" val="1"/>
              </a:ext>
            </a:extLst>
          </p:cNvPr>
          <p:cNvPicPr preferRelativeResize="0"/>
          <p:nvPr/>
        </p:nvPicPr>
        <p:blipFill>
          <a:blip r:embed="rId22">
            <a:alphaModFix amt="51000"/>
          </a:blip>
          <a:stretch>
            <a:fillRect/>
          </a:stretch>
        </p:blipFill>
        <p:spPr>
          <a:xfrm>
            <a:off x="8151565" y="919358"/>
            <a:ext cx="175259" cy="154295"/>
          </a:xfrm>
          <a:prstGeom prst="rect">
            <a:avLst/>
          </a:prstGeom>
          <a:noFill/>
          <a:ln>
            <a:noFill/>
          </a:ln>
        </p:spPr>
      </p:pic>
      <p:pic>
        <p:nvPicPr>
          <p:cNvPr id="558" name="Google Shape;558;p52">
            <a:extLst>
              <a:ext uri="{C183D7F6-B498-43B3-948B-1728B52AA6E4}">
                <adec:decorative xmlns:adec="http://schemas.microsoft.com/office/drawing/2017/decorative" val="1"/>
              </a:ext>
            </a:extLst>
          </p:cNvPr>
          <p:cNvPicPr preferRelativeResize="0"/>
          <p:nvPr/>
        </p:nvPicPr>
        <p:blipFill>
          <a:blip r:embed="rId23">
            <a:alphaModFix amt="51000"/>
          </a:blip>
          <a:stretch>
            <a:fillRect/>
          </a:stretch>
        </p:blipFill>
        <p:spPr>
          <a:xfrm rot="-3686098">
            <a:off x="8176587" y="1092433"/>
            <a:ext cx="348975" cy="318454"/>
          </a:xfrm>
          <a:prstGeom prst="rect">
            <a:avLst/>
          </a:prstGeom>
          <a:noFill/>
          <a:ln>
            <a:noFill/>
          </a:ln>
          <a:effectLst>
            <a:outerShdw blurRad="57150" dist="19050" dir="5400000" algn="bl" rotWithShape="0">
              <a:srgbClr val="000000">
                <a:alpha val="6000"/>
              </a:srgbClr>
            </a:outerShdw>
          </a:effectLst>
        </p:spPr>
      </p:pic>
      <p:pic>
        <p:nvPicPr>
          <p:cNvPr id="559" name="Google Shape;559;p52">
            <a:extLst>
              <a:ext uri="{C183D7F6-B498-43B3-948B-1728B52AA6E4}">
                <adec:decorative xmlns:adec="http://schemas.microsoft.com/office/drawing/2017/decorative" val="1"/>
              </a:ext>
            </a:extLst>
          </p:cNvPr>
          <p:cNvPicPr preferRelativeResize="0"/>
          <p:nvPr/>
        </p:nvPicPr>
        <p:blipFill>
          <a:blip r:embed="rId25">
            <a:alphaModFix amt="50000"/>
          </a:blip>
          <a:stretch>
            <a:fillRect/>
          </a:stretch>
        </p:blipFill>
        <p:spPr>
          <a:xfrm>
            <a:off x="4763931" y="2911624"/>
            <a:ext cx="107047" cy="114262"/>
          </a:xfrm>
          <a:prstGeom prst="rect">
            <a:avLst/>
          </a:prstGeom>
          <a:noFill/>
          <a:ln>
            <a:noFill/>
          </a:ln>
        </p:spPr>
      </p:pic>
      <p:pic>
        <p:nvPicPr>
          <p:cNvPr id="560" name="Google Shape;560;p52">
            <a:extLst>
              <a:ext uri="{C183D7F6-B498-43B3-948B-1728B52AA6E4}">
                <adec:decorative xmlns:adec="http://schemas.microsoft.com/office/drawing/2017/decorative" val="1"/>
              </a:ext>
            </a:extLst>
          </p:cNvPr>
          <p:cNvPicPr preferRelativeResize="0"/>
          <p:nvPr/>
        </p:nvPicPr>
        <p:blipFill>
          <a:blip r:embed="rId26">
            <a:alphaModFix amt="50000"/>
          </a:blip>
          <a:stretch>
            <a:fillRect/>
          </a:stretch>
        </p:blipFill>
        <p:spPr>
          <a:xfrm>
            <a:off x="5301961" y="3050478"/>
            <a:ext cx="203270" cy="182820"/>
          </a:xfrm>
          <a:prstGeom prst="rect">
            <a:avLst/>
          </a:prstGeom>
          <a:noFill/>
          <a:ln>
            <a:noFill/>
          </a:ln>
          <a:effectLst>
            <a:outerShdw blurRad="57150" dist="19050" dir="5400000" algn="bl" rotWithShape="0">
              <a:srgbClr val="000000">
                <a:alpha val="6000"/>
              </a:srgbClr>
            </a:outerShdw>
          </a:effectLst>
        </p:spPr>
      </p:pic>
      <p:pic>
        <p:nvPicPr>
          <p:cNvPr id="561" name="Google Shape;561;p52">
            <a:extLst>
              <a:ext uri="{C183D7F6-B498-43B3-948B-1728B52AA6E4}">
                <adec:decorative xmlns:adec="http://schemas.microsoft.com/office/drawing/2017/decorative" val="1"/>
              </a:ext>
            </a:extLst>
          </p:cNvPr>
          <p:cNvPicPr preferRelativeResize="0"/>
          <p:nvPr/>
        </p:nvPicPr>
        <p:blipFill>
          <a:blip r:embed="rId27">
            <a:alphaModFix amt="50000"/>
          </a:blip>
          <a:stretch>
            <a:fillRect/>
          </a:stretch>
        </p:blipFill>
        <p:spPr>
          <a:xfrm>
            <a:off x="5006779" y="3054141"/>
            <a:ext cx="189563" cy="175482"/>
          </a:xfrm>
          <a:prstGeom prst="rect">
            <a:avLst/>
          </a:prstGeom>
          <a:noFill/>
          <a:ln>
            <a:noFill/>
          </a:ln>
          <a:effectLst>
            <a:outerShdw blurRad="57150" dist="19050" dir="5400000" algn="bl" rotWithShape="0">
              <a:srgbClr val="000000">
                <a:alpha val="6000"/>
              </a:srgbClr>
            </a:outerShdw>
          </a:effectLst>
        </p:spPr>
      </p:pic>
      <p:pic>
        <p:nvPicPr>
          <p:cNvPr id="562" name="Google Shape;562;p52">
            <a:extLst>
              <a:ext uri="{C183D7F6-B498-43B3-948B-1728B52AA6E4}">
                <adec:decorative xmlns:adec="http://schemas.microsoft.com/office/drawing/2017/decorative" val="1"/>
              </a:ext>
            </a:extLst>
          </p:cNvPr>
          <p:cNvPicPr preferRelativeResize="0"/>
          <p:nvPr/>
        </p:nvPicPr>
        <p:blipFill>
          <a:blip r:embed="rId28">
            <a:alphaModFix amt="50000"/>
          </a:blip>
          <a:stretch>
            <a:fillRect/>
          </a:stretch>
        </p:blipFill>
        <p:spPr>
          <a:xfrm>
            <a:off x="4938143" y="2735150"/>
            <a:ext cx="229731" cy="242958"/>
          </a:xfrm>
          <a:prstGeom prst="rect">
            <a:avLst/>
          </a:prstGeom>
          <a:noFill/>
          <a:ln>
            <a:noFill/>
          </a:ln>
          <a:effectLst>
            <a:outerShdw blurRad="57150" dist="19050" dir="5400000" algn="bl" rotWithShape="0">
              <a:srgbClr val="000000">
                <a:alpha val="6000"/>
              </a:srgbClr>
            </a:outerShdw>
          </a:effectLst>
        </p:spPr>
      </p:pic>
      <p:pic>
        <p:nvPicPr>
          <p:cNvPr id="563" name="Google Shape;563;p52">
            <a:extLst>
              <a:ext uri="{C183D7F6-B498-43B3-948B-1728B52AA6E4}">
                <adec:decorative xmlns:adec="http://schemas.microsoft.com/office/drawing/2017/decorative" val="1"/>
              </a:ext>
            </a:extLst>
          </p:cNvPr>
          <p:cNvPicPr preferRelativeResize="0"/>
          <p:nvPr/>
        </p:nvPicPr>
        <p:blipFill>
          <a:blip r:embed="rId29">
            <a:alphaModFix amt="50000"/>
          </a:blip>
          <a:stretch>
            <a:fillRect/>
          </a:stretch>
        </p:blipFill>
        <p:spPr>
          <a:xfrm>
            <a:off x="4722545" y="3062831"/>
            <a:ext cx="178636" cy="158126"/>
          </a:xfrm>
          <a:prstGeom prst="rect">
            <a:avLst/>
          </a:prstGeom>
          <a:noFill/>
          <a:ln>
            <a:noFill/>
          </a:ln>
        </p:spPr>
      </p:pic>
      <p:pic>
        <p:nvPicPr>
          <p:cNvPr id="564" name="Google Shape;564;p52">
            <a:extLst>
              <a:ext uri="{C183D7F6-B498-43B3-948B-1728B52AA6E4}">
                <adec:decorative xmlns:adec="http://schemas.microsoft.com/office/drawing/2017/decorative" val="1"/>
              </a:ext>
            </a:extLst>
          </p:cNvPr>
          <p:cNvPicPr preferRelativeResize="0"/>
          <p:nvPr/>
        </p:nvPicPr>
        <p:blipFill>
          <a:blip r:embed="rId28">
            <a:alphaModFix amt="50000"/>
          </a:blip>
          <a:stretch>
            <a:fillRect/>
          </a:stretch>
        </p:blipFill>
        <p:spPr>
          <a:xfrm>
            <a:off x="5235048" y="2677768"/>
            <a:ext cx="295375" cy="312379"/>
          </a:xfrm>
          <a:prstGeom prst="rect">
            <a:avLst/>
          </a:prstGeom>
          <a:noFill/>
          <a:ln>
            <a:noFill/>
          </a:ln>
          <a:effectLst>
            <a:outerShdw blurRad="57150" dist="19050" dir="5400000" algn="bl" rotWithShape="0">
              <a:srgbClr val="000000">
                <a:alpha val="6000"/>
              </a:srgbClr>
            </a:outerShdw>
          </a:effectLst>
        </p:spPr>
      </p:pic>
      <p:pic>
        <p:nvPicPr>
          <p:cNvPr id="565" name="Google Shape;565;p52">
            <a:extLst>
              <a:ext uri="{C183D7F6-B498-43B3-948B-1728B52AA6E4}">
                <adec:decorative xmlns:adec="http://schemas.microsoft.com/office/drawing/2017/decorative" val="1"/>
              </a:ext>
            </a:extLst>
          </p:cNvPr>
          <p:cNvPicPr preferRelativeResize="0"/>
          <p:nvPr/>
        </p:nvPicPr>
        <p:blipFill>
          <a:blip r:embed="rId30">
            <a:alphaModFix amt="51000"/>
          </a:blip>
          <a:stretch>
            <a:fillRect/>
          </a:stretch>
        </p:blipFill>
        <p:spPr>
          <a:xfrm>
            <a:off x="7083893" y="2369194"/>
            <a:ext cx="162526" cy="173360"/>
          </a:xfrm>
          <a:prstGeom prst="rect">
            <a:avLst/>
          </a:prstGeom>
          <a:noFill/>
          <a:ln>
            <a:noFill/>
          </a:ln>
          <a:effectLst>
            <a:outerShdw blurRad="57150" dist="19050" dir="5400000" algn="bl" rotWithShape="0">
              <a:srgbClr val="000000">
                <a:alpha val="6000"/>
              </a:srgbClr>
            </a:outerShdw>
          </a:effectLst>
        </p:spPr>
      </p:pic>
      <p:pic>
        <p:nvPicPr>
          <p:cNvPr id="566" name="Google Shape;566;p52">
            <a:extLst>
              <a:ext uri="{C183D7F6-B498-43B3-948B-1728B52AA6E4}">
                <adec:decorative xmlns:adec="http://schemas.microsoft.com/office/drawing/2017/decorative" val="1"/>
              </a:ext>
            </a:extLst>
          </p:cNvPr>
          <p:cNvPicPr preferRelativeResize="0"/>
          <p:nvPr/>
        </p:nvPicPr>
        <p:blipFill>
          <a:blip r:embed="rId31">
            <a:alphaModFix amt="51000"/>
          </a:blip>
          <a:stretch>
            <a:fillRect/>
          </a:stretch>
        </p:blipFill>
        <p:spPr>
          <a:xfrm>
            <a:off x="6638595" y="2356341"/>
            <a:ext cx="379227" cy="335886"/>
          </a:xfrm>
          <a:prstGeom prst="rect">
            <a:avLst/>
          </a:prstGeom>
          <a:noFill/>
          <a:ln>
            <a:noFill/>
          </a:ln>
          <a:effectLst>
            <a:outerShdw blurRad="57150" dist="19050" dir="5400000" algn="bl" rotWithShape="0">
              <a:srgbClr val="000000">
                <a:alpha val="6000"/>
              </a:srgbClr>
            </a:outerShdw>
          </a:effectLst>
        </p:spPr>
      </p:pic>
      <p:pic>
        <p:nvPicPr>
          <p:cNvPr id="567" name="Google Shape;567;p52">
            <a:extLst>
              <a:ext uri="{C183D7F6-B498-43B3-948B-1728B52AA6E4}">
                <adec:decorative xmlns:adec="http://schemas.microsoft.com/office/drawing/2017/decorative" val="1"/>
              </a:ext>
            </a:extLst>
          </p:cNvPr>
          <p:cNvPicPr preferRelativeResize="0"/>
          <p:nvPr/>
        </p:nvPicPr>
        <p:blipFill>
          <a:blip r:embed="rId30">
            <a:alphaModFix amt="51000"/>
          </a:blip>
          <a:stretch>
            <a:fillRect/>
          </a:stretch>
        </p:blipFill>
        <p:spPr>
          <a:xfrm>
            <a:off x="6746943" y="2747269"/>
            <a:ext cx="162526" cy="173360"/>
          </a:xfrm>
          <a:prstGeom prst="rect">
            <a:avLst/>
          </a:prstGeom>
          <a:noFill/>
          <a:ln>
            <a:noFill/>
          </a:ln>
          <a:effectLst>
            <a:outerShdw blurRad="57150" dist="19050" dir="5400000" algn="bl" rotWithShape="0">
              <a:srgbClr val="000000">
                <a:alpha val="6000"/>
              </a:srgbClr>
            </a:outerShdw>
          </a:effectLst>
        </p:spPr>
      </p:pic>
      <p:pic>
        <p:nvPicPr>
          <p:cNvPr id="568" name="Google Shape;568;p52">
            <a:extLst>
              <a:ext uri="{C183D7F6-B498-43B3-948B-1728B52AA6E4}">
                <adec:decorative xmlns:adec="http://schemas.microsoft.com/office/drawing/2017/decorative" val="1"/>
              </a:ext>
            </a:extLst>
          </p:cNvPr>
          <p:cNvPicPr preferRelativeResize="0"/>
          <p:nvPr/>
        </p:nvPicPr>
        <p:blipFill>
          <a:blip r:embed="rId32">
            <a:alphaModFix amt="51000"/>
          </a:blip>
          <a:stretch>
            <a:fillRect/>
          </a:stretch>
        </p:blipFill>
        <p:spPr>
          <a:xfrm>
            <a:off x="6960988" y="2598498"/>
            <a:ext cx="572700" cy="520642"/>
          </a:xfrm>
          <a:prstGeom prst="rect">
            <a:avLst/>
          </a:prstGeom>
          <a:noFill/>
          <a:ln>
            <a:noFill/>
          </a:ln>
          <a:effectLst>
            <a:outerShdw blurRad="57150" dist="19050" dir="5400000" algn="bl" rotWithShape="0">
              <a:srgbClr val="000000">
                <a:alpha val="6000"/>
              </a:srgbClr>
            </a:outerShdw>
          </a:effectLst>
        </p:spPr>
      </p:pic>
      <p:pic>
        <p:nvPicPr>
          <p:cNvPr id="569" name="Google Shape;569;p52">
            <a:extLst>
              <a:ext uri="{C183D7F6-B498-43B3-948B-1728B52AA6E4}">
                <adec:decorative xmlns:adec="http://schemas.microsoft.com/office/drawing/2017/decorative" val="1"/>
              </a:ext>
            </a:extLst>
          </p:cNvPr>
          <p:cNvPicPr preferRelativeResize="0"/>
          <p:nvPr/>
        </p:nvPicPr>
        <p:blipFill>
          <a:blip r:embed="rId33">
            <a:alphaModFix amt="52000"/>
          </a:blip>
          <a:stretch>
            <a:fillRect/>
          </a:stretch>
        </p:blipFill>
        <p:spPr>
          <a:xfrm>
            <a:off x="7812990" y="3785560"/>
            <a:ext cx="82602" cy="90862"/>
          </a:xfrm>
          <a:prstGeom prst="rect">
            <a:avLst/>
          </a:prstGeom>
          <a:noFill/>
          <a:ln>
            <a:noFill/>
          </a:ln>
          <a:effectLst>
            <a:outerShdw blurRad="57150" dist="19050" dir="5400000" algn="bl" rotWithShape="0">
              <a:srgbClr val="000000">
                <a:alpha val="6000"/>
              </a:srgbClr>
            </a:outerShdw>
          </a:effectLst>
        </p:spPr>
      </p:pic>
      <p:pic>
        <p:nvPicPr>
          <p:cNvPr id="570" name="Google Shape;570;p52">
            <a:extLst>
              <a:ext uri="{C183D7F6-B498-43B3-948B-1728B52AA6E4}">
                <adec:decorative xmlns:adec="http://schemas.microsoft.com/office/drawing/2017/decorative" val="1"/>
              </a:ext>
            </a:extLst>
          </p:cNvPr>
          <p:cNvPicPr preferRelativeResize="0"/>
          <p:nvPr/>
        </p:nvPicPr>
        <p:blipFill>
          <a:blip r:embed="rId34">
            <a:alphaModFix amt="52000"/>
          </a:blip>
          <a:stretch>
            <a:fillRect/>
          </a:stretch>
        </p:blipFill>
        <p:spPr>
          <a:xfrm>
            <a:off x="8021232" y="3872307"/>
            <a:ext cx="156943" cy="140423"/>
          </a:xfrm>
          <a:prstGeom prst="rect">
            <a:avLst/>
          </a:prstGeom>
          <a:noFill/>
          <a:ln>
            <a:noFill/>
          </a:ln>
          <a:effectLst>
            <a:outerShdw blurRad="57150" dist="19050" dir="5400000" algn="bl" rotWithShape="0">
              <a:srgbClr val="000000">
                <a:alpha val="6000"/>
              </a:srgbClr>
            </a:outerShdw>
          </a:effectLst>
        </p:spPr>
      </p:pic>
      <p:pic>
        <p:nvPicPr>
          <p:cNvPr id="571" name="Google Shape;571;p52">
            <a:extLst>
              <a:ext uri="{C183D7F6-B498-43B3-948B-1728B52AA6E4}">
                <adec:decorative xmlns:adec="http://schemas.microsoft.com/office/drawing/2017/decorative" val="1"/>
              </a:ext>
            </a:extLst>
          </p:cNvPr>
          <p:cNvPicPr preferRelativeResize="0"/>
          <p:nvPr/>
        </p:nvPicPr>
        <p:blipFill>
          <a:blip r:embed="rId35">
            <a:alphaModFix amt="52000"/>
          </a:blip>
          <a:stretch>
            <a:fillRect/>
          </a:stretch>
        </p:blipFill>
        <p:spPr>
          <a:xfrm>
            <a:off x="7707877" y="3579567"/>
            <a:ext cx="162450" cy="151436"/>
          </a:xfrm>
          <a:prstGeom prst="rect">
            <a:avLst/>
          </a:prstGeom>
          <a:noFill/>
          <a:ln>
            <a:noFill/>
          </a:ln>
          <a:effectLst>
            <a:outerShdw blurRad="57150" dist="19050" dir="5400000" algn="bl" rotWithShape="0">
              <a:srgbClr val="000000">
                <a:alpha val="6000"/>
              </a:srgbClr>
            </a:outerShdw>
          </a:effectLst>
        </p:spPr>
      </p:pic>
      <p:pic>
        <p:nvPicPr>
          <p:cNvPr id="572" name="Google Shape;572;p52">
            <a:extLst>
              <a:ext uri="{C183D7F6-B498-43B3-948B-1728B52AA6E4}">
                <adec:decorative xmlns:adec="http://schemas.microsoft.com/office/drawing/2017/decorative" val="1"/>
              </a:ext>
            </a:extLst>
          </p:cNvPr>
          <p:cNvPicPr preferRelativeResize="0"/>
          <p:nvPr/>
        </p:nvPicPr>
        <p:blipFill>
          <a:blip r:embed="rId36">
            <a:alphaModFix amt="52000"/>
          </a:blip>
          <a:stretch>
            <a:fillRect/>
          </a:stretch>
        </p:blipFill>
        <p:spPr>
          <a:xfrm>
            <a:off x="7771700" y="4020898"/>
            <a:ext cx="165203" cy="189983"/>
          </a:xfrm>
          <a:prstGeom prst="rect">
            <a:avLst/>
          </a:prstGeom>
          <a:noFill/>
          <a:ln>
            <a:noFill/>
          </a:ln>
          <a:effectLst>
            <a:outerShdw blurRad="57150" dist="19050" dir="5400000" algn="bl" rotWithShape="0">
              <a:srgbClr val="000000">
                <a:alpha val="6000"/>
              </a:srgbClr>
            </a:outerShdw>
          </a:effectLst>
        </p:spPr>
      </p:pic>
      <p:pic>
        <p:nvPicPr>
          <p:cNvPr id="573" name="Google Shape;573;p52">
            <a:extLst>
              <a:ext uri="{C183D7F6-B498-43B3-948B-1728B52AA6E4}">
                <adec:decorative xmlns:adec="http://schemas.microsoft.com/office/drawing/2017/decorative" val="1"/>
              </a:ext>
            </a:extLst>
          </p:cNvPr>
          <p:cNvPicPr preferRelativeResize="0"/>
          <p:nvPr/>
        </p:nvPicPr>
        <p:blipFill>
          <a:blip r:embed="rId37">
            <a:alphaModFix amt="52000"/>
          </a:blip>
          <a:stretch>
            <a:fillRect/>
          </a:stretch>
        </p:blipFill>
        <p:spPr>
          <a:xfrm>
            <a:off x="7889355" y="3592380"/>
            <a:ext cx="274257" cy="242950"/>
          </a:xfrm>
          <a:prstGeom prst="rect">
            <a:avLst/>
          </a:prstGeom>
          <a:noFill/>
          <a:ln>
            <a:noFill/>
          </a:ln>
          <a:effectLst>
            <a:outerShdw blurRad="57150" dist="19050" dir="5400000" algn="bl" rotWithShape="0">
              <a:srgbClr val="000000">
                <a:alpha val="6000"/>
              </a:srgbClr>
            </a:outerShdw>
          </a:effectLst>
        </p:spPr>
      </p:pic>
      <p:pic>
        <p:nvPicPr>
          <p:cNvPr id="574" name="Google Shape;574;p52">
            <a:extLst>
              <a:ext uri="{C183D7F6-B498-43B3-948B-1728B52AA6E4}">
                <adec:decorative xmlns:adec="http://schemas.microsoft.com/office/drawing/2017/decorative" val="1"/>
              </a:ext>
            </a:extLst>
          </p:cNvPr>
          <p:cNvPicPr preferRelativeResize="0"/>
          <p:nvPr/>
        </p:nvPicPr>
        <p:blipFill>
          <a:blip r:embed="rId38">
            <a:alphaModFix amt="52000"/>
          </a:blip>
          <a:stretch>
            <a:fillRect/>
          </a:stretch>
        </p:blipFill>
        <p:spPr>
          <a:xfrm>
            <a:off x="7190049" y="3578025"/>
            <a:ext cx="572700" cy="522644"/>
          </a:xfrm>
          <a:prstGeom prst="rect">
            <a:avLst/>
          </a:prstGeom>
          <a:noFill/>
          <a:ln>
            <a:noFill/>
          </a:ln>
          <a:effectLst>
            <a:outerShdw blurRad="57150" dist="19050" dir="5400000" algn="bl" rotWithShape="0">
              <a:srgbClr val="000000">
                <a:alpha val="6000"/>
              </a:srgbClr>
            </a:outerShdw>
          </a:effectLst>
        </p:spPr>
      </p:pic>
      <p:pic>
        <p:nvPicPr>
          <p:cNvPr id="575" name="Google Shape;575;p52">
            <a:extLst>
              <a:ext uri="{C183D7F6-B498-43B3-948B-1728B52AA6E4}">
                <adec:decorative xmlns:adec="http://schemas.microsoft.com/office/drawing/2017/decorative" val="1"/>
              </a:ext>
            </a:extLst>
          </p:cNvPr>
          <p:cNvPicPr preferRelativeResize="0"/>
          <p:nvPr/>
        </p:nvPicPr>
        <p:blipFill>
          <a:blip r:embed="rId39">
            <a:alphaModFix amt="51000"/>
          </a:blip>
          <a:stretch>
            <a:fillRect/>
          </a:stretch>
        </p:blipFill>
        <p:spPr>
          <a:xfrm>
            <a:off x="5505234" y="4065227"/>
            <a:ext cx="187260" cy="177789"/>
          </a:xfrm>
          <a:prstGeom prst="rect">
            <a:avLst/>
          </a:prstGeom>
          <a:noFill/>
          <a:ln>
            <a:noFill/>
          </a:ln>
          <a:effectLst>
            <a:outerShdw blurRad="57150" dist="19050" dir="5400000" algn="bl" rotWithShape="0">
              <a:srgbClr val="000000">
                <a:alpha val="6000"/>
              </a:srgbClr>
            </a:outerShdw>
          </a:effectLst>
        </p:spPr>
      </p:pic>
      <p:pic>
        <p:nvPicPr>
          <p:cNvPr id="576" name="Google Shape;576;p52">
            <a:extLst>
              <a:ext uri="{C183D7F6-B498-43B3-948B-1728B52AA6E4}">
                <adec:decorative xmlns:adec="http://schemas.microsoft.com/office/drawing/2017/decorative" val="1"/>
              </a:ext>
            </a:extLst>
          </p:cNvPr>
          <p:cNvPicPr preferRelativeResize="0"/>
          <p:nvPr/>
        </p:nvPicPr>
        <p:blipFill>
          <a:blip r:embed="rId40">
            <a:alphaModFix amt="51000"/>
          </a:blip>
          <a:stretch>
            <a:fillRect/>
          </a:stretch>
        </p:blipFill>
        <p:spPr>
          <a:xfrm>
            <a:off x="5578205" y="3785549"/>
            <a:ext cx="295370" cy="266425"/>
          </a:xfrm>
          <a:prstGeom prst="rect">
            <a:avLst/>
          </a:prstGeom>
          <a:noFill/>
          <a:ln>
            <a:noFill/>
          </a:ln>
          <a:effectLst>
            <a:outerShdw blurRad="57150" dist="19050" dir="5400000" algn="bl" rotWithShape="0">
              <a:srgbClr val="000000">
                <a:alpha val="6000"/>
              </a:srgbClr>
            </a:outerShdw>
          </a:effectLst>
        </p:spPr>
      </p:pic>
      <p:pic>
        <p:nvPicPr>
          <p:cNvPr id="577" name="Google Shape;577;p52">
            <a:extLst>
              <a:ext uri="{C183D7F6-B498-43B3-948B-1728B52AA6E4}">
                <adec:decorative xmlns:adec="http://schemas.microsoft.com/office/drawing/2017/decorative" val="1"/>
              </a:ext>
            </a:extLst>
          </p:cNvPr>
          <p:cNvPicPr preferRelativeResize="0"/>
          <p:nvPr/>
        </p:nvPicPr>
        <p:blipFill>
          <a:blip r:embed="rId41">
            <a:alphaModFix amt="51000"/>
          </a:blip>
          <a:stretch>
            <a:fillRect/>
          </a:stretch>
        </p:blipFill>
        <p:spPr>
          <a:xfrm>
            <a:off x="5844725" y="3966588"/>
            <a:ext cx="190434" cy="223044"/>
          </a:xfrm>
          <a:prstGeom prst="rect">
            <a:avLst/>
          </a:prstGeom>
          <a:noFill/>
          <a:ln>
            <a:noFill/>
          </a:ln>
          <a:effectLst>
            <a:outerShdw blurRad="57150" dist="19050" dir="5400000" algn="bl" rotWithShape="0">
              <a:srgbClr val="000000">
                <a:alpha val="6000"/>
              </a:srgbClr>
            </a:outerShdw>
          </a:effectLst>
        </p:spPr>
      </p:pic>
      <p:pic>
        <p:nvPicPr>
          <p:cNvPr id="578" name="Google Shape;578;p52">
            <a:extLst>
              <a:ext uri="{C183D7F6-B498-43B3-948B-1728B52AA6E4}">
                <adec:decorative xmlns:adec="http://schemas.microsoft.com/office/drawing/2017/decorative" val="1"/>
              </a:ext>
            </a:extLst>
          </p:cNvPr>
          <p:cNvPicPr preferRelativeResize="0"/>
          <p:nvPr/>
        </p:nvPicPr>
        <p:blipFill>
          <a:blip r:embed="rId42">
            <a:alphaModFix amt="60000"/>
          </a:blip>
          <a:stretch>
            <a:fillRect/>
          </a:stretch>
        </p:blipFill>
        <p:spPr>
          <a:xfrm rot="-3589592">
            <a:off x="4737424" y="3735117"/>
            <a:ext cx="694375" cy="633670"/>
          </a:xfrm>
          <a:prstGeom prst="rect">
            <a:avLst/>
          </a:prstGeom>
          <a:noFill/>
          <a:ln>
            <a:noFill/>
          </a:ln>
          <a:effectLst>
            <a:outerShdw blurRad="57150" dist="19050" dir="5400000" algn="bl" rotWithShape="0">
              <a:srgbClr val="000000">
                <a:alpha val="6000"/>
              </a:srgbClr>
            </a:outerShdw>
          </a:effectLst>
        </p:spPr>
      </p:pic>
      <p:pic>
        <p:nvPicPr>
          <p:cNvPr id="579" name="Google Shape;579;p52">
            <a:extLst>
              <a:ext uri="{C183D7F6-B498-43B3-948B-1728B52AA6E4}">
                <adec:decorative xmlns:adec="http://schemas.microsoft.com/office/drawing/2017/decorative" val="1"/>
              </a:ext>
            </a:extLst>
          </p:cNvPr>
          <p:cNvPicPr preferRelativeResize="0"/>
          <p:nvPr/>
        </p:nvPicPr>
        <p:blipFill>
          <a:blip r:embed="rId42">
            <a:alphaModFix amt="51000"/>
          </a:blip>
          <a:stretch>
            <a:fillRect/>
          </a:stretch>
        </p:blipFill>
        <p:spPr>
          <a:xfrm rot="-1573429">
            <a:off x="5638939" y="4265048"/>
            <a:ext cx="355538" cy="324447"/>
          </a:xfrm>
          <a:prstGeom prst="rect">
            <a:avLst/>
          </a:prstGeom>
          <a:noFill/>
          <a:ln>
            <a:noFill/>
          </a:ln>
          <a:effectLst>
            <a:outerShdw blurRad="57150" dist="19050" dir="5400000" algn="bl" rotWithShape="0">
              <a:srgbClr val="000000">
                <a:alpha val="6000"/>
              </a:srgbClr>
            </a:outerShdw>
          </a:effectLst>
        </p:spPr>
      </p:pic>
      <p:sp>
        <p:nvSpPr>
          <p:cNvPr id="580" name="Google Shape;580;p52">
            <a:extLst>
              <a:ext uri="{C183D7F6-B498-43B3-948B-1728B52AA6E4}">
                <adec:decorative xmlns:adec="http://schemas.microsoft.com/office/drawing/2017/decorative" val="1"/>
              </a:ext>
            </a:extLst>
          </p:cNvPr>
          <p:cNvSpPr txBox="1">
            <a:spLocks noGrp="1"/>
          </p:cNvSpPr>
          <p:nvPr>
            <p:ph type="sldNum" idx="12"/>
          </p:nvPr>
        </p:nvSpPr>
        <p:spPr>
          <a:xfrm>
            <a:off x="358483" y="45688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40</a:t>
            </a:fld>
            <a:endParaRPr/>
          </a:p>
        </p:txBody>
      </p:sp>
      <p:sp>
        <p:nvSpPr>
          <p:cNvPr id="581" name="Google Shape;581;p52">
            <a:extLst>
              <a:ext uri="{C183D7F6-B498-43B3-948B-1728B52AA6E4}">
                <adec:decorative xmlns:adec="http://schemas.microsoft.com/office/drawing/2017/decorative" val="1"/>
              </a:ext>
            </a:extLst>
          </p:cNvPr>
          <p:cNvSpPr/>
          <p:nvPr/>
        </p:nvSpPr>
        <p:spPr>
          <a:xfrm>
            <a:off x="278125" y="1560013"/>
            <a:ext cx="1408800" cy="1064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53"/>
          <p:cNvSpPr txBox="1">
            <a:spLocks noGrp="1"/>
          </p:cNvSpPr>
          <p:nvPr>
            <p:ph type="title"/>
          </p:nvPr>
        </p:nvSpPr>
        <p:spPr>
          <a:xfrm>
            <a:off x="281075" y="118465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1920" u="sng">
                <a:latin typeface="Roboto Slab"/>
                <a:ea typeface="Roboto Slab"/>
                <a:cs typeface="Roboto Slab"/>
                <a:sym typeface="Roboto Slab"/>
              </a:rPr>
              <a:t>What We Know</a:t>
            </a:r>
            <a:endParaRPr sz="1920" u="sng">
              <a:latin typeface="Roboto Slab"/>
              <a:ea typeface="Roboto Slab"/>
              <a:cs typeface="Roboto Slab"/>
              <a:sym typeface="Roboto Slab"/>
            </a:endParaRPr>
          </a:p>
        </p:txBody>
      </p:sp>
      <p:sp>
        <p:nvSpPr>
          <p:cNvPr id="587" name="Google Shape;587;p53"/>
          <p:cNvSpPr txBox="1">
            <a:spLocks noGrp="1"/>
          </p:cNvSpPr>
          <p:nvPr>
            <p:ph type="body" idx="1"/>
          </p:nvPr>
        </p:nvSpPr>
        <p:spPr>
          <a:xfrm>
            <a:off x="311700" y="1642400"/>
            <a:ext cx="8365800" cy="2761800"/>
          </a:xfrm>
          <a:prstGeom prst="rect">
            <a:avLst/>
          </a:prstGeom>
        </p:spPr>
        <p:txBody>
          <a:bodyPr spcFirstLastPara="1" wrap="square" lIns="91425" tIns="91425" rIns="91425" bIns="91425" anchor="t" anchorCtr="0">
            <a:normAutofit/>
          </a:bodyPr>
          <a:lstStyle/>
          <a:p>
            <a:pPr marL="457200" lvl="0" indent="-342900" algn="l" rtl="0">
              <a:lnSpc>
                <a:spcPct val="95000"/>
              </a:lnSpc>
              <a:spcBef>
                <a:spcPts val="0"/>
              </a:spcBef>
              <a:spcAft>
                <a:spcPts val="0"/>
              </a:spcAft>
              <a:buSzPts val="1800"/>
              <a:buFont typeface="Open Sans"/>
              <a:buChar char="●"/>
            </a:pPr>
            <a:r>
              <a:rPr lang="en">
                <a:latin typeface="Open Sans"/>
                <a:ea typeface="Open Sans"/>
                <a:cs typeface="Open Sans"/>
                <a:sym typeface="Open Sans"/>
              </a:rPr>
              <a:t>The scope of work and cost for the </a:t>
            </a:r>
            <a:r>
              <a:rPr lang="en">
                <a:highlight>
                  <a:schemeClr val="lt1"/>
                </a:highlight>
                <a:latin typeface="Open Sans"/>
                <a:ea typeface="Open Sans"/>
                <a:cs typeface="Open Sans"/>
                <a:sym typeface="Open Sans"/>
              </a:rPr>
              <a:t>FCA Deficiencies</a:t>
            </a:r>
            <a:r>
              <a:rPr lang="en">
                <a:latin typeface="Open Sans"/>
                <a:ea typeface="Open Sans"/>
                <a:cs typeface="Open Sans"/>
                <a:sym typeface="Open Sans"/>
              </a:rPr>
              <a:t> that </a:t>
            </a:r>
            <a:r>
              <a:rPr lang="en" b="1">
                <a:latin typeface="Open Sans"/>
                <a:ea typeface="Open Sans"/>
                <a:cs typeface="Open Sans"/>
                <a:sym typeface="Open Sans"/>
              </a:rPr>
              <a:t>need</a:t>
            </a:r>
            <a:r>
              <a:rPr lang="en">
                <a:latin typeface="Open Sans"/>
                <a:ea typeface="Open Sans"/>
                <a:cs typeface="Open Sans"/>
                <a:sym typeface="Open Sans"/>
              </a:rPr>
              <a:t> to be done for schools to remain open.</a:t>
            </a:r>
            <a:endParaRPr>
              <a:latin typeface="Open Sans"/>
              <a:ea typeface="Open Sans"/>
              <a:cs typeface="Open Sans"/>
              <a:sym typeface="Open Sans"/>
            </a:endParaRPr>
          </a:p>
          <a:p>
            <a:pPr marL="914400" lvl="1" indent="-342900" algn="l" rtl="0">
              <a:lnSpc>
                <a:spcPct val="95000"/>
              </a:lnSpc>
              <a:spcBef>
                <a:spcPts val="1000"/>
              </a:spcBef>
              <a:spcAft>
                <a:spcPts val="1000"/>
              </a:spcAft>
              <a:buSzPts val="1800"/>
              <a:buFont typeface="Open Sans"/>
              <a:buChar char="○"/>
            </a:pPr>
            <a:r>
              <a:rPr lang="en" sz="1800">
                <a:latin typeface="Open Sans"/>
                <a:ea typeface="Open Sans"/>
                <a:cs typeface="Open Sans"/>
                <a:sym typeface="Open Sans"/>
              </a:rPr>
              <a:t>LRP Facilities Committee’s first priority: </a:t>
            </a:r>
            <a:r>
              <a:rPr lang="en" sz="1800">
                <a:solidFill>
                  <a:schemeClr val="dk1"/>
                </a:solidFill>
                <a:latin typeface="Open Sans"/>
                <a:ea typeface="Open Sans"/>
                <a:cs typeface="Open Sans"/>
                <a:sym typeface="Open Sans"/>
              </a:rPr>
              <a:t>Mission Critical Building Systems: </a:t>
            </a:r>
            <a:r>
              <a:rPr lang="en" sz="1800" i="1">
                <a:solidFill>
                  <a:schemeClr val="dk1"/>
                </a:solidFill>
                <a:latin typeface="Open Sans"/>
                <a:ea typeface="Open Sans"/>
                <a:cs typeface="Open Sans"/>
                <a:sym typeface="Open Sans"/>
              </a:rPr>
              <a:t>Facilities with mission critical building systems issues should be prioritized above all other projects to resolve those specific issues and prioritize student health, safety, &amp; welfare.</a:t>
            </a:r>
            <a:r>
              <a:rPr lang="en" sz="1800" i="1">
                <a:latin typeface="Open Sans"/>
                <a:ea typeface="Open Sans"/>
                <a:cs typeface="Open Sans"/>
                <a:sym typeface="Open Sans"/>
              </a:rPr>
              <a:t> </a:t>
            </a:r>
            <a:endParaRPr sz="1365">
              <a:latin typeface="Open Sans"/>
              <a:ea typeface="Open Sans"/>
              <a:cs typeface="Open Sans"/>
              <a:sym typeface="Open Sans"/>
            </a:endParaRPr>
          </a:p>
        </p:txBody>
      </p:sp>
      <p:sp>
        <p:nvSpPr>
          <p:cNvPr id="588" name="Google Shape;588;p53"/>
          <p:cNvSpPr/>
          <p:nvPr/>
        </p:nvSpPr>
        <p:spPr>
          <a:xfrm>
            <a:off x="-12000" y="0"/>
            <a:ext cx="9156000" cy="1680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53"/>
          <p:cNvSpPr txBox="1">
            <a:spLocks noGrp="1"/>
          </p:cNvSpPr>
          <p:nvPr>
            <p:ph type="sldNum" idx="12"/>
          </p:nvPr>
        </p:nvSpPr>
        <p:spPr>
          <a:xfrm>
            <a:off x="358483" y="45688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41</a:t>
            </a:fld>
            <a:endParaRPr/>
          </a:p>
        </p:txBody>
      </p:sp>
      <p:sp>
        <p:nvSpPr>
          <p:cNvPr id="590" name="Google Shape;590;p53"/>
          <p:cNvSpPr txBox="1">
            <a:spLocks noGrp="1"/>
          </p:cNvSpPr>
          <p:nvPr>
            <p:ph type="title"/>
          </p:nvPr>
        </p:nvSpPr>
        <p:spPr>
          <a:xfrm>
            <a:off x="305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Slab"/>
                <a:ea typeface="Roboto Slab"/>
                <a:cs typeface="Roboto Slab"/>
                <a:sym typeface="Roboto Slab"/>
              </a:rPr>
              <a:t>FCA Deficiencies </a:t>
            </a:r>
            <a:endParaRPr b="1">
              <a:latin typeface="Roboto Slab"/>
              <a:ea typeface="Roboto Slab"/>
              <a:cs typeface="Roboto Slab"/>
              <a:sym typeface="Roboto Slab"/>
            </a:endParaRPr>
          </a:p>
        </p:txBody>
      </p:sp>
      <p:pic>
        <p:nvPicPr>
          <p:cNvPr id="591" name="Google Shape;591;p53"/>
          <p:cNvPicPr preferRelativeResize="0"/>
          <p:nvPr/>
        </p:nvPicPr>
        <p:blipFill>
          <a:blip r:embed="rId3">
            <a:alphaModFix/>
          </a:blip>
          <a:stretch>
            <a:fillRect/>
          </a:stretch>
        </p:blipFill>
        <p:spPr>
          <a:xfrm>
            <a:off x="8571300" y="4568875"/>
            <a:ext cx="572700" cy="5727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5"/>
        <p:cNvGrpSpPr/>
        <p:nvPr/>
      </p:nvGrpSpPr>
      <p:grpSpPr>
        <a:xfrm>
          <a:off x="0" y="0"/>
          <a:ext cx="0" cy="0"/>
          <a:chOff x="0" y="0"/>
          <a:chExt cx="0" cy="0"/>
        </a:xfrm>
      </p:grpSpPr>
      <p:sp>
        <p:nvSpPr>
          <p:cNvPr id="596" name="Google Shape;596;p54">
            <a:extLst>
              <a:ext uri="{C183D7F6-B498-43B3-948B-1728B52AA6E4}">
                <adec:decorative xmlns:adec="http://schemas.microsoft.com/office/drawing/2017/decorative" val="1"/>
              </a:ext>
            </a:extLst>
          </p:cNvPr>
          <p:cNvSpPr/>
          <p:nvPr/>
        </p:nvSpPr>
        <p:spPr>
          <a:xfrm>
            <a:off x="0" y="12000"/>
            <a:ext cx="9144000" cy="41244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54"/>
          <p:cNvSpPr txBox="1">
            <a:spLocks noGrp="1"/>
          </p:cNvSpPr>
          <p:nvPr>
            <p:ph type="ctrTitle"/>
          </p:nvPr>
        </p:nvSpPr>
        <p:spPr>
          <a:xfrm>
            <a:off x="311700" y="181081"/>
            <a:ext cx="8520600" cy="3744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b="1">
                <a:solidFill>
                  <a:schemeClr val="lt1"/>
                </a:solidFill>
                <a:latin typeface="Roboto Slab"/>
                <a:ea typeface="Roboto Slab"/>
                <a:cs typeface="Roboto Slab"/>
                <a:sym typeface="Roboto Slab"/>
              </a:rPr>
              <a:t>Break </a:t>
            </a:r>
            <a:endParaRPr b="1">
              <a:solidFill>
                <a:schemeClr val="lt1"/>
              </a:solidFill>
              <a:latin typeface="Roboto Slab"/>
              <a:ea typeface="Roboto Slab"/>
              <a:cs typeface="Roboto Slab"/>
              <a:sym typeface="Roboto Slab"/>
            </a:endParaRPr>
          </a:p>
        </p:txBody>
      </p:sp>
      <p:sp>
        <p:nvSpPr>
          <p:cNvPr id="598" name="Google Shape;598;p54"/>
          <p:cNvSpPr txBox="1">
            <a:spLocks noGrp="1"/>
          </p:cNvSpPr>
          <p:nvPr>
            <p:ph type="sldNum" idx="12"/>
          </p:nvPr>
        </p:nvSpPr>
        <p:spPr>
          <a:xfrm>
            <a:off x="129233" y="46432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200" b="1">
                <a:solidFill>
                  <a:srgbClr val="A9343A"/>
                </a:solidFill>
              </a:rPr>
              <a:t>42</a:t>
            </a:fld>
            <a:endParaRPr sz="1200" b="1">
              <a:solidFill>
                <a:srgbClr val="A9343A"/>
              </a:solidFill>
            </a:endParaRPr>
          </a:p>
        </p:txBody>
      </p:sp>
      <p:pic>
        <p:nvPicPr>
          <p:cNvPr id="599" name="Google Shape;599;p5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451630" y="4198673"/>
            <a:ext cx="2240733" cy="8382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3"/>
        <p:cNvGrpSpPr/>
        <p:nvPr/>
      </p:nvGrpSpPr>
      <p:grpSpPr>
        <a:xfrm>
          <a:off x="0" y="0"/>
          <a:ext cx="0" cy="0"/>
          <a:chOff x="0" y="0"/>
          <a:chExt cx="0" cy="0"/>
        </a:xfrm>
      </p:grpSpPr>
      <p:sp>
        <p:nvSpPr>
          <p:cNvPr id="604" name="Google Shape;604;p55"/>
          <p:cNvSpPr/>
          <p:nvPr/>
        </p:nvSpPr>
        <p:spPr>
          <a:xfrm>
            <a:off x="3414025" y="4155225"/>
            <a:ext cx="2380800" cy="988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55">
            <a:extLst>
              <a:ext uri="{C183D7F6-B498-43B3-948B-1728B52AA6E4}">
                <adec:decorative xmlns:adec="http://schemas.microsoft.com/office/drawing/2017/decorative" val="1"/>
              </a:ext>
            </a:extLst>
          </p:cNvPr>
          <p:cNvSpPr/>
          <p:nvPr/>
        </p:nvSpPr>
        <p:spPr>
          <a:xfrm>
            <a:off x="0" y="12000"/>
            <a:ext cx="9144000" cy="41244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55"/>
          <p:cNvSpPr txBox="1">
            <a:spLocks noGrp="1"/>
          </p:cNvSpPr>
          <p:nvPr>
            <p:ph type="ctrTitle"/>
          </p:nvPr>
        </p:nvSpPr>
        <p:spPr>
          <a:xfrm>
            <a:off x="300100" y="202056"/>
            <a:ext cx="8520600" cy="3744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b="1">
                <a:solidFill>
                  <a:schemeClr val="lt1"/>
                </a:solidFill>
                <a:latin typeface="Roboto Slab"/>
                <a:ea typeface="Roboto Slab"/>
                <a:cs typeface="Roboto Slab"/>
                <a:sym typeface="Roboto Slab"/>
              </a:rPr>
              <a:t>FCA Deficiencies</a:t>
            </a:r>
            <a:endParaRPr b="1">
              <a:solidFill>
                <a:schemeClr val="lt1"/>
              </a:solidFill>
              <a:latin typeface="Roboto Slab"/>
              <a:ea typeface="Roboto Slab"/>
              <a:cs typeface="Roboto Slab"/>
              <a:sym typeface="Roboto Slab"/>
            </a:endParaRPr>
          </a:p>
        </p:txBody>
      </p:sp>
      <p:pic>
        <p:nvPicPr>
          <p:cNvPr id="607" name="Google Shape;607;p5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451630" y="4223773"/>
            <a:ext cx="2240733" cy="838200"/>
          </a:xfrm>
          <a:prstGeom prst="rect">
            <a:avLst/>
          </a:prstGeom>
          <a:noFill/>
          <a:ln>
            <a:noFill/>
          </a:ln>
        </p:spPr>
      </p:pic>
      <p:sp>
        <p:nvSpPr>
          <p:cNvPr id="608" name="Google Shape;608;p55"/>
          <p:cNvSpPr txBox="1">
            <a:spLocks noGrp="1"/>
          </p:cNvSpPr>
          <p:nvPr>
            <p:ph type="sldNum" idx="12"/>
          </p:nvPr>
        </p:nvSpPr>
        <p:spPr>
          <a:xfrm>
            <a:off x="129233" y="46432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43</a:t>
            </a:fld>
            <a:endParaRPr sz="1200" b="1">
              <a:highlight>
                <a:srgbClr val="980000"/>
              </a:highligh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56">
            <a:extLst>
              <a:ext uri="{C183D7F6-B498-43B3-948B-1728B52AA6E4}">
                <adec:decorative xmlns:adec="http://schemas.microsoft.com/office/drawing/2017/decorative" val="1"/>
              </a:ext>
            </a:extLst>
          </p:cNvPr>
          <p:cNvSpPr/>
          <p:nvPr/>
        </p:nvSpPr>
        <p:spPr>
          <a:xfrm>
            <a:off x="8085850" y="4312450"/>
            <a:ext cx="1212900" cy="1010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Slab"/>
                <a:ea typeface="Roboto Slab"/>
                <a:cs typeface="Roboto Slab"/>
                <a:sym typeface="Roboto Slab"/>
              </a:rPr>
              <a:t>FCA Deficiencies </a:t>
            </a:r>
            <a:endParaRPr b="1">
              <a:latin typeface="Roboto Slab"/>
              <a:ea typeface="Roboto Slab"/>
              <a:cs typeface="Roboto Slab"/>
              <a:sym typeface="Roboto Slab"/>
            </a:endParaRPr>
          </a:p>
        </p:txBody>
      </p:sp>
      <p:sp>
        <p:nvSpPr>
          <p:cNvPr id="615" name="Google Shape;615;p56"/>
          <p:cNvSpPr txBox="1">
            <a:spLocks noGrp="1"/>
          </p:cNvSpPr>
          <p:nvPr>
            <p:ph type="body" idx="1"/>
          </p:nvPr>
        </p:nvSpPr>
        <p:spPr>
          <a:xfrm>
            <a:off x="311700" y="1085100"/>
            <a:ext cx="78489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Costs for FCA Report Years 0-10 (all FCA priority levels) - $2.7 billion</a:t>
            </a:r>
            <a:endParaRPr>
              <a:latin typeface="Open Sans"/>
              <a:ea typeface="Open Sans"/>
              <a:cs typeface="Open Sans"/>
              <a:sym typeface="Open Sans"/>
            </a:endParaRPr>
          </a:p>
          <a:p>
            <a:pPr marL="457200" lvl="0" indent="0" algn="l" rtl="0">
              <a:spcBef>
                <a:spcPts val="1000"/>
              </a:spcBef>
              <a:spcAft>
                <a:spcPts val="0"/>
              </a:spcAft>
              <a:buNone/>
            </a:pPr>
            <a:endParaRPr>
              <a:latin typeface="Open Sans"/>
              <a:ea typeface="Open Sans"/>
              <a:cs typeface="Open Sans"/>
              <a:sym typeface="Open Sans"/>
            </a:endParaRPr>
          </a:p>
          <a:p>
            <a:pPr marL="457200" lvl="0" indent="-342900" algn="l" rtl="0">
              <a:spcBef>
                <a:spcPts val="1000"/>
              </a:spcBef>
              <a:spcAft>
                <a:spcPts val="0"/>
              </a:spcAft>
              <a:buSzPts val="1800"/>
              <a:buFont typeface="Open Sans"/>
              <a:buChar char="●"/>
            </a:pPr>
            <a:r>
              <a:rPr lang="en">
                <a:latin typeface="Open Sans"/>
                <a:ea typeface="Open Sans"/>
                <a:cs typeface="Open Sans"/>
                <a:sym typeface="Open Sans"/>
              </a:rPr>
              <a:t>Cost for FCA Report Years 0-5 (all FCA priority levels) - $1.8 billion</a:t>
            </a:r>
            <a:endParaRPr>
              <a:latin typeface="Open Sans"/>
              <a:ea typeface="Open Sans"/>
              <a:cs typeface="Open Sans"/>
              <a:sym typeface="Open Sans"/>
            </a:endParaRPr>
          </a:p>
          <a:p>
            <a:pPr marL="457200" lvl="0" indent="0" algn="l" rtl="0">
              <a:spcBef>
                <a:spcPts val="1000"/>
              </a:spcBef>
              <a:spcAft>
                <a:spcPts val="0"/>
              </a:spcAft>
              <a:buNone/>
            </a:pPr>
            <a:endParaRPr>
              <a:latin typeface="Open Sans"/>
              <a:ea typeface="Open Sans"/>
              <a:cs typeface="Open Sans"/>
              <a:sym typeface="Open Sans"/>
            </a:endParaRPr>
          </a:p>
          <a:p>
            <a:pPr marL="457200" lvl="0" indent="-342900" algn="l" rtl="0">
              <a:spcBef>
                <a:spcPts val="1000"/>
              </a:spcBef>
              <a:spcAft>
                <a:spcPts val="1000"/>
              </a:spcAft>
              <a:buSzPts val="1800"/>
              <a:buFont typeface="Open Sans"/>
              <a:buChar char="●"/>
            </a:pPr>
            <a:r>
              <a:rPr lang="en">
                <a:latin typeface="Open Sans"/>
                <a:ea typeface="Open Sans"/>
                <a:cs typeface="Open Sans"/>
                <a:sym typeface="Open Sans"/>
              </a:rPr>
              <a:t>Cost for FCA Report Year 0 (all FCA priority levels) - $522 million</a:t>
            </a:r>
            <a:endParaRPr>
              <a:latin typeface="Open Sans"/>
              <a:ea typeface="Open Sans"/>
              <a:cs typeface="Open Sans"/>
              <a:sym typeface="Open Sans"/>
            </a:endParaRPr>
          </a:p>
        </p:txBody>
      </p:sp>
      <p:sp>
        <p:nvSpPr>
          <p:cNvPr id="616" name="Google Shape;616;p56">
            <a:extLst>
              <a:ext uri="{C183D7F6-B498-43B3-948B-1728B52AA6E4}">
                <adec:decorative xmlns:adec="http://schemas.microsoft.com/office/drawing/2017/decorative" val="1"/>
              </a:ext>
            </a:extLst>
          </p:cNvPr>
          <p:cNvSpPr/>
          <p:nvPr/>
        </p:nvSpPr>
        <p:spPr>
          <a:xfrm>
            <a:off x="-12000" y="0"/>
            <a:ext cx="9156000" cy="1680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7" name="Google Shape;617;p5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49375" y="4539075"/>
            <a:ext cx="572700" cy="572700"/>
          </a:xfrm>
          <a:prstGeom prst="rect">
            <a:avLst/>
          </a:prstGeom>
          <a:noFill/>
          <a:ln>
            <a:noFill/>
          </a:ln>
        </p:spPr>
      </p:pic>
      <p:sp>
        <p:nvSpPr>
          <p:cNvPr id="618" name="Google Shape;618;p56"/>
          <p:cNvSpPr txBox="1">
            <a:spLocks noGrp="1"/>
          </p:cNvSpPr>
          <p:nvPr>
            <p:ph type="sldNum" idx="12"/>
          </p:nvPr>
        </p:nvSpPr>
        <p:spPr>
          <a:xfrm>
            <a:off x="358483" y="45688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57"/>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Slab"/>
                <a:ea typeface="Roboto Slab"/>
                <a:cs typeface="Roboto Slab"/>
                <a:sym typeface="Roboto Slab"/>
              </a:rPr>
              <a:t>FCA Deficiencies </a:t>
            </a:r>
            <a:endParaRPr b="1">
              <a:latin typeface="Roboto Slab"/>
              <a:ea typeface="Roboto Slab"/>
              <a:cs typeface="Roboto Slab"/>
              <a:sym typeface="Roboto Slab"/>
            </a:endParaRPr>
          </a:p>
        </p:txBody>
      </p:sp>
      <p:sp>
        <p:nvSpPr>
          <p:cNvPr id="624" name="Google Shape;624;p57"/>
          <p:cNvSpPr txBox="1">
            <a:spLocks noGrp="1"/>
          </p:cNvSpPr>
          <p:nvPr>
            <p:ph type="body" idx="1"/>
          </p:nvPr>
        </p:nvSpPr>
        <p:spPr>
          <a:xfrm>
            <a:off x="-109125" y="863550"/>
            <a:ext cx="9021600" cy="3416400"/>
          </a:xfrm>
          <a:prstGeom prst="rect">
            <a:avLst/>
          </a:prstGeom>
        </p:spPr>
        <p:txBody>
          <a:bodyPr spcFirstLastPara="1" wrap="square" lIns="91425" tIns="91425" rIns="91425" bIns="91425" anchor="t" anchorCtr="0">
            <a:spAutoFit/>
          </a:bodyPr>
          <a:lstStyle/>
          <a:p>
            <a:pPr marL="914400" lvl="0" indent="0" algn="l" rtl="0">
              <a:lnSpc>
                <a:spcPct val="105000"/>
              </a:lnSpc>
              <a:spcBef>
                <a:spcPts val="0"/>
              </a:spcBef>
              <a:spcAft>
                <a:spcPts val="0"/>
              </a:spcAft>
              <a:buSzPts val="688"/>
              <a:buNone/>
            </a:pPr>
            <a:r>
              <a:rPr lang="en" sz="1125" u="sng">
                <a:latin typeface="Open Sans"/>
                <a:ea typeface="Open Sans"/>
                <a:cs typeface="Open Sans"/>
                <a:sym typeface="Open Sans"/>
              </a:rPr>
              <a:t>Priority 1</a:t>
            </a:r>
            <a:r>
              <a:rPr lang="en" sz="1125">
                <a:latin typeface="Open Sans"/>
                <a:ea typeface="Open Sans"/>
                <a:cs typeface="Open Sans"/>
                <a:sym typeface="Open Sans"/>
              </a:rPr>
              <a:t> – Mission Critical Concerns: Deficiencies or conditions that may directly affect the site’s ability to remain open or deliver the educational curriculum. These deficiencies typically relate to building safety, code compliance, severely damaged or failing building components, and other items that require near-term correction. An example of a Priority 1 deficiency is a fire alarm system replacement and failing HVAC systems </a:t>
            </a:r>
            <a:endParaRPr sz="1125">
              <a:latin typeface="Open Sans"/>
              <a:ea typeface="Open Sans"/>
              <a:cs typeface="Open Sans"/>
              <a:sym typeface="Open Sans"/>
            </a:endParaRPr>
          </a:p>
          <a:p>
            <a:pPr marL="914400" lvl="0" indent="0" algn="l" rtl="0">
              <a:lnSpc>
                <a:spcPct val="105000"/>
              </a:lnSpc>
              <a:spcBef>
                <a:spcPts val="1000"/>
              </a:spcBef>
              <a:spcAft>
                <a:spcPts val="0"/>
              </a:spcAft>
              <a:buSzPts val="688"/>
              <a:buNone/>
            </a:pPr>
            <a:r>
              <a:rPr lang="en" sz="1125" u="sng">
                <a:latin typeface="Open Sans"/>
                <a:ea typeface="Open Sans"/>
                <a:cs typeface="Open Sans"/>
                <a:sym typeface="Open Sans"/>
              </a:rPr>
              <a:t>Priority 2</a:t>
            </a:r>
            <a:r>
              <a:rPr lang="en" sz="1125">
                <a:latin typeface="Open Sans"/>
                <a:ea typeface="Open Sans"/>
                <a:cs typeface="Open Sans"/>
                <a:sym typeface="Open Sans"/>
              </a:rPr>
              <a:t> – Indirect Impact to Educational Mission: Items that may progress to a Priority 1 item if not addressed in the near term. Examples of Priority 2 deficiencies include inadequate roofing that could cause deterioration of integral building systems, and conditions affecting building envelopes, such as roof replacements. </a:t>
            </a:r>
            <a:endParaRPr sz="1125">
              <a:latin typeface="Open Sans"/>
              <a:ea typeface="Open Sans"/>
              <a:cs typeface="Open Sans"/>
              <a:sym typeface="Open Sans"/>
            </a:endParaRPr>
          </a:p>
          <a:p>
            <a:pPr marL="914400" lvl="0" indent="0" algn="l" rtl="0">
              <a:lnSpc>
                <a:spcPct val="105000"/>
              </a:lnSpc>
              <a:spcBef>
                <a:spcPts val="1000"/>
              </a:spcBef>
              <a:spcAft>
                <a:spcPts val="0"/>
              </a:spcAft>
              <a:buSzPts val="688"/>
              <a:buNone/>
            </a:pPr>
            <a:r>
              <a:rPr lang="en" sz="1125" u="sng">
                <a:latin typeface="Open Sans"/>
                <a:ea typeface="Open Sans"/>
                <a:cs typeface="Open Sans"/>
                <a:sym typeface="Open Sans"/>
              </a:rPr>
              <a:t>Priority 3</a:t>
            </a:r>
            <a:r>
              <a:rPr lang="en" sz="1125">
                <a:latin typeface="Open Sans"/>
                <a:ea typeface="Open Sans"/>
                <a:cs typeface="Open Sans"/>
                <a:sym typeface="Open Sans"/>
              </a:rPr>
              <a:t> – Short-Term Conditions: Deficiencies that are necessary to the site's mission but may not require immediate attention. These items should be considered necessary improvements required to maximize facility efficiency and usefulness. Examples of Priority 3 items include site improvements and deficiencies. </a:t>
            </a:r>
            <a:endParaRPr sz="1125">
              <a:latin typeface="Open Sans"/>
              <a:ea typeface="Open Sans"/>
              <a:cs typeface="Open Sans"/>
              <a:sym typeface="Open Sans"/>
            </a:endParaRPr>
          </a:p>
          <a:p>
            <a:pPr marL="914400" lvl="0" indent="0" algn="l" rtl="0">
              <a:lnSpc>
                <a:spcPct val="105000"/>
              </a:lnSpc>
              <a:spcBef>
                <a:spcPts val="1000"/>
              </a:spcBef>
              <a:spcAft>
                <a:spcPts val="0"/>
              </a:spcAft>
              <a:buSzPts val="688"/>
              <a:buNone/>
            </a:pPr>
            <a:r>
              <a:rPr lang="en" sz="1125" u="sng">
                <a:latin typeface="Open Sans"/>
                <a:ea typeface="Open Sans"/>
                <a:cs typeface="Open Sans"/>
                <a:sym typeface="Open Sans"/>
              </a:rPr>
              <a:t>Priority 4</a:t>
            </a:r>
            <a:r>
              <a:rPr lang="en" sz="1125">
                <a:latin typeface="Open Sans"/>
                <a:ea typeface="Open Sans"/>
                <a:cs typeface="Open Sans"/>
                <a:sym typeface="Open Sans"/>
              </a:rPr>
              <a:t> – Long-Term Requirements: Items or systems that may be considered improvements to the instructional environment. The improvements may be aesthetic or provide greater functionality. Examples include cabinets, finishes, paving, and removal of abandoned equipment. </a:t>
            </a:r>
            <a:endParaRPr sz="1125">
              <a:latin typeface="Open Sans"/>
              <a:ea typeface="Open Sans"/>
              <a:cs typeface="Open Sans"/>
              <a:sym typeface="Open Sans"/>
            </a:endParaRPr>
          </a:p>
          <a:p>
            <a:pPr marL="914400" lvl="0" indent="0" algn="l" rtl="0">
              <a:lnSpc>
                <a:spcPct val="105000"/>
              </a:lnSpc>
              <a:spcBef>
                <a:spcPts val="1000"/>
              </a:spcBef>
              <a:spcAft>
                <a:spcPts val="1000"/>
              </a:spcAft>
              <a:buSzPts val="688"/>
              <a:buNone/>
            </a:pPr>
            <a:r>
              <a:rPr lang="en" sz="1125" u="sng">
                <a:latin typeface="Open Sans"/>
                <a:ea typeface="Open Sans"/>
                <a:cs typeface="Open Sans"/>
                <a:sym typeface="Open Sans"/>
              </a:rPr>
              <a:t>Priority 5</a:t>
            </a:r>
            <a:r>
              <a:rPr lang="en" sz="1125">
                <a:latin typeface="Open Sans"/>
                <a:ea typeface="Open Sans"/>
                <a:cs typeface="Open Sans"/>
                <a:sym typeface="Open Sans"/>
              </a:rPr>
              <a:t> – Enhancements: Deficiencies aesthetic in nature or considered enhancements. Typical deficiencies in this priority include repainting, replacing carpet, improved signage, or other improvements to the facility environment. </a:t>
            </a:r>
            <a:endParaRPr sz="1125">
              <a:latin typeface="Open Sans"/>
              <a:ea typeface="Open Sans"/>
              <a:cs typeface="Open Sans"/>
              <a:sym typeface="Open Sans"/>
            </a:endParaRPr>
          </a:p>
        </p:txBody>
      </p:sp>
      <p:sp>
        <p:nvSpPr>
          <p:cNvPr id="625" name="Google Shape;625;p57">
            <a:extLst>
              <a:ext uri="{C183D7F6-B498-43B3-948B-1728B52AA6E4}">
                <adec:decorative xmlns:adec="http://schemas.microsoft.com/office/drawing/2017/decorative" val="1"/>
              </a:ext>
            </a:extLst>
          </p:cNvPr>
          <p:cNvSpPr/>
          <p:nvPr/>
        </p:nvSpPr>
        <p:spPr>
          <a:xfrm>
            <a:off x="-12000" y="0"/>
            <a:ext cx="9156000" cy="1680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6" name="Google Shape;626;p5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49375" y="4539075"/>
            <a:ext cx="572700" cy="572700"/>
          </a:xfrm>
          <a:prstGeom prst="rect">
            <a:avLst/>
          </a:prstGeom>
          <a:noFill/>
          <a:ln>
            <a:noFill/>
          </a:ln>
        </p:spPr>
      </p:pic>
      <p:sp>
        <p:nvSpPr>
          <p:cNvPr id="627" name="Google Shape;627;p57"/>
          <p:cNvSpPr txBox="1">
            <a:spLocks noGrp="1"/>
          </p:cNvSpPr>
          <p:nvPr>
            <p:ph type="sldNum" idx="12"/>
          </p:nvPr>
        </p:nvSpPr>
        <p:spPr>
          <a:xfrm>
            <a:off x="358483" y="45688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45</a:t>
            </a:fld>
            <a:endParaRPr/>
          </a:p>
        </p:txBody>
      </p:sp>
      <p:sp>
        <p:nvSpPr>
          <p:cNvPr id="628" name="Google Shape;628;p57"/>
          <p:cNvSpPr txBox="1"/>
          <p:nvPr/>
        </p:nvSpPr>
        <p:spPr>
          <a:xfrm>
            <a:off x="964275" y="4586525"/>
            <a:ext cx="453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t>Source: 2020-2021 FCA Assessments</a:t>
            </a:r>
            <a:r>
              <a:rPr lang="en"/>
              <a:t>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Slab"/>
                <a:ea typeface="Roboto Slab"/>
                <a:cs typeface="Roboto Slab"/>
                <a:sym typeface="Roboto Slab"/>
              </a:rPr>
              <a:t>LRP Facilities Committee First Priority</a:t>
            </a:r>
            <a:endParaRPr b="1">
              <a:latin typeface="Roboto Slab"/>
              <a:ea typeface="Roboto Slab"/>
              <a:cs typeface="Roboto Slab"/>
              <a:sym typeface="Roboto Slab"/>
            </a:endParaRPr>
          </a:p>
        </p:txBody>
      </p:sp>
      <p:sp>
        <p:nvSpPr>
          <p:cNvPr id="634" name="Google Shape;634;p58"/>
          <p:cNvSpPr txBox="1">
            <a:spLocks noGrp="1"/>
          </p:cNvSpPr>
          <p:nvPr>
            <p:ph type="body" idx="1"/>
          </p:nvPr>
        </p:nvSpPr>
        <p:spPr>
          <a:xfrm>
            <a:off x="311700" y="1017725"/>
            <a:ext cx="7117800" cy="3416400"/>
          </a:xfrm>
          <a:prstGeom prst="rect">
            <a:avLst/>
          </a:prstGeom>
        </p:spPr>
        <p:txBody>
          <a:bodyPr spcFirstLastPara="1" wrap="square" lIns="91425" tIns="91425" rIns="91425" bIns="91425" anchor="t" anchorCtr="0">
            <a:normAutofit/>
          </a:bodyPr>
          <a:lstStyle/>
          <a:p>
            <a:pPr marL="457200" lvl="0" indent="-342900" algn="l" rtl="0">
              <a:lnSpc>
                <a:spcPct val="95000"/>
              </a:lnSpc>
              <a:spcBef>
                <a:spcPts val="0"/>
              </a:spcBef>
              <a:spcAft>
                <a:spcPts val="0"/>
              </a:spcAft>
              <a:buSzPts val="1800"/>
              <a:buFont typeface="Open Sans"/>
              <a:buChar char="●"/>
            </a:pPr>
            <a:r>
              <a:rPr lang="en">
                <a:latin typeface="Open Sans"/>
                <a:ea typeface="Open Sans"/>
                <a:cs typeface="Open Sans"/>
                <a:sym typeface="Open Sans"/>
              </a:rPr>
              <a:t>Ensure all schools can operate and remain open</a:t>
            </a:r>
            <a:endParaRPr>
              <a:latin typeface="Open Sans"/>
              <a:ea typeface="Open Sans"/>
              <a:cs typeface="Open Sans"/>
              <a:sym typeface="Open Sans"/>
            </a:endParaRPr>
          </a:p>
          <a:p>
            <a:pPr marL="457200" lvl="0" indent="-342900" algn="l" rtl="0">
              <a:spcBef>
                <a:spcPts val="1000"/>
              </a:spcBef>
              <a:spcAft>
                <a:spcPts val="0"/>
              </a:spcAft>
              <a:buSzPts val="1800"/>
              <a:buFont typeface="Open Sans"/>
              <a:buChar char="●"/>
            </a:pPr>
            <a:r>
              <a:rPr lang="en">
                <a:latin typeface="Open Sans"/>
                <a:ea typeface="Open Sans"/>
                <a:cs typeface="Open Sans"/>
                <a:sym typeface="Open Sans"/>
              </a:rPr>
              <a:t>Cost for FCA Report Year 0, FCA Priority Levels 1 &amp; 2 only - </a:t>
            </a:r>
            <a:r>
              <a:rPr lang="en" i="1">
                <a:latin typeface="Open Sans"/>
                <a:ea typeface="Open Sans"/>
                <a:cs typeface="Open Sans"/>
                <a:sym typeface="Open Sans"/>
              </a:rPr>
              <a:t>Approx. $298 million</a:t>
            </a:r>
            <a:endParaRPr i="1">
              <a:latin typeface="Open Sans"/>
              <a:ea typeface="Open Sans"/>
              <a:cs typeface="Open Sans"/>
              <a:sym typeface="Open Sans"/>
            </a:endParaRPr>
          </a:p>
          <a:p>
            <a:pPr marL="914400" lvl="1" indent="-317500" algn="l" rtl="0">
              <a:spcBef>
                <a:spcPts val="1000"/>
              </a:spcBef>
              <a:spcAft>
                <a:spcPts val="0"/>
              </a:spcAft>
              <a:buSzPts val="1400"/>
              <a:buFont typeface="Open Sans"/>
              <a:buChar char="○"/>
            </a:pPr>
            <a:r>
              <a:rPr lang="en">
                <a:latin typeface="Open Sans"/>
                <a:ea typeface="Open Sans"/>
                <a:cs typeface="Open Sans"/>
                <a:sym typeface="Open Sans"/>
              </a:rPr>
              <a:t>Fire/Life Safety (fire alarms and security systems)</a:t>
            </a:r>
            <a:endParaRPr>
              <a:latin typeface="Open Sans"/>
              <a:ea typeface="Open Sans"/>
              <a:cs typeface="Open Sans"/>
              <a:sym typeface="Open Sans"/>
            </a:endParaRPr>
          </a:p>
          <a:p>
            <a:pPr marL="914400" lvl="1" indent="-317500" algn="l" rtl="0">
              <a:spcBef>
                <a:spcPts val="1000"/>
              </a:spcBef>
              <a:spcAft>
                <a:spcPts val="0"/>
              </a:spcAft>
              <a:buSzPts val="1400"/>
              <a:buFont typeface="Open Sans"/>
              <a:buChar char="○"/>
            </a:pPr>
            <a:r>
              <a:rPr lang="en">
                <a:latin typeface="Open Sans"/>
                <a:ea typeface="Open Sans"/>
                <a:cs typeface="Open Sans"/>
                <a:sym typeface="Open Sans"/>
              </a:rPr>
              <a:t>HVAC/Ventilation (Air conditioning in classrooms, gyms and office space)</a:t>
            </a:r>
            <a:endParaRPr>
              <a:latin typeface="Open Sans"/>
              <a:ea typeface="Open Sans"/>
              <a:cs typeface="Open Sans"/>
              <a:sym typeface="Open Sans"/>
            </a:endParaRPr>
          </a:p>
          <a:p>
            <a:pPr marL="914400" lvl="1" indent="-317500" algn="l" rtl="0">
              <a:spcBef>
                <a:spcPts val="1000"/>
              </a:spcBef>
              <a:spcAft>
                <a:spcPts val="0"/>
              </a:spcAft>
              <a:buSzPts val="1400"/>
              <a:buFont typeface="Open Sans"/>
              <a:buChar char="○"/>
            </a:pPr>
            <a:r>
              <a:rPr lang="en">
                <a:latin typeface="Open Sans"/>
                <a:ea typeface="Open Sans"/>
                <a:cs typeface="Open Sans"/>
                <a:sym typeface="Open Sans"/>
              </a:rPr>
              <a:t>Plumbing (Locker Room showers, kitchen prep, toilets)</a:t>
            </a:r>
            <a:endParaRPr>
              <a:latin typeface="Open Sans"/>
              <a:ea typeface="Open Sans"/>
              <a:cs typeface="Open Sans"/>
              <a:sym typeface="Open Sans"/>
            </a:endParaRPr>
          </a:p>
          <a:p>
            <a:pPr marL="914400" lvl="1" indent="-317500" algn="l" rtl="0">
              <a:spcBef>
                <a:spcPts val="1000"/>
              </a:spcBef>
              <a:spcAft>
                <a:spcPts val="1000"/>
              </a:spcAft>
              <a:buSzPts val="1400"/>
              <a:buFont typeface="Open Sans"/>
              <a:buChar char="○"/>
            </a:pPr>
            <a:r>
              <a:rPr lang="en">
                <a:latin typeface="Open Sans"/>
                <a:ea typeface="Open Sans"/>
                <a:cs typeface="Open Sans"/>
                <a:sym typeface="Open Sans"/>
              </a:rPr>
              <a:t>Roofing (keep the rain off the kids in the classroom)</a:t>
            </a:r>
            <a:endParaRPr>
              <a:latin typeface="Open Sans"/>
              <a:ea typeface="Open Sans"/>
              <a:cs typeface="Open Sans"/>
              <a:sym typeface="Open Sans"/>
            </a:endParaRPr>
          </a:p>
        </p:txBody>
      </p:sp>
      <p:sp>
        <p:nvSpPr>
          <p:cNvPr id="635" name="Google Shape;635;p58">
            <a:extLst>
              <a:ext uri="{C183D7F6-B498-43B3-948B-1728B52AA6E4}">
                <adec:decorative xmlns:adec="http://schemas.microsoft.com/office/drawing/2017/decorative" val="1"/>
              </a:ext>
            </a:extLst>
          </p:cNvPr>
          <p:cNvSpPr/>
          <p:nvPr/>
        </p:nvSpPr>
        <p:spPr>
          <a:xfrm>
            <a:off x="-12000" y="0"/>
            <a:ext cx="9156000" cy="1680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6" name="Google Shape;636;p5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49375" y="4539075"/>
            <a:ext cx="572700" cy="572700"/>
          </a:xfrm>
          <a:prstGeom prst="rect">
            <a:avLst/>
          </a:prstGeom>
          <a:noFill/>
          <a:ln>
            <a:noFill/>
          </a:ln>
        </p:spPr>
      </p:pic>
      <p:sp>
        <p:nvSpPr>
          <p:cNvPr id="637" name="Google Shape;637;p58"/>
          <p:cNvSpPr txBox="1">
            <a:spLocks noGrp="1"/>
          </p:cNvSpPr>
          <p:nvPr>
            <p:ph type="sldNum" idx="12"/>
          </p:nvPr>
        </p:nvSpPr>
        <p:spPr>
          <a:xfrm>
            <a:off x="358483" y="45688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59">
            <a:extLst>
              <a:ext uri="{C183D7F6-B498-43B3-948B-1728B52AA6E4}">
                <adec:decorative xmlns:adec="http://schemas.microsoft.com/office/drawing/2017/decorative" val="1"/>
              </a:ext>
            </a:extLst>
          </p:cNvPr>
          <p:cNvSpPr txBox="1"/>
          <p:nvPr/>
        </p:nvSpPr>
        <p:spPr>
          <a:xfrm>
            <a:off x="4947225" y="3395038"/>
            <a:ext cx="207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Open Sans"/>
                <a:ea typeface="Open Sans"/>
                <a:cs typeface="Open Sans"/>
                <a:sym typeface="Open Sans"/>
              </a:rPr>
              <a:t>Academics + CTE</a:t>
            </a:r>
            <a:endParaRPr b="1">
              <a:latin typeface="Open Sans"/>
              <a:ea typeface="Open Sans"/>
              <a:cs typeface="Open Sans"/>
              <a:sym typeface="Open Sans"/>
            </a:endParaRPr>
          </a:p>
        </p:txBody>
      </p:sp>
      <p:sp>
        <p:nvSpPr>
          <p:cNvPr id="643" name="Google Shape;643;p59">
            <a:extLst>
              <a:ext uri="{C183D7F6-B498-43B3-948B-1728B52AA6E4}">
                <adec:decorative xmlns:adec="http://schemas.microsoft.com/office/drawing/2017/decorative" val="1"/>
              </a:ext>
            </a:extLst>
          </p:cNvPr>
          <p:cNvSpPr txBox="1"/>
          <p:nvPr/>
        </p:nvSpPr>
        <p:spPr>
          <a:xfrm>
            <a:off x="5808963" y="803950"/>
            <a:ext cx="1083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Open Sans"/>
                <a:ea typeface="Open Sans"/>
                <a:cs typeface="Open Sans"/>
                <a:sym typeface="Open Sans"/>
              </a:rPr>
              <a:t>Athletics</a:t>
            </a:r>
            <a:endParaRPr b="1">
              <a:latin typeface="Open Sans"/>
              <a:ea typeface="Open Sans"/>
              <a:cs typeface="Open Sans"/>
              <a:sym typeface="Open Sans"/>
            </a:endParaRPr>
          </a:p>
        </p:txBody>
      </p:sp>
      <p:sp>
        <p:nvSpPr>
          <p:cNvPr id="644" name="Google Shape;644;p59">
            <a:extLst>
              <a:ext uri="{C183D7F6-B498-43B3-948B-1728B52AA6E4}">
                <adec:decorative xmlns:adec="http://schemas.microsoft.com/office/drawing/2017/decorative" val="1"/>
              </a:ext>
            </a:extLst>
          </p:cNvPr>
          <p:cNvSpPr txBox="1"/>
          <p:nvPr/>
        </p:nvSpPr>
        <p:spPr>
          <a:xfrm>
            <a:off x="6544938" y="1967238"/>
            <a:ext cx="105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Open Sans"/>
                <a:ea typeface="Open Sans"/>
                <a:cs typeface="Open Sans"/>
                <a:sym typeface="Open Sans"/>
              </a:rPr>
              <a:t>Fine Arts</a:t>
            </a:r>
            <a:endParaRPr b="1">
              <a:latin typeface="Open Sans"/>
              <a:ea typeface="Open Sans"/>
              <a:cs typeface="Open Sans"/>
              <a:sym typeface="Open Sans"/>
            </a:endParaRPr>
          </a:p>
        </p:txBody>
      </p:sp>
      <p:sp>
        <p:nvSpPr>
          <p:cNvPr id="645" name="Google Shape;645;p59">
            <a:extLst>
              <a:ext uri="{C183D7F6-B498-43B3-948B-1728B52AA6E4}">
                <adec:decorative xmlns:adec="http://schemas.microsoft.com/office/drawing/2017/decorative" val="1"/>
              </a:ext>
            </a:extLst>
          </p:cNvPr>
          <p:cNvSpPr txBox="1"/>
          <p:nvPr/>
        </p:nvSpPr>
        <p:spPr>
          <a:xfrm>
            <a:off x="6987675" y="319600"/>
            <a:ext cx="198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Open Sans"/>
                <a:ea typeface="Open Sans"/>
                <a:cs typeface="Open Sans"/>
                <a:sym typeface="Open Sans"/>
              </a:rPr>
              <a:t>Safety + Security </a:t>
            </a:r>
            <a:endParaRPr b="1">
              <a:latin typeface="Open Sans"/>
              <a:ea typeface="Open Sans"/>
              <a:cs typeface="Open Sans"/>
              <a:sym typeface="Open Sans"/>
            </a:endParaRPr>
          </a:p>
        </p:txBody>
      </p:sp>
      <p:sp>
        <p:nvSpPr>
          <p:cNvPr id="646" name="Google Shape;646;p59">
            <a:extLst>
              <a:ext uri="{C183D7F6-B498-43B3-948B-1728B52AA6E4}">
                <adec:decorative xmlns:adec="http://schemas.microsoft.com/office/drawing/2017/decorative" val="1"/>
              </a:ext>
            </a:extLst>
          </p:cNvPr>
          <p:cNvSpPr txBox="1"/>
          <p:nvPr/>
        </p:nvSpPr>
        <p:spPr>
          <a:xfrm>
            <a:off x="4397575" y="2331225"/>
            <a:ext cx="1540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Open Sans"/>
                <a:ea typeface="Open Sans"/>
                <a:cs typeface="Open Sans"/>
                <a:sym typeface="Open Sans"/>
              </a:rPr>
              <a:t>Transportation</a:t>
            </a:r>
            <a:endParaRPr b="1">
              <a:latin typeface="Open Sans"/>
              <a:ea typeface="Open Sans"/>
              <a:cs typeface="Open Sans"/>
              <a:sym typeface="Open Sans"/>
            </a:endParaRPr>
          </a:p>
        </p:txBody>
      </p:sp>
      <p:pic>
        <p:nvPicPr>
          <p:cNvPr id="647" name="Google Shape;647;p5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rot="1446967">
            <a:off x="2217105" y="1972798"/>
            <a:ext cx="319634" cy="297963"/>
          </a:xfrm>
          <a:prstGeom prst="rect">
            <a:avLst/>
          </a:prstGeom>
          <a:noFill/>
          <a:ln>
            <a:noFill/>
          </a:ln>
        </p:spPr>
      </p:pic>
      <p:pic>
        <p:nvPicPr>
          <p:cNvPr id="648" name="Google Shape;648;p5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2127101" y="3850710"/>
            <a:ext cx="162526" cy="173360"/>
          </a:xfrm>
          <a:prstGeom prst="rect">
            <a:avLst/>
          </a:prstGeom>
          <a:noFill/>
          <a:ln>
            <a:noFill/>
          </a:ln>
        </p:spPr>
      </p:pic>
      <p:pic>
        <p:nvPicPr>
          <p:cNvPr id="649" name="Google Shape;649;p59">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2485285" y="2308089"/>
            <a:ext cx="308799" cy="276293"/>
          </a:xfrm>
          <a:prstGeom prst="rect">
            <a:avLst/>
          </a:prstGeom>
          <a:noFill/>
          <a:ln>
            <a:noFill/>
          </a:ln>
        </p:spPr>
      </p:pic>
      <p:pic>
        <p:nvPicPr>
          <p:cNvPr id="650" name="Google Shape;650;p5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rot="1676187">
            <a:off x="2043599" y="4180000"/>
            <a:ext cx="308800" cy="329368"/>
          </a:xfrm>
          <a:prstGeom prst="rect">
            <a:avLst/>
          </a:prstGeom>
          <a:noFill/>
          <a:ln>
            <a:noFill/>
          </a:ln>
        </p:spPr>
      </p:pic>
      <p:pic>
        <p:nvPicPr>
          <p:cNvPr id="651" name="Google Shape;651;p5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970664" y="3984273"/>
            <a:ext cx="162526" cy="173360"/>
          </a:xfrm>
          <a:prstGeom prst="rect">
            <a:avLst/>
          </a:prstGeom>
          <a:noFill/>
          <a:ln>
            <a:noFill/>
          </a:ln>
        </p:spPr>
      </p:pic>
      <p:sp>
        <p:nvSpPr>
          <p:cNvPr id="652" name="Google Shape;652;p59">
            <a:extLst>
              <a:ext uri="{C183D7F6-B498-43B3-948B-1728B52AA6E4}">
                <adec:decorative xmlns:adec="http://schemas.microsoft.com/office/drawing/2017/decorative" val="1"/>
              </a:ext>
            </a:extLst>
          </p:cNvPr>
          <p:cNvSpPr txBox="1"/>
          <p:nvPr/>
        </p:nvSpPr>
        <p:spPr>
          <a:xfrm>
            <a:off x="7726850" y="1672613"/>
            <a:ext cx="125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Open Sans"/>
                <a:ea typeface="Open Sans"/>
                <a:cs typeface="Open Sans"/>
                <a:sym typeface="Open Sans"/>
              </a:rPr>
              <a:t>Technology</a:t>
            </a:r>
            <a:r>
              <a:rPr lang="en">
                <a:latin typeface="Open Sans"/>
                <a:ea typeface="Open Sans"/>
                <a:cs typeface="Open Sans"/>
                <a:sym typeface="Open Sans"/>
              </a:rPr>
              <a:t> </a:t>
            </a:r>
            <a:endParaRPr>
              <a:latin typeface="Open Sans"/>
              <a:ea typeface="Open Sans"/>
              <a:cs typeface="Open Sans"/>
              <a:sym typeface="Open Sans"/>
            </a:endParaRPr>
          </a:p>
        </p:txBody>
      </p:sp>
      <p:sp>
        <p:nvSpPr>
          <p:cNvPr id="653" name="Google Shape;653;p59">
            <a:extLst>
              <a:ext uri="{C183D7F6-B498-43B3-948B-1728B52AA6E4}">
                <adec:decorative xmlns:adec="http://schemas.microsoft.com/office/drawing/2017/decorative" val="1"/>
              </a:ext>
            </a:extLst>
          </p:cNvPr>
          <p:cNvSpPr txBox="1"/>
          <p:nvPr/>
        </p:nvSpPr>
        <p:spPr>
          <a:xfrm>
            <a:off x="6973213" y="3175075"/>
            <a:ext cx="1083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Open Sans"/>
                <a:ea typeface="Open Sans"/>
                <a:cs typeface="Open Sans"/>
                <a:sym typeface="Open Sans"/>
              </a:rPr>
              <a:t>Facilities</a:t>
            </a:r>
            <a:endParaRPr b="1">
              <a:latin typeface="Open Sans"/>
              <a:ea typeface="Open Sans"/>
              <a:cs typeface="Open Sans"/>
              <a:sym typeface="Open Sans"/>
            </a:endParaRPr>
          </a:p>
        </p:txBody>
      </p:sp>
      <p:sp>
        <p:nvSpPr>
          <p:cNvPr id="654" name="Google Shape;654;p59">
            <a:extLst>
              <a:ext uri="{C183D7F6-B498-43B3-948B-1728B52AA6E4}">
                <adec:decorative xmlns:adec="http://schemas.microsoft.com/office/drawing/2017/decorative" val="1"/>
              </a:ext>
            </a:extLst>
          </p:cNvPr>
          <p:cNvSpPr/>
          <p:nvPr/>
        </p:nvSpPr>
        <p:spPr>
          <a:xfrm>
            <a:off x="-12000" y="0"/>
            <a:ext cx="9156000" cy="1680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5" name="Google Shape;655;p59">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8525062" y="4561275"/>
            <a:ext cx="572700" cy="572700"/>
          </a:xfrm>
          <a:prstGeom prst="rect">
            <a:avLst/>
          </a:prstGeom>
          <a:noFill/>
          <a:ln>
            <a:noFill/>
          </a:ln>
        </p:spPr>
      </p:pic>
      <p:pic>
        <p:nvPicPr>
          <p:cNvPr id="656" name="Google Shape;656;p59">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1055365" y="3798650"/>
            <a:ext cx="922045" cy="838200"/>
          </a:xfrm>
          <a:prstGeom prst="rect">
            <a:avLst/>
          </a:prstGeom>
          <a:noFill/>
          <a:ln>
            <a:noFill/>
          </a:ln>
        </p:spPr>
      </p:pic>
      <p:sp>
        <p:nvSpPr>
          <p:cNvPr id="657" name="Google Shape;657;p59">
            <a:extLst>
              <a:ext uri="{C183D7F6-B498-43B3-948B-1728B52AA6E4}">
                <adec:decorative xmlns:adec="http://schemas.microsoft.com/office/drawing/2017/decorative" val="1"/>
              </a:ext>
            </a:extLst>
          </p:cNvPr>
          <p:cNvSpPr txBox="1"/>
          <p:nvPr/>
        </p:nvSpPr>
        <p:spPr>
          <a:xfrm>
            <a:off x="741400" y="1523625"/>
            <a:ext cx="1083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Open Sans"/>
                <a:ea typeface="Open Sans"/>
                <a:cs typeface="Open Sans"/>
                <a:sym typeface="Open Sans"/>
              </a:rPr>
              <a:t>FCA</a:t>
            </a:r>
            <a:endParaRPr b="1">
              <a:latin typeface="Open Sans"/>
              <a:ea typeface="Open Sans"/>
              <a:cs typeface="Open Sans"/>
              <a:sym typeface="Open Sans"/>
            </a:endParaRPr>
          </a:p>
        </p:txBody>
      </p:sp>
      <p:pic>
        <p:nvPicPr>
          <p:cNvPr id="658" name="Google Shape;658;p5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573203" y="2110008"/>
            <a:ext cx="162525" cy="151504"/>
          </a:xfrm>
          <a:prstGeom prst="rect">
            <a:avLst/>
          </a:prstGeom>
          <a:noFill/>
          <a:ln>
            <a:noFill/>
          </a:ln>
        </p:spPr>
      </p:pic>
      <p:sp>
        <p:nvSpPr>
          <p:cNvPr id="659" name="Google Shape;659;p59">
            <a:extLst>
              <a:ext uri="{C183D7F6-B498-43B3-948B-1728B52AA6E4}">
                <adec:decorative xmlns:adec="http://schemas.microsoft.com/office/drawing/2017/decorative" val="1"/>
              </a:ext>
            </a:extLst>
          </p:cNvPr>
          <p:cNvSpPr txBox="1"/>
          <p:nvPr/>
        </p:nvSpPr>
        <p:spPr>
          <a:xfrm>
            <a:off x="4371902" y="1411275"/>
            <a:ext cx="1540800" cy="6771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latin typeface="Open Sans"/>
                <a:ea typeface="Open Sans"/>
                <a:cs typeface="Open Sans"/>
                <a:sym typeface="Open Sans"/>
              </a:rPr>
              <a:t>Long-range Plan</a:t>
            </a:r>
            <a:endParaRPr sz="1600" b="1">
              <a:latin typeface="Open Sans"/>
              <a:ea typeface="Open Sans"/>
              <a:cs typeface="Open Sans"/>
              <a:sym typeface="Open Sans"/>
            </a:endParaRPr>
          </a:p>
        </p:txBody>
      </p:sp>
      <p:cxnSp>
        <p:nvCxnSpPr>
          <p:cNvPr id="660" name="Google Shape;660;p59">
            <a:extLst>
              <a:ext uri="{C183D7F6-B498-43B3-948B-1728B52AA6E4}">
                <adec:decorative xmlns:adec="http://schemas.microsoft.com/office/drawing/2017/decorative" val="1"/>
              </a:ext>
            </a:extLst>
          </p:cNvPr>
          <p:cNvCxnSpPr/>
          <p:nvPr/>
        </p:nvCxnSpPr>
        <p:spPr>
          <a:xfrm>
            <a:off x="4095300" y="994575"/>
            <a:ext cx="0" cy="3505500"/>
          </a:xfrm>
          <a:prstGeom prst="straightConnector1">
            <a:avLst/>
          </a:prstGeom>
          <a:noFill/>
          <a:ln w="9525" cap="flat" cmpd="sng">
            <a:solidFill>
              <a:schemeClr val="dk2"/>
            </a:solidFill>
            <a:prstDash val="solid"/>
            <a:round/>
            <a:headEnd type="none" w="med" len="med"/>
            <a:tailEnd type="none" w="med" len="med"/>
          </a:ln>
        </p:spPr>
      </p:cxnSp>
      <p:cxnSp>
        <p:nvCxnSpPr>
          <p:cNvPr id="661" name="Google Shape;661;p59">
            <a:extLst>
              <a:ext uri="{C183D7F6-B498-43B3-948B-1728B52AA6E4}">
                <adec:decorative xmlns:adec="http://schemas.microsoft.com/office/drawing/2017/decorative" val="1"/>
              </a:ext>
            </a:extLst>
          </p:cNvPr>
          <p:cNvCxnSpPr/>
          <p:nvPr/>
        </p:nvCxnSpPr>
        <p:spPr>
          <a:xfrm rot="10800000">
            <a:off x="341175" y="2789975"/>
            <a:ext cx="3603000" cy="0"/>
          </a:xfrm>
          <a:prstGeom prst="straightConnector1">
            <a:avLst/>
          </a:prstGeom>
          <a:noFill/>
          <a:ln w="9525" cap="flat" cmpd="sng">
            <a:solidFill>
              <a:schemeClr val="dk2"/>
            </a:solidFill>
            <a:prstDash val="solid"/>
            <a:round/>
            <a:headEnd type="none" w="med" len="med"/>
            <a:tailEnd type="none" w="med" len="med"/>
          </a:ln>
        </p:spPr>
      </p:cxnSp>
      <p:sp>
        <p:nvSpPr>
          <p:cNvPr id="662" name="Google Shape;662;p59">
            <a:extLst>
              <a:ext uri="{C183D7F6-B498-43B3-948B-1728B52AA6E4}">
                <adec:decorative xmlns:adec="http://schemas.microsoft.com/office/drawing/2017/decorative" val="1"/>
              </a:ext>
            </a:extLst>
          </p:cNvPr>
          <p:cNvSpPr txBox="1"/>
          <p:nvPr/>
        </p:nvSpPr>
        <p:spPr>
          <a:xfrm>
            <a:off x="582229" y="1022500"/>
            <a:ext cx="3252300" cy="4311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latin typeface="Open Sans"/>
                <a:ea typeface="Open Sans"/>
                <a:cs typeface="Open Sans"/>
                <a:sym typeface="Open Sans"/>
              </a:rPr>
              <a:t>FCA &amp; ESA Deficiencies</a:t>
            </a:r>
            <a:endParaRPr sz="1600" b="1">
              <a:latin typeface="Open Sans"/>
              <a:ea typeface="Open Sans"/>
              <a:cs typeface="Open Sans"/>
              <a:sym typeface="Open Sans"/>
            </a:endParaRPr>
          </a:p>
        </p:txBody>
      </p:sp>
      <p:sp>
        <p:nvSpPr>
          <p:cNvPr id="663" name="Google Shape;663;p59">
            <a:extLst>
              <a:ext uri="{C183D7F6-B498-43B3-948B-1728B52AA6E4}">
                <adec:decorative xmlns:adec="http://schemas.microsoft.com/office/drawing/2017/decorative" val="1"/>
              </a:ext>
            </a:extLst>
          </p:cNvPr>
          <p:cNvSpPr txBox="1"/>
          <p:nvPr/>
        </p:nvSpPr>
        <p:spPr>
          <a:xfrm>
            <a:off x="2472625" y="1627550"/>
            <a:ext cx="60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Open Sans"/>
                <a:ea typeface="Open Sans"/>
                <a:cs typeface="Open Sans"/>
                <a:sym typeface="Open Sans"/>
              </a:rPr>
              <a:t>ESA</a:t>
            </a:r>
            <a:endParaRPr b="1">
              <a:latin typeface="Open Sans"/>
              <a:ea typeface="Open Sans"/>
              <a:cs typeface="Open Sans"/>
              <a:sym typeface="Open Sans"/>
            </a:endParaRPr>
          </a:p>
        </p:txBody>
      </p:sp>
      <p:sp>
        <p:nvSpPr>
          <p:cNvPr id="664" name="Google Shape;664;p59">
            <a:extLst>
              <a:ext uri="{C183D7F6-B498-43B3-948B-1728B52AA6E4}">
                <adec:decorative xmlns:adec="http://schemas.microsoft.com/office/drawing/2017/decorative" val="1"/>
              </a:ext>
            </a:extLst>
          </p:cNvPr>
          <p:cNvSpPr txBox="1"/>
          <p:nvPr/>
        </p:nvSpPr>
        <p:spPr>
          <a:xfrm>
            <a:off x="794450" y="2955825"/>
            <a:ext cx="2673600" cy="6771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latin typeface="Open Sans"/>
                <a:ea typeface="Open Sans"/>
                <a:cs typeface="Open Sans"/>
                <a:sym typeface="Open Sans"/>
              </a:rPr>
              <a:t>Other Needs Identified During the Process</a:t>
            </a:r>
            <a:endParaRPr sz="1600" b="1">
              <a:latin typeface="Open Sans"/>
              <a:ea typeface="Open Sans"/>
              <a:cs typeface="Open Sans"/>
              <a:sym typeface="Open Sans"/>
            </a:endParaRPr>
          </a:p>
        </p:txBody>
      </p:sp>
      <p:pic>
        <p:nvPicPr>
          <p:cNvPr id="665" name="Google Shape;665;p59">
            <a:extLst>
              <a:ext uri="{C183D7F6-B498-43B3-948B-1728B52AA6E4}">
                <adec:decorative xmlns:adec="http://schemas.microsoft.com/office/drawing/2017/decorative" val="1"/>
              </a:ext>
            </a:extLst>
          </p:cNvPr>
          <p:cNvPicPr preferRelativeResize="0"/>
          <p:nvPr/>
        </p:nvPicPr>
        <p:blipFill>
          <a:blip r:embed="rId8">
            <a:alphaModFix/>
          </a:blip>
          <a:stretch>
            <a:fillRect/>
          </a:stretch>
        </p:blipFill>
        <p:spPr>
          <a:xfrm>
            <a:off x="2822424" y="1967250"/>
            <a:ext cx="627545" cy="572700"/>
          </a:xfrm>
          <a:prstGeom prst="rect">
            <a:avLst/>
          </a:prstGeom>
          <a:noFill/>
          <a:ln>
            <a:noFill/>
          </a:ln>
        </p:spPr>
      </p:pic>
      <p:pic>
        <p:nvPicPr>
          <p:cNvPr id="666" name="Google Shape;666;p59">
            <a:extLst>
              <a:ext uri="{C183D7F6-B498-43B3-948B-1728B52AA6E4}">
                <adec:decorative xmlns:adec="http://schemas.microsoft.com/office/drawing/2017/decorative" val="1"/>
              </a:ext>
            </a:extLst>
          </p:cNvPr>
          <p:cNvPicPr preferRelativeResize="0"/>
          <p:nvPr/>
        </p:nvPicPr>
        <p:blipFill>
          <a:blip r:embed="rId9">
            <a:alphaModFix/>
          </a:blip>
          <a:stretch>
            <a:fillRect/>
          </a:stretch>
        </p:blipFill>
        <p:spPr>
          <a:xfrm>
            <a:off x="8306038" y="2671802"/>
            <a:ext cx="195325" cy="178764"/>
          </a:xfrm>
          <a:prstGeom prst="rect">
            <a:avLst/>
          </a:prstGeom>
          <a:noFill/>
          <a:ln>
            <a:noFill/>
          </a:ln>
        </p:spPr>
      </p:pic>
      <p:pic>
        <p:nvPicPr>
          <p:cNvPr id="667" name="Google Shape;667;p59">
            <a:extLst>
              <a:ext uri="{C183D7F6-B498-43B3-948B-1728B52AA6E4}">
                <adec:decorative xmlns:adec="http://schemas.microsoft.com/office/drawing/2017/decorative" val="1"/>
              </a:ext>
            </a:extLst>
          </p:cNvPr>
          <p:cNvPicPr preferRelativeResize="0"/>
          <p:nvPr/>
        </p:nvPicPr>
        <p:blipFill>
          <a:blip r:embed="rId10">
            <a:alphaModFix/>
          </a:blip>
          <a:stretch>
            <a:fillRect/>
          </a:stretch>
        </p:blipFill>
        <p:spPr>
          <a:xfrm rot="5832110">
            <a:off x="411041" y="1919160"/>
            <a:ext cx="444091" cy="405254"/>
          </a:xfrm>
          <a:prstGeom prst="rect">
            <a:avLst/>
          </a:prstGeom>
          <a:noFill/>
          <a:ln>
            <a:noFill/>
          </a:ln>
        </p:spPr>
      </p:pic>
      <p:pic>
        <p:nvPicPr>
          <p:cNvPr id="668" name="Google Shape;668;p59">
            <a:extLst>
              <a:ext uri="{C183D7F6-B498-43B3-948B-1728B52AA6E4}">
                <adec:decorative xmlns:adec="http://schemas.microsoft.com/office/drawing/2017/decorative" val="1"/>
              </a:ext>
            </a:extLst>
          </p:cNvPr>
          <p:cNvPicPr preferRelativeResize="0"/>
          <p:nvPr/>
        </p:nvPicPr>
        <p:blipFill>
          <a:blip r:embed="rId11">
            <a:alphaModFix/>
          </a:blip>
          <a:stretch>
            <a:fillRect/>
          </a:stretch>
        </p:blipFill>
        <p:spPr>
          <a:xfrm>
            <a:off x="898476" y="2115410"/>
            <a:ext cx="168067" cy="178622"/>
          </a:xfrm>
          <a:prstGeom prst="rect">
            <a:avLst/>
          </a:prstGeom>
          <a:noFill/>
          <a:ln>
            <a:noFill/>
          </a:ln>
        </p:spPr>
      </p:pic>
      <p:pic>
        <p:nvPicPr>
          <p:cNvPr id="669" name="Google Shape;669;p59">
            <a:extLst>
              <a:ext uri="{C183D7F6-B498-43B3-948B-1728B52AA6E4}">
                <adec:decorative xmlns:adec="http://schemas.microsoft.com/office/drawing/2017/decorative" val="1"/>
              </a:ext>
            </a:extLst>
          </p:cNvPr>
          <p:cNvPicPr preferRelativeResize="0"/>
          <p:nvPr/>
        </p:nvPicPr>
        <p:blipFill>
          <a:blip r:embed="rId12">
            <a:alphaModFix/>
          </a:blip>
          <a:stretch>
            <a:fillRect/>
          </a:stretch>
        </p:blipFill>
        <p:spPr>
          <a:xfrm>
            <a:off x="693501" y="2308096"/>
            <a:ext cx="188300" cy="175398"/>
          </a:xfrm>
          <a:prstGeom prst="rect">
            <a:avLst/>
          </a:prstGeom>
          <a:noFill/>
          <a:ln>
            <a:noFill/>
          </a:ln>
        </p:spPr>
      </p:pic>
      <p:pic>
        <p:nvPicPr>
          <p:cNvPr id="670" name="Google Shape;670;p59">
            <a:extLst>
              <a:ext uri="{C183D7F6-B498-43B3-948B-1728B52AA6E4}">
                <adec:decorative xmlns:adec="http://schemas.microsoft.com/office/drawing/2017/decorative" val="1"/>
              </a:ext>
            </a:extLst>
          </p:cNvPr>
          <p:cNvPicPr preferRelativeResize="0"/>
          <p:nvPr/>
        </p:nvPicPr>
        <p:blipFill>
          <a:blip r:embed="rId13">
            <a:alphaModFix/>
          </a:blip>
          <a:stretch>
            <a:fillRect/>
          </a:stretch>
        </p:blipFill>
        <p:spPr>
          <a:xfrm>
            <a:off x="909665" y="1923830"/>
            <a:ext cx="145700" cy="131903"/>
          </a:xfrm>
          <a:prstGeom prst="rect">
            <a:avLst/>
          </a:prstGeom>
          <a:noFill/>
          <a:ln>
            <a:noFill/>
          </a:ln>
        </p:spPr>
      </p:pic>
      <p:pic>
        <p:nvPicPr>
          <p:cNvPr id="671" name="Google Shape;671;p59">
            <a:extLst>
              <a:ext uri="{C183D7F6-B498-43B3-948B-1728B52AA6E4}">
                <adec:decorative xmlns:adec="http://schemas.microsoft.com/office/drawing/2017/decorative" val="1"/>
              </a:ext>
            </a:extLst>
          </p:cNvPr>
          <p:cNvPicPr preferRelativeResize="0"/>
          <p:nvPr/>
        </p:nvPicPr>
        <p:blipFill>
          <a:blip r:embed="rId10">
            <a:alphaModFix/>
          </a:blip>
          <a:stretch>
            <a:fillRect/>
          </a:stretch>
        </p:blipFill>
        <p:spPr>
          <a:xfrm rot="-3292671">
            <a:off x="1027177" y="2218024"/>
            <a:ext cx="360094" cy="328604"/>
          </a:xfrm>
          <a:prstGeom prst="rect">
            <a:avLst/>
          </a:prstGeom>
          <a:noFill/>
          <a:ln>
            <a:noFill/>
          </a:ln>
        </p:spPr>
      </p:pic>
      <p:pic>
        <p:nvPicPr>
          <p:cNvPr id="672" name="Google Shape;672;p59">
            <a:extLst>
              <a:ext uri="{C183D7F6-B498-43B3-948B-1728B52AA6E4}">
                <adec:decorative xmlns:adec="http://schemas.microsoft.com/office/drawing/2017/decorative" val="1"/>
              </a:ext>
            </a:extLst>
          </p:cNvPr>
          <p:cNvPicPr preferRelativeResize="0"/>
          <p:nvPr/>
        </p:nvPicPr>
        <p:blipFill>
          <a:blip r:embed="rId12">
            <a:alphaModFix/>
          </a:blip>
          <a:stretch>
            <a:fillRect/>
          </a:stretch>
        </p:blipFill>
        <p:spPr>
          <a:xfrm>
            <a:off x="1103075" y="2017858"/>
            <a:ext cx="162525" cy="151391"/>
          </a:xfrm>
          <a:prstGeom prst="rect">
            <a:avLst/>
          </a:prstGeom>
          <a:noFill/>
          <a:ln>
            <a:noFill/>
          </a:ln>
        </p:spPr>
      </p:pic>
      <p:pic>
        <p:nvPicPr>
          <p:cNvPr id="673" name="Google Shape;673;p5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256066" y="2310395"/>
            <a:ext cx="162525" cy="151504"/>
          </a:xfrm>
          <a:prstGeom prst="rect">
            <a:avLst/>
          </a:prstGeom>
          <a:noFill/>
          <a:ln>
            <a:noFill/>
          </a:ln>
        </p:spPr>
      </p:pic>
      <p:pic>
        <p:nvPicPr>
          <p:cNvPr id="674" name="Google Shape;674;p5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2418593" y="4265696"/>
            <a:ext cx="259023" cy="276275"/>
          </a:xfrm>
          <a:prstGeom prst="rect">
            <a:avLst/>
          </a:prstGeom>
          <a:noFill/>
          <a:ln>
            <a:noFill/>
          </a:ln>
        </p:spPr>
      </p:pic>
      <p:pic>
        <p:nvPicPr>
          <p:cNvPr id="675" name="Google Shape;675;p59">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rot="-6268009">
            <a:off x="2283518" y="3951174"/>
            <a:ext cx="308800" cy="280726"/>
          </a:xfrm>
          <a:prstGeom prst="rect">
            <a:avLst/>
          </a:prstGeom>
          <a:noFill/>
          <a:ln>
            <a:noFill/>
          </a:ln>
        </p:spPr>
      </p:pic>
      <p:pic>
        <p:nvPicPr>
          <p:cNvPr id="676" name="Google Shape;676;p59">
            <a:extLst>
              <a:ext uri="{C183D7F6-B498-43B3-948B-1728B52AA6E4}">
                <adec:decorative xmlns:adec="http://schemas.microsoft.com/office/drawing/2017/decorative" val="1"/>
              </a:ext>
            </a:extLst>
          </p:cNvPr>
          <p:cNvPicPr preferRelativeResize="0"/>
          <p:nvPr/>
        </p:nvPicPr>
        <p:blipFill>
          <a:blip r:embed="rId14">
            <a:alphaModFix/>
          </a:blip>
          <a:stretch>
            <a:fillRect/>
          </a:stretch>
        </p:blipFill>
        <p:spPr>
          <a:xfrm>
            <a:off x="5991572" y="1215439"/>
            <a:ext cx="203275" cy="184023"/>
          </a:xfrm>
          <a:prstGeom prst="rect">
            <a:avLst/>
          </a:prstGeom>
          <a:noFill/>
          <a:ln>
            <a:noFill/>
          </a:ln>
        </p:spPr>
      </p:pic>
      <p:pic>
        <p:nvPicPr>
          <p:cNvPr id="677" name="Google Shape;677;p59">
            <a:extLst>
              <a:ext uri="{C183D7F6-B498-43B3-948B-1728B52AA6E4}">
                <adec:decorative xmlns:adec="http://schemas.microsoft.com/office/drawing/2017/decorative" val="1"/>
              </a:ext>
            </a:extLst>
          </p:cNvPr>
          <p:cNvPicPr preferRelativeResize="0"/>
          <p:nvPr/>
        </p:nvPicPr>
        <p:blipFill>
          <a:blip r:embed="rId15">
            <a:alphaModFix/>
          </a:blip>
          <a:stretch>
            <a:fillRect/>
          </a:stretch>
        </p:blipFill>
        <p:spPr>
          <a:xfrm>
            <a:off x="6221153" y="1147834"/>
            <a:ext cx="287806" cy="266426"/>
          </a:xfrm>
          <a:prstGeom prst="rect">
            <a:avLst/>
          </a:prstGeom>
          <a:noFill/>
          <a:ln>
            <a:noFill/>
          </a:ln>
        </p:spPr>
      </p:pic>
      <p:pic>
        <p:nvPicPr>
          <p:cNvPr id="678" name="Google Shape;678;p59">
            <a:extLst>
              <a:ext uri="{C183D7F6-B498-43B3-948B-1728B52AA6E4}">
                <adec:decorative xmlns:adec="http://schemas.microsoft.com/office/drawing/2017/decorative" val="1"/>
              </a:ext>
            </a:extLst>
          </p:cNvPr>
          <p:cNvPicPr preferRelativeResize="0"/>
          <p:nvPr/>
        </p:nvPicPr>
        <p:blipFill>
          <a:blip r:embed="rId16">
            <a:alphaModFix/>
          </a:blip>
          <a:stretch>
            <a:fillRect/>
          </a:stretch>
        </p:blipFill>
        <p:spPr>
          <a:xfrm>
            <a:off x="6001299" y="1440566"/>
            <a:ext cx="229725" cy="244168"/>
          </a:xfrm>
          <a:prstGeom prst="rect">
            <a:avLst/>
          </a:prstGeom>
          <a:noFill/>
          <a:ln>
            <a:noFill/>
          </a:ln>
        </p:spPr>
      </p:pic>
      <p:pic>
        <p:nvPicPr>
          <p:cNvPr id="679" name="Google Shape;679;p59">
            <a:extLst>
              <a:ext uri="{C183D7F6-B498-43B3-948B-1728B52AA6E4}">
                <adec:decorative xmlns:adec="http://schemas.microsoft.com/office/drawing/2017/decorative" val="1"/>
              </a:ext>
            </a:extLst>
          </p:cNvPr>
          <p:cNvPicPr preferRelativeResize="0"/>
          <p:nvPr/>
        </p:nvPicPr>
        <p:blipFill>
          <a:blip r:embed="rId17">
            <a:alphaModFix/>
          </a:blip>
          <a:stretch>
            <a:fillRect/>
          </a:stretch>
        </p:blipFill>
        <p:spPr>
          <a:xfrm>
            <a:off x="6535274" y="1317010"/>
            <a:ext cx="146750" cy="166319"/>
          </a:xfrm>
          <a:prstGeom prst="rect">
            <a:avLst/>
          </a:prstGeom>
          <a:noFill/>
          <a:ln>
            <a:noFill/>
          </a:ln>
        </p:spPr>
      </p:pic>
      <p:pic>
        <p:nvPicPr>
          <p:cNvPr id="680" name="Google Shape;680;p59">
            <a:extLst>
              <a:ext uri="{C183D7F6-B498-43B3-948B-1728B52AA6E4}">
                <adec:decorative xmlns:adec="http://schemas.microsoft.com/office/drawing/2017/decorative" val="1"/>
              </a:ext>
            </a:extLst>
          </p:cNvPr>
          <p:cNvPicPr preferRelativeResize="0"/>
          <p:nvPr/>
        </p:nvPicPr>
        <p:blipFill>
          <a:blip r:embed="rId18">
            <a:alphaModFix/>
          </a:blip>
          <a:stretch>
            <a:fillRect/>
          </a:stretch>
        </p:blipFill>
        <p:spPr>
          <a:xfrm>
            <a:off x="6275100" y="1478412"/>
            <a:ext cx="189575" cy="166902"/>
          </a:xfrm>
          <a:prstGeom prst="rect">
            <a:avLst/>
          </a:prstGeom>
          <a:noFill/>
          <a:ln>
            <a:noFill/>
          </a:ln>
        </p:spPr>
      </p:pic>
      <p:pic>
        <p:nvPicPr>
          <p:cNvPr id="681" name="Google Shape;681;p59">
            <a:extLst>
              <a:ext uri="{C183D7F6-B498-43B3-948B-1728B52AA6E4}">
                <adec:decorative xmlns:adec="http://schemas.microsoft.com/office/drawing/2017/decorative" val="1"/>
              </a:ext>
            </a:extLst>
          </p:cNvPr>
          <p:cNvPicPr preferRelativeResize="0"/>
          <p:nvPr/>
        </p:nvPicPr>
        <p:blipFill>
          <a:blip r:embed="rId14">
            <a:alphaModFix/>
          </a:blip>
          <a:stretch>
            <a:fillRect/>
          </a:stretch>
        </p:blipFill>
        <p:spPr>
          <a:xfrm>
            <a:off x="6553327" y="1532885"/>
            <a:ext cx="156950" cy="142068"/>
          </a:xfrm>
          <a:prstGeom prst="rect">
            <a:avLst/>
          </a:prstGeom>
          <a:noFill/>
          <a:ln>
            <a:noFill/>
          </a:ln>
        </p:spPr>
      </p:pic>
      <p:pic>
        <p:nvPicPr>
          <p:cNvPr id="682" name="Google Shape;682;p59">
            <a:extLst>
              <a:ext uri="{C183D7F6-B498-43B3-948B-1728B52AA6E4}">
                <adec:decorative xmlns:adec="http://schemas.microsoft.com/office/drawing/2017/decorative" val="1"/>
              </a:ext>
            </a:extLst>
          </p:cNvPr>
          <p:cNvPicPr preferRelativeResize="0"/>
          <p:nvPr/>
        </p:nvPicPr>
        <p:blipFill>
          <a:blip r:embed="rId19">
            <a:alphaModFix/>
          </a:blip>
          <a:stretch>
            <a:fillRect/>
          </a:stretch>
        </p:blipFill>
        <p:spPr>
          <a:xfrm>
            <a:off x="7948441" y="2335335"/>
            <a:ext cx="229725" cy="209579"/>
          </a:xfrm>
          <a:prstGeom prst="rect">
            <a:avLst/>
          </a:prstGeom>
          <a:noFill/>
          <a:ln>
            <a:noFill/>
          </a:ln>
        </p:spPr>
      </p:pic>
      <p:pic>
        <p:nvPicPr>
          <p:cNvPr id="683" name="Google Shape;683;p59">
            <a:extLst>
              <a:ext uri="{C183D7F6-B498-43B3-948B-1728B52AA6E4}">
                <adec:decorative xmlns:adec="http://schemas.microsoft.com/office/drawing/2017/decorative" val="1"/>
              </a:ext>
            </a:extLst>
          </p:cNvPr>
          <p:cNvPicPr preferRelativeResize="0"/>
          <p:nvPr/>
        </p:nvPicPr>
        <p:blipFill>
          <a:blip r:embed="rId9">
            <a:alphaModFix/>
          </a:blip>
          <a:stretch>
            <a:fillRect/>
          </a:stretch>
        </p:blipFill>
        <p:spPr>
          <a:xfrm>
            <a:off x="8230380" y="2180352"/>
            <a:ext cx="124529" cy="113976"/>
          </a:xfrm>
          <a:prstGeom prst="rect">
            <a:avLst/>
          </a:prstGeom>
          <a:noFill/>
          <a:ln>
            <a:noFill/>
          </a:ln>
        </p:spPr>
      </p:pic>
      <p:pic>
        <p:nvPicPr>
          <p:cNvPr id="684" name="Google Shape;684;p59">
            <a:extLst>
              <a:ext uri="{C183D7F6-B498-43B3-948B-1728B52AA6E4}">
                <adec:decorative xmlns:adec="http://schemas.microsoft.com/office/drawing/2017/decorative" val="1"/>
              </a:ext>
            </a:extLst>
          </p:cNvPr>
          <p:cNvPicPr preferRelativeResize="0"/>
          <p:nvPr/>
        </p:nvPicPr>
        <p:blipFill>
          <a:blip r:embed="rId20">
            <a:alphaModFix/>
          </a:blip>
          <a:stretch>
            <a:fillRect/>
          </a:stretch>
        </p:blipFill>
        <p:spPr>
          <a:xfrm>
            <a:off x="8165320" y="2535638"/>
            <a:ext cx="147746" cy="130861"/>
          </a:xfrm>
          <a:prstGeom prst="rect">
            <a:avLst/>
          </a:prstGeom>
          <a:noFill/>
          <a:ln>
            <a:noFill/>
          </a:ln>
        </p:spPr>
      </p:pic>
      <p:pic>
        <p:nvPicPr>
          <p:cNvPr id="685" name="Google Shape;685;p59">
            <a:extLst>
              <a:ext uri="{C183D7F6-B498-43B3-948B-1728B52AA6E4}">
                <adec:decorative xmlns:adec="http://schemas.microsoft.com/office/drawing/2017/decorative" val="1"/>
              </a:ext>
            </a:extLst>
          </p:cNvPr>
          <p:cNvPicPr preferRelativeResize="0"/>
          <p:nvPr/>
        </p:nvPicPr>
        <p:blipFill>
          <a:blip r:embed="rId21">
            <a:alphaModFix/>
          </a:blip>
          <a:stretch>
            <a:fillRect/>
          </a:stretch>
        </p:blipFill>
        <p:spPr>
          <a:xfrm rot="-2700000">
            <a:off x="8331275" y="2143800"/>
            <a:ext cx="572700" cy="522625"/>
          </a:xfrm>
          <a:prstGeom prst="rect">
            <a:avLst/>
          </a:prstGeom>
          <a:noFill/>
          <a:ln>
            <a:noFill/>
          </a:ln>
        </p:spPr>
      </p:pic>
      <p:pic>
        <p:nvPicPr>
          <p:cNvPr id="686" name="Google Shape;686;p59">
            <a:extLst>
              <a:ext uri="{C183D7F6-B498-43B3-948B-1728B52AA6E4}">
                <adec:decorative xmlns:adec="http://schemas.microsoft.com/office/drawing/2017/decorative" val="1"/>
              </a:ext>
            </a:extLst>
          </p:cNvPr>
          <p:cNvPicPr preferRelativeResize="0"/>
          <p:nvPr/>
        </p:nvPicPr>
        <p:blipFill>
          <a:blip r:embed="rId9">
            <a:alphaModFix/>
          </a:blip>
          <a:stretch>
            <a:fillRect/>
          </a:stretch>
        </p:blipFill>
        <p:spPr>
          <a:xfrm rot="-2368420">
            <a:off x="7942138" y="2115838"/>
            <a:ext cx="190087" cy="173981"/>
          </a:xfrm>
          <a:prstGeom prst="rect">
            <a:avLst/>
          </a:prstGeom>
          <a:noFill/>
          <a:ln>
            <a:noFill/>
          </a:ln>
        </p:spPr>
      </p:pic>
      <p:pic>
        <p:nvPicPr>
          <p:cNvPr id="687" name="Google Shape;687;p59">
            <a:extLst>
              <a:ext uri="{C183D7F6-B498-43B3-948B-1728B52AA6E4}">
                <adec:decorative xmlns:adec="http://schemas.microsoft.com/office/drawing/2017/decorative" val="1"/>
              </a:ext>
            </a:extLst>
          </p:cNvPr>
          <p:cNvPicPr preferRelativeResize="0"/>
          <p:nvPr/>
        </p:nvPicPr>
        <p:blipFill>
          <a:blip r:embed="rId22">
            <a:alphaModFix/>
          </a:blip>
          <a:stretch>
            <a:fillRect/>
          </a:stretch>
        </p:blipFill>
        <p:spPr>
          <a:xfrm>
            <a:off x="7964915" y="1147920"/>
            <a:ext cx="175259" cy="154295"/>
          </a:xfrm>
          <a:prstGeom prst="rect">
            <a:avLst/>
          </a:prstGeom>
          <a:noFill/>
          <a:ln>
            <a:noFill/>
          </a:ln>
        </p:spPr>
      </p:pic>
      <p:pic>
        <p:nvPicPr>
          <p:cNvPr id="688" name="Google Shape;688;p59">
            <a:extLst>
              <a:ext uri="{C183D7F6-B498-43B3-948B-1728B52AA6E4}">
                <adec:decorative xmlns:adec="http://schemas.microsoft.com/office/drawing/2017/decorative" val="1"/>
              </a:ext>
            </a:extLst>
          </p:cNvPr>
          <p:cNvPicPr preferRelativeResize="0"/>
          <p:nvPr/>
        </p:nvPicPr>
        <p:blipFill>
          <a:blip r:embed="rId23">
            <a:alphaModFix/>
          </a:blip>
          <a:stretch>
            <a:fillRect/>
          </a:stretch>
        </p:blipFill>
        <p:spPr>
          <a:xfrm>
            <a:off x="7602150" y="662775"/>
            <a:ext cx="505945" cy="461700"/>
          </a:xfrm>
          <a:prstGeom prst="rect">
            <a:avLst/>
          </a:prstGeom>
          <a:noFill/>
          <a:ln>
            <a:noFill/>
          </a:ln>
        </p:spPr>
      </p:pic>
      <p:pic>
        <p:nvPicPr>
          <p:cNvPr id="689" name="Google Shape;689;p59">
            <a:extLst>
              <a:ext uri="{C183D7F6-B498-43B3-948B-1728B52AA6E4}">
                <adec:decorative xmlns:adec="http://schemas.microsoft.com/office/drawing/2017/decorative" val="1"/>
              </a:ext>
            </a:extLst>
          </p:cNvPr>
          <p:cNvPicPr preferRelativeResize="0"/>
          <p:nvPr/>
        </p:nvPicPr>
        <p:blipFill>
          <a:blip r:embed="rId24">
            <a:alphaModFix/>
          </a:blip>
          <a:stretch>
            <a:fillRect/>
          </a:stretch>
        </p:blipFill>
        <p:spPr>
          <a:xfrm>
            <a:off x="7725222" y="1157136"/>
            <a:ext cx="203275" cy="188176"/>
          </a:xfrm>
          <a:prstGeom prst="rect">
            <a:avLst/>
          </a:prstGeom>
          <a:noFill/>
          <a:ln>
            <a:noFill/>
          </a:ln>
        </p:spPr>
      </p:pic>
      <p:pic>
        <p:nvPicPr>
          <p:cNvPr id="690" name="Google Shape;690;p59">
            <a:extLst>
              <a:ext uri="{C183D7F6-B498-43B3-948B-1728B52AA6E4}">
                <adec:decorative xmlns:adec="http://schemas.microsoft.com/office/drawing/2017/decorative" val="1"/>
              </a:ext>
            </a:extLst>
          </p:cNvPr>
          <p:cNvPicPr preferRelativeResize="0"/>
          <p:nvPr/>
        </p:nvPicPr>
        <p:blipFill>
          <a:blip r:embed="rId22">
            <a:alphaModFix/>
          </a:blip>
          <a:stretch>
            <a:fillRect/>
          </a:stretch>
        </p:blipFill>
        <p:spPr>
          <a:xfrm>
            <a:off x="8151565" y="919358"/>
            <a:ext cx="175259" cy="154295"/>
          </a:xfrm>
          <a:prstGeom prst="rect">
            <a:avLst/>
          </a:prstGeom>
          <a:noFill/>
          <a:ln>
            <a:noFill/>
          </a:ln>
        </p:spPr>
      </p:pic>
      <p:pic>
        <p:nvPicPr>
          <p:cNvPr id="691" name="Google Shape;691;p59">
            <a:extLst>
              <a:ext uri="{C183D7F6-B498-43B3-948B-1728B52AA6E4}">
                <adec:decorative xmlns:adec="http://schemas.microsoft.com/office/drawing/2017/decorative" val="1"/>
              </a:ext>
            </a:extLst>
          </p:cNvPr>
          <p:cNvPicPr preferRelativeResize="0"/>
          <p:nvPr/>
        </p:nvPicPr>
        <p:blipFill>
          <a:blip r:embed="rId23">
            <a:alphaModFix/>
          </a:blip>
          <a:stretch>
            <a:fillRect/>
          </a:stretch>
        </p:blipFill>
        <p:spPr>
          <a:xfrm rot="-3686098">
            <a:off x="8176587" y="1092433"/>
            <a:ext cx="348975" cy="318454"/>
          </a:xfrm>
          <a:prstGeom prst="rect">
            <a:avLst/>
          </a:prstGeom>
          <a:noFill/>
          <a:ln>
            <a:noFill/>
          </a:ln>
        </p:spPr>
      </p:pic>
      <p:pic>
        <p:nvPicPr>
          <p:cNvPr id="692" name="Google Shape;692;p59">
            <a:extLst>
              <a:ext uri="{C183D7F6-B498-43B3-948B-1728B52AA6E4}">
                <adec:decorative xmlns:adec="http://schemas.microsoft.com/office/drawing/2017/decorative" val="1"/>
              </a:ext>
            </a:extLst>
          </p:cNvPr>
          <p:cNvPicPr preferRelativeResize="0"/>
          <p:nvPr/>
        </p:nvPicPr>
        <p:blipFill>
          <a:blip r:embed="rId25">
            <a:alphaModFix/>
          </a:blip>
          <a:stretch>
            <a:fillRect/>
          </a:stretch>
        </p:blipFill>
        <p:spPr>
          <a:xfrm>
            <a:off x="4763931" y="2911624"/>
            <a:ext cx="107047" cy="114262"/>
          </a:xfrm>
          <a:prstGeom prst="rect">
            <a:avLst/>
          </a:prstGeom>
          <a:noFill/>
          <a:ln>
            <a:noFill/>
          </a:ln>
        </p:spPr>
      </p:pic>
      <p:pic>
        <p:nvPicPr>
          <p:cNvPr id="693" name="Google Shape;693;p59">
            <a:extLst>
              <a:ext uri="{C183D7F6-B498-43B3-948B-1728B52AA6E4}">
                <adec:decorative xmlns:adec="http://schemas.microsoft.com/office/drawing/2017/decorative" val="1"/>
              </a:ext>
            </a:extLst>
          </p:cNvPr>
          <p:cNvPicPr preferRelativeResize="0"/>
          <p:nvPr/>
        </p:nvPicPr>
        <p:blipFill>
          <a:blip r:embed="rId26">
            <a:alphaModFix/>
          </a:blip>
          <a:stretch>
            <a:fillRect/>
          </a:stretch>
        </p:blipFill>
        <p:spPr>
          <a:xfrm>
            <a:off x="5301961" y="3050478"/>
            <a:ext cx="203270" cy="182820"/>
          </a:xfrm>
          <a:prstGeom prst="rect">
            <a:avLst/>
          </a:prstGeom>
          <a:noFill/>
          <a:ln>
            <a:noFill/>
          </a:ln>
        </p:spPr>
      </p:pic>
      <p:pic>
        <p:nvPicPr>
          <p:cNvPr id="694" name="Google Shape;694;p59">
            <a:extLst>
              <a:ext uri="{C183D7F6-B498-43B3-948B-1728B52AA6E4}">
                <adec:decorative xmlns:adec="http://schemas.microsoft.com/office/drawing/2017/decorative" val="1"/>
              </a:ext>
            </a:extLst>
          </p:cNvPr>
          <p:cNvPicPr preferRelativeResize="0"/>
          <p:nvPr/>
        </p:nvPicPr>
        <p:blipFill>
          <a:blip r:embed="rId27">
            <a:alphaModFix/>
          </a:blip>
          <a:stretch>
            <a:fillRect/>
          </a:stretch>
        </p:blipFill>
        <p:spPr>
          <a:xfrm>
            <a:off x="5006779" y="3054141"/>
            <a:ext cx="189563" cy="175482"/>
          </a:xfrm>
          <a:prstGeom prst="rect">
            <a:avLst/>
          </a:prstGeom>
          <a:noFill/>
          <a:ln>
            <a:noFill/>
          </a:ln>
        </p:spPr>
      </p:pic>
      <p:pic>
        <p:nvPicPr>
          <p:cNvPr id="695" name="Google Shape;695;p59">
            <a:extLst>
              <a:ext uri="{C183D7F6-B498-43B3-948B-1728B52AA6E4}">
                <adec:decorative xmlns:adec="http://schemas.microsoft.com/office/drawing/2017/decorative" val="1"/>
              </a:ext>
            </a:extLst>
          </p:cNvPr>
          <p:cNvPicPr preferRelativeResize="0"/>
          <p:nvPr/>
        </p:nvPicPr>
        <p:blipFill>
          <a:blip r:embed="rId28">
            <a:alphaModFix/>
          </a:blip>
          <a:stretch>
            <a:fillRect/>
          </a:stretch>
        </p:blipFill>
        <p:spPr>
          <a:xfrm>
            <a:off x="4938143" y="2735150"/>
            <a:ext cx="229731" cy="242958"/>
          </a:xfrm>
          <a:prstGeom prst="rect">
            <a:avLst/>
          </a:prstGeom>
          <a:noFill/>
          <a:ln>
            <a:noFill/>
          </a:ln>
        </p:spPr>
      </p:pic>
      <p:pic>
        <p:nvPicPr>
          <p:cNvPr id="696" name="Google Shape;696;p59">
            <a:extLst>
              <a:ext uri="{C183D7F6-B498-43B3-948B-1728B52AA6E4}">
                <adec:decorative xmlns:adec="http://schemas.microsoft.com/office/drawing/2017/decorative" val="1"/>
              </a:ext>
            </a:extLst>
          </p:cNvPr>
          <p:cNvPicPr preferRelativeResize="0"/>
          <p:nvPr/>
        </p:nvPicPr>
        <p:blipFill>
          <a:blip r:embed="rId29">
            <a:alphaModFix/>
          </a:blip>
          <a:stretch>
            <a:fillRect/>
          </a:stretch>
        </p:blipFill>
        <p:spPr>
          <a:xfrm>
            <a:off x="4722545" y="3062831"/>
            <a:ext cx="178636" cy="158126"/>
          </a:xfrm>
          <a:prstGeom prst="rect">
            <a:avLst/>
          </a:prstGeom>
          <a:noFill/>
          <a:ln>
            <a:noFill/>
          </a:ln>
        </p:spPr>
      </p:pic>
      <p:pic>
        <p:nvPicPr>
          <p:cNvPr id="697" name="Google Shape;697;p59">
            <a:extLst>
              <a:ext uri="{C183D7F6-B498-43B3-948B-1728B52AA6E4}">
                <adec:decorative xmlns:adec="http://schemas.microsoft.com/office/drawing/2017/decorative" val="1"/>
              </a:ext>
            </a:extLst>
          </p:cNvPr>
          <p:cNvPicPr preferRelativeResize="0"/>
          <p:nvPr/>
        </p:nvPicPr>
        <p:blipFill>
          <a:blip r:embed="rId28">
            <a:alphaModFix/>
          </a:blip>
          <a:stretch>
            <a:fillRect/>
          </a:stretch>
        </p:blipFill>
        <p:spPr>
          <a:xfrm>
            <a:off x="5235048" y="2677768"/>
            <a:ext cx="295375" cy="312379"/>
          </a:xfrm>
          <a:prstGeom prst="rect">
            <a:avLst/>
          </a:prstGeom>
          <a:noFill/>
          <a:ln>
            <a:noFill/>
          </a:ln>
        </p:spPr>
      </p:pic>
      <p:pic>
        <p:nvPicPr>
          <p:cNvPr id="698" name="Google Shape;698;p59">
            <a:extLst>
              <a:ext uri="{C183D7F6-B498-43B3-948B-1728B52AA6E4}">
                <adec:decorative xmlns:adec="http://schemas.microsoft.com/office/drawing/2017/decorative" val="1"/>
              </a:ext>
            </a:extLst>
          </p:cNvPr>
          <p:cNvPicPr preferRelativeResize="0"/>
          <p:nvPr/>
        </p:nvPicPr>
        <p:blipFill>
          <a:blip r:embed="rId30">
            <a:alphaModFix/>
          </a:blip>
          <a:stretch>
            <a:fillRect/>
          </a:stretch>
        </p:blipFill>
        <p:spPr>
          <a:xfrm>
            <a:off x="7083893" y="2369194"/>
            <a:ext cx="162526" cy="173360"/>
          </a:xfrm>
          <a:prstGeom prst="rect">
            <a:avLst/>
          </a:prstGeom>
          <a:noFill/>
          <a:ln>
            <a:noFill/>
          </a:ln>
        </p:spPr>
      </p:pic>
      <p:pic>
        <p:nvPicPr>
          <p:cNvPr id="699" name="Google Shape;699;p59">
            <a:extLst>
              <a:ext uri="{C183D7F6-B498-43B3-948B-1728B52AA6E4}">
                <adec:decorative xmlns:adec="http://schemas.microsoft.com/office/drawing/2017/decorative" val="1"/>
              </a:ext>
            </a:extLst>
          </p:cNvPr>
          <p:cNvPicPr preferRelativeResize="0"/>
          <p:nvPr/>
        </p:nvPicPr>
        <p:blipFill>
          <a:blip r:embed="rId31">
            <a:alphaModFix/>
          </a:blip>
          <a:stretch>
            <a:fillRect/>
          </a:stretch>
        </p:blipFill>
        <p:spPr>
          <a:xfrm>
            <a:off x="6638595" y="2356341"/>
            <a:ext cx="379227" cy="335886"/>
          </a:xfrm>
          <a:prstGeom prst="rect">
            <a:avLst/>
          </a:prstGeom>
          <a:noFill/>
          <a:ln>
            <a:noFill/>
          </a:ln>
        </p:spPr>
      </p:pic>
      <p:pic>
        <p:nvPicPr>
          <p:cNvPr id="700" name="Google Shape;700;p59">
            <a:extLst>
              <a:ext uri="{C183D7F6-B498-43B3-948B-1728B52AA6E4}">
                <adec:decorative xmlns:adec="http://schemas.microsoft.com/office/drawing/2017/decorative" val="1"/>
              </a:ext>
            </a:extLst>
          </p:cNvPr>
          <p:cNvPicPr preferRelativeResize="0"/>
          <p:nvPr/>
        </p:nvPicPr>
        <p:blipFill>
          <a:blip r:embed="rId30">
            <a:alphaModFix/>
          </a:blip>
          <a:stretch>
            <a:fillRect/>
          </a:stretch>
        </p:blipFill>
        <p:spPr>
          <a:xfrm>
            <a:off x="6746943" y="2747269"/>
            <a:ext cx="162526" cy="173360"/>
          </a:xfrm>
          <a:prstGeom prst="rect">
            <a:avLst/>
          </a:prstGeom>
          <a:noFill/>
          <a:ln>
            <a:noFill/>
          </a:ln>
        </p:spPr>
      </p:pic>
      <p:pic>
        <p:nvPicPr>
          <p:cNvPr id="701" name="Google Shape;701;p59">
            <a:extLst>
              <a:ext uri="{C183D7F6-B498-43B3-948B-1728B52AA6E4}">
                <adec:decorative xmlns:adec="http://schemas.microsoft.com/office/drawing/2017/decorative" val="1"/>
              </a:ext>
            </a:extLst>
          </p:cNvPr>
          <p:cNvPicPr preferRelativeResize="0"/>
          <p:nvPr/>
        </p:nvPicPr>
        <p:blipFill>
          <a:blip r:embed="rId32">
            <a:alphaModFix/>
          </a:blip>
          <a:stretch>
            <a:fillRect/>
          </a:stretch>
        </p:blipFill>
        <p:spPr>
          <a:xfrm>
            <a:off x="6960988" y="2598498"/>
            <a:ext cx="572700" cy="520642"/>
          </a:xfrm>
          <a:prstGeom prst="rect">
            <a:avLst/>
          </a:prstGeom>
          <a:noFill/>
          <a:ln>
            <a:noFill/>
          </a:ln>
        </p:spPr>
      </p:pic>
      <p:pic>
        <p:nvPicPr>
          <p:cNvPr id="702" name="Google Shape;702;p59">
            <a:extLst>
              <a:ext uri="{C183D7F6-B498-43B3-948B-1728B52AA6E4}">
                <adec:decorative xmlns:adec="http://schemas.microsoft.com/office/drawing/2017/decorative" val="1"/>
              </a:ext>
            </a:extLst>
          </p:cNvPr>
          <p:cNvPicPr preferRelativeResize="0"/>
          <p:nvPr/>
        </p:nvPicPr>
        <p:blipFill>
          <a:blip r:embed="rId33">
            <a:alphaModFix/>
          </a:blip>
          <a:stretch>
            <a:fillRect/>
          </a:stretch>
        </p:blipFill>
        <p:spPr>
          <a:xfrm>
            <a:off x="7812990" y="3785560"/>
            <a:ext cx="82602" cy="90862"/>
          </a:xfrm>
          <a:prstGeom prst="rect">
            <a:avLst/>
          </a:prstGeom>
          <a:noFill/>
          <a:ln>
            <a:noFill/>
          </a:ln>
        </p:spPr>
      </p:pic>
      <p:pic>
        <p:nvPicPr>
          <p:cNvPr id="703" name="Google Shape;703;p59">
            <a:extLst>
              <a:ext uri="{C183D7F6-B498-43B3-948B-1728B52AA6E4}">
                <adec:decorative xmlns:adec="http://schemas.microsoft.com/office/drawing/2017/decorative" val="1"/>
              </a:ext>
            </a:extLst>
          </p:cNvPr>
          <p:cNvPicPr preferRelativeResize="0"/>
          <p:nvPr/>
        </p:nvPicPr>
        <p:blipFill>
          <a:blip r:embed="rId34">
            <a:alphaModFix/>
          </a:blip>
          <a:stretch>
            <a:fillRect/>
          </a:stretch>
        </p:blipFill>
        <p:spPr>
          <a:xfrm>
            <a:off x="8021232" y="3872307"/>
            <a:ext cx="156943" cy="140423"/>
          </a:xfrm>
          <a:prstGeom prst="rect">
            <a:avLst/>
          </a:prstGeom>
          <a:noFill/>
          <a:ln>
            <a:noFill/>
          </a:ln>
        </p:spPr>
      </p:pic>
      <p:pic>
        <p:nvPicPr>
          <p:cNvPr id="704" name="Google Shape;704;p59">
            <a:extLst>
              <a:ext uri="{C183D7F6-B498-43B3-948B-1728B52AA6E4}">
                <adec:decorative xmlns:adec="http://schemas.microsoft.com/office/drawing/2017/decorative" val="1"/>
              </a:ext>
            </a:extLst>
          </p:cNvPr>
          <p:cNvPicPr preferRelativeResize="0"/>
          <p:nvPr/>
        </p:nvPicPr>
        <p:blipFill>
          <a:blip r:embed="rId35">
            <a:alphaModFix/>
          </a:blip>
          <a:stretch>
            <a:fillRect/>
          </a:stretch>
        </p:blipFill>
        <p:spPr>
          <a:xfrm>
            <a:off x="7707877" y="3579567"/>
            <a:ext cx="162450" cy="151436"/>
          </a:xfrm>
          <a:prstGeom prst="rect">
            <a:avLst/>
          </a:prstGeom>
          <a:noFill/>
          <a:ln>
            <a:noFill/>
          </a:ln>
        </p:spPr>
      </p:pic>
      <p:pic>
        <p:nvPicPr>
          <p:cNvPr id="705" name="Google Shape;705;p59">
            <a:extLst>
              <a:ext uri="{C183D7F6-B498-43B3-948B-1728B52AA6E4}">
                <adec:decorative xmlns:adec="http://schemas.microsoft.com/office/drawing/2017/decorative" val="1"/>
              </a:ext>
            </a:extLst>
          </p:cNvPr>
          <p:cNvPicPr preferRelativeResize="0"/>
          <p:nvPr/>
        </p:nvPicPr>
        <p:blipFill>
          <a:blip r:embed="rId36">
            <a:alphaModFix/>
          </a:blip>
          <a:stretch>
            <a:fillRect/>
          </a:stretch>
        </p:blipFill>
        <p:spPr>
          <a:xfrm>
            <a:off x="7771700" y="4020898"/>
            <a:ext cx="165203" cy="189983"/>
          </a:xfrm>
          <a:prstGeom prst="rect">
            <a:avLst/>
          </a:prstGeom>
          <a:noFill/>
          <a:ln>
            <a:noFill/>
          </a:ln>
        </p:spPr>
      </p:pic>
      <p:pic>
        <p:nvPicPr>
          <p:cNvPr id="706" name="Google Shape;706;p59">
            <a:extLst>
              <a:ext uri="{C183D7F6-B498-43B3-948B-1728B52AA6E4}">
                <adec:decorative xmlns:adec="http://schemas.microsoft.com/office/drawing/2017/decorative" val="1"/>
              </a:ext>
            </a:extLst>
          </p:cNvPr>
          <p:cNvPicPr preferRelativeResize="0"/>
          <p:nvPr/>
        </p:nvPicPr>
        <p:blipFill>
          <a:blip r:embed="rId37">
            <a:alphaModFix/>
          </a:blip>
          <a:stretch>
            <a:fillRect/>
          </a:stretch>
        </p:blipFill>
        <p:spPr>
          <a:xfrm>
            <a:off x="7889355" y="3592380"/>
            <a:ext cx="274257" cy="242950"/>
          </a:xfrm>
          <a:prstGeom prst="rect">
            <a:avLst/>
          </a:prstGeom>
          <a:noFill/>
          <a:ln>
            <a:noFill/>
          </a:ln>
        </p:spPr>
      </p:pic>
      <p:pic>
        <p:nvPicPr>
          <p:cNvPr id="707" name="Google Shape;707;p59">
            <a:extLst>
              <a:ext uri="{C183D7F6-B498-43B3-948B-1728B52AA6E4}">
                <adec:decorative xmlns:adec="http://schemas.microsoft.com/office/drawing/2017/decorative" val="1"/>
              </a:ext>
            </a:extLst>
          </p:cNvPr>
          <p:cNvPicPr preferRelativeResize="0"/>
          <p:nvPr/>
        </p:nvPicPr>
        <p:blipFill>
          <a:blip r:embed="rId38">
            <a:alphaModFix/>
          </a:blip>
          <a:stretch>
            <a:fillRect/>
          </a:stretch>
        </p:blipFill>
        <p:spPr>
          <a:xfrm>
            <a:off x="7190049" y="3578025"/>
            <a:ext cx="572700" cy="522644"/>
          </a:xfrm>
          <a:prstGeom prst="rect">
            <a:avLst/>
          </a:prstGeom>
          <a:noFill/>
          <a:ln>
            <a:noFill/>
          </a:ln>
        </p:spPr>
      </p:pic>
      <p:pic>
        <p:nvPicPr>
          <p:cNvPr id="708" name="Google Shape;708;p59">
            <a:extLst>
              <a:ext uri="{C183D7F6-B498-43B3-948B-1728B52AA6E4}">
                <adec:decorative xmlns:adec="http://schemas.microsoft.com/office/drawing/2017/decorative" val="1"/>
              </a:ext>
            </a:extLst>
          </p:cNvPr>
          <p:cNvPicPr preferRelativeResize="0"/>
          <p:nvPr/>
        </p:nvPicPr>
        <p:blipFill>
          <a:blip r:embed="rId39">
            <a:alphaModFix amt="47000"/>
          </a:blip>
          <a:stretch>
            <a:fillRect/>
          </a:stretch>
        </p:blipFill>
        <p:spPr>
          <a:xfrm>
            <a:off x="5505234" y="4065227"/>
            <a:ext cx="187260" cy="177789"/>
          </a:xfrm>
          <a:prstGeom prst="rect">
            <a:avLst/>
          </a:prstGeom>
          <a:noFill/>
          <a:ln>
            <a:noFill/>
          </a:ln>
        </p:spPr>
      </p:pic>
      <p:pic>
        <p:nvPicPr>
          <p:cNvPr id="709" name="Google Shape;709;p59">
            <a:extLst>
              <a:ext uri="{C183D7F6-B498-43B3-948B-1728B52AA6E4}">
                <adec:decorative xmlns:adec="http://schemas.microsoft.com/office/drawing/2017/decorative" val="1"/>
              </a:ext>
            </a:extLst>
          </p:cNvPr>
          <p:cNvPicPr preferRelativeResize="0"/>
          <p:nvPr/>
        </p:nvPicPr>
        <p:blipFill>
          <a:blip r:embed="rId40">
            <a:alphaModFix amt="47000"/>
          </a:blip>
          <a:stretch>
            <a:fillRect/>
          </a:stretch>
        </p:blipFill>
        <p:spPr>
          <a:xfrm>
            <a:off x="5578205" y="3785549"/>
            <a:ext cx="295370" cy="266425"/>
          </a:xfrm>
          <a:prstGeom prst="rect">
            <a:avLst/>
          </a:prstGeom>
          <a:noFill/>
          <a:ln>
            <a:noFill/>
          </a:ln>
        </p:spPr>
      </p:pic>
      <p:pic>
        <p:nvPicPr>
          <p:cNvPr id="710" name="Google Shape;710;p59">
            <a:extLst>
              <a:ext uri="{C183D7F6-B498-43B3-948B-1728B52AA6E4}">
                <adec:decorative xmlns:adec="http://schemas.microsoft.com/office/drawing/2017/decorative" val="1"/>
              </a:ext>
            </a:extLst>
          </p:cNvPr>
          <p:cNvPicPr preferRelativeResize="0"/>
          <p:nvPr/>
        </p:nvPicPr>
        <p:blipFill>
          <a:blip r:embed="rId41">
            <a:alphaModFix amt="47000"/>
          </a:blip>
          <a:stretch>
            <a:fillRect/>
          </a:stretch>
        </p:blipFill>
        <p:spPr>
          <a:xfrm>
            <a:off x="5844725" y="3966588"/>
            <a:ext cx="190434" cy="223044"/>
          </a:xfrm>
          <a:prstGeom prst="rect">
            <a:avLst/>
          </a:prstGeom>
          <a:noFill/>
          <a:ln>
            <a:noFill/>
          </a:ln>
        </p:spPr>
      </p:pic>
      <p:pic>
        <p:nvPicPr>
          <p:cNvPr id="711" name="Google Shape;711;p59">
            <a:extLst>
              <a:ext uri="{C183D7F6-B498-43B3-948B-1728B52AA6E4}">
                <adec:decorative xmlns:adec="http://schemas.microsoft.com/office/drawing/2017/decorative" val="1"/>
              </a:ext>
            </a:extLst>
          </p:cNvPr>
          <p:cNvPicPr preferRelativeResize="0"/>
          <p:nvPr/>
        </p:nvPicPr>
        <p:blipFill>
          <a:blip r:embed="rId42">
            <a:alphaModFix amt="47000"/>
          </a:blip>
          <a:stretch>
            <a:fillRect/>
          </a:stretch>
        </p:blipFill>
        <p:spPr>
          <a:xfrm rot="-3589592">
            <a:off x="4737424" y="3735117"/>
            <a:ext cx="694375" cy="633670"/>
          </a:xfrm>
          <a:prstGeom prst="rect">
            <a:avLst/>
          </a:prstGeom>
          <a:noFill/>
          <a:ln>
            <a:noFill/>
          </a:ln>
        </p:spPr>
      </p:pic>
      <p:pic>
        <p:nvPicPr>
          <p:cNvPr id="712" name="Google Shape;712;p59">
            <a:extLst>
              <a:ext uri="{C183D7F6-B498-43B3-948B-1728B52AA6E4}">
                <adec:decorative xmlns:adec="http://schemas.microsoft.com/office/drawing/2017/decorative" val="1"/>
              </a:ext>
            </a:extLst>
          </p:cNvPr>
          <p:cNvPicPr preferRelativeResize="0"/>
          <p:nvPr/>
        </p:nvPicPr>
        <p:blipFill>
          <a:blip r:embed="rId42">
            <a:alphaModFix amt="47000"/>
          </a:blip>
          <a:stretch>
            <a:fillRect/>
          </a:stretch>
        </p:blipFill>
        <p:spPr>
          <a:xfrm rot="-1573429">
            <a:off x="5638939" y="4265048"/>
            <a:ext cx="355538" cy="324447"/>
          </a:xfrm>
          <a:prstGeom prst="rect">
            <a:avLst/>
          </a:prstGeom>
          <a:noFill/>
          <a:ln>
            <a:noFill/>
          </a:ln>
        </p:spPr>
      </p:pic>
      <p:sp>
        <p:nvSpPr>
          <p:cNvPr id="713" name="Google Shape;713;p59">
            <a:extLst>
              <a:ext uri="{C183D7F6-B498-43B3-948B-1728B52AA6E4}">
                <adec:decorative xmlns:adec="http://schemas.microsoft.com/office/drawing/2017/decorative" val="1"/>
              </a:ext>
            </a:extLst>
          </p:cNvPr>
          <p:cNvSpPr txBox="1"/>
          <p:nvPr/>
        </p:nvSpPr>
        <p:spPr>
          <a:xfrm>
            <a:off x="383200" y="2461550"/>
            <a:ext cx="134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$298 Million</a:t>
            </a:r>
            <a:endParaRPr b="1"/>
          </a:p>
        </p:txBody>
      </p:sp>
      <p:sp>
        <p:nvSpPr>
          <p:cNvPr id="714" name="Google Shape;714;p59">
            <a:extLst>
              <a:ext uri="{C183D7F6-B498-43B3-948B-1728B52AA6E4}">
                <adec:decorative xmlns:adec="http://schemas.microsoft.com/office/drawing/2017/decorative" val="1"/>
              </a:ext>
            </a:extLst>
          </p:cNvPr>
          <p:cNvSpPr txBox="1">
            <a:spLocks noGrp="1"/>
          </p:cNvSpPr>
          <p:nvPr>
            <p:ph type="sldNum" idx="12"/>
          </p:nvPr>
        </p:nvSpPr>
        <p:spPr>
          <a:xfrm>
            <a:off x="358483" y="45688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8"/>
        <p:cNvGrpSpPr/>
        <p:nvPr/>
      </p:nvGrpSpPr>
      <p:grpSpPr>
        <a:xfrm>
          <a:off x="0" y="0"/>
          <a:ext cx="0" cy="0"/>
          <a:chOff x="0" y="0"/>
          <a:chExt cx="0" cy="0"/>
        </a:xfrm>
      </p:grpSpPr>
      <p:sp>
        <p:nvSpPr>
          <p:cNvPr id="719" name="Google Shape;719;p60">
            <a:extLst>
              <a:ext uri="{C183D7F6-B498-43B3-948B-1728B52AA6E4}">
                <adec:decorative xmlns:adec="http://schemas.microsoft.com/office/drawing/2017/decorative" val="1"/>
              </a:ext>
            </a:extLst>
          </p:cNvPr>
          <p:cNvSpPr/>
          <p:nvPr/>
        </p:nvSpPr>
        <p:spPr>
          <a:xfrm>
            <a:off x="0" y="12000"/>
            <a:ext cx="9144000" cy="41244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60"/>
          <p:cNvSpPr txBox="1">
            <a:spLocks noGrp="1"/>
          </p:cNvSpPr>
          <p:nvPr>
            <p:ph type="ctrTitle"/>
          </p:nvPr>
        </p:nvSpPr>
        <p:spPr>
          <a:xfrm>
            <a:off x="311700" y="181081"/>
            <a:ext cx="8520600" cy="3744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b="1">
                <a:solidFill>
                  <a:schemeClr val="lt1"/>
                </a:solidFill>
                <a:latin typeface="Roboto Slab"/>
                <a:ea typeface="Roboto Slab"/>
                <a:cs typeface="Roboto Slab"/>
                <a:sym typeface="Roboto Slab"/>
              </a:rPr>
              <a:t>Breakout Session </a:t>
            </a:r>
            <a:endParaRPr b="1">
              <a:solidFill>
                <a:schemeClr val="lt1"/>
              </a:solidFill>
              <a:latin typeface="Roboto Slab"/>
              <a:ea typeface="Roboto Slab"/>
              <a:cs typeface="Roboto Slab"/>
              <a:sym typeface="Roboto Slab"/>
            </a:endParaRPr>
          </a:p>
        </p:txBody>
      </p:sp>
      <p:pic>
        <p:nvPicPr>
          <p:cNvPr id="721" name="Google Shape;721;p6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451630" y="4223773"/>
            <a:ext cx="2240733" cy="838200"/>
          </a:xfrm>
          <a:prstGeom prst="rect">
            <a:avLst/>
          </a:prstGeom>
          <a:noFill/>
          <a:ln>
            <a:noFill/>
          </a:ln>
        </p:spPr>
      </p:pic>
      <p:sp>
        <p:nvSpPr>
          <p:cNvPr id="722" name="Google Shape;722;p60"/>
          <p:cNvSpPr txBox="1">
            <a:spLocks noGrp="1"/>
          </p:cNvSpPr>
          <p:nvPr>
            <p:ph type="sldNum" idx="12"/>
          </p:nvPr>
        </p:nvSpPr>
        <p:spPr>
          <a:xfrm>
            <a:off x="129233" y="46432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rgbClr val="000000"/>
              </a:buClr>
              <a:buSzPct val="39285"/>
              <a:buFont typeface="Arial"/>
              <a:buNone/>
            </a:pPr>
            <a:r>
              <a:rPr lang="en" b="1">
                <a:latin typeface="Roboto Slab"/>
                <a:ea typeface="Roboto Slab"/>
                <a:cs typeface="Roboto Slab"/>
                <a:sym typeface="Roboto Slab"/>
              </a:rPr>
              <a:t>Takeaways</a:t>
            </a:r>
            <a:endParaRPr b="1">
              <a:latin typeface="Roboto Slab"/>
              <a:ea typeface="Roboto Slab"/>
              <a:cs typeface="Roboto Slab"/>
              <a:sym typeface="Roboto Slab"/>
            </a:endParaRPr>
          </a:p>
        </p:txBody>
      </p:sp>
      <p:sp>
        <p:nvSpPr>
          <p:cNvPr id="728" name="Google Shape;728;p61"/>
          <p:cNvSpPr txBox="1"/>
          <p:nvPr/>
        </p:nvSpPr>
        <p:spPr>
          <a:xfrm>
            <a:off x="381900" y="1017725"/>
            <a:ext cx="7396200" cy="26244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2"/>
              </a:buClr>
              <a:buSzPts val="1800"/>
              <a:buFont typeface="Open Sans"/>
              <a:buChar char="●"/>
            </a:pPr>
            <a:r>
              <a:rPr lang="en" sz="1800">
                <a:solidFill>
                  <a:schemeClr val="dk2"/>
                </a:solidFill>
                <a:latin typeface="Open Sans"/>
                <a:ea typeface="Open Sans"/>
                <a:cs typeface="Open Sans"/>
                <a:sym typeface="Open Sans"/>
              </a:rPr>
              <a:t>Does this make sense to you?</a:t>
            </a:r>
            <a:endParaRPr sz="1800">
              <a:solidFill>
                <a:schemeClr val="dk2"/>
              </a:solidFill>
              <a:latin typeface="Open Sans"/>
              <a:ea typeface="Open Sans"/>
              <a:cs typeface="Open Sans"/>
              <a:sym typeface="Open Sans"/>
            </a:endParaRPr>
          </a:p>
          <a:p>
            <a:pPr marL="457200" lvl="0" indent="0" algn="l" rtl="0">
              <a:spcBef>
                <a:spcPts val="0"/>
              </a:spcBef>
              <a:spcAft>
                <a:spcPts val="0"/>
              </a:spcAft>
              <a:buNone/>
            </a:pPr>
            <a:endParaRPr sz="1800">
              <a:solidFill>
                <a:schemeClr val="dk2"/>
              </a:solidFill>
              <a:latin typeface="Open Sans"/>
              <a:ea typeface="Open Sans"/>
              <a:cs typeface="Open Sans"/>
              <a:sym typeface="Open Sans"/>
            </a:endParaRPr>
          </a:p>
          <a:p>
            <a:pPr marL="457200" lvl="0" indent="-342900" algn="l" rtl="0">
              <a:spcBef>
                <a:spcPts val="0"/>
              </a:spcBef>
              <a:spcAft>
                <a:spcPts val="0"/>
              </a:spcAft>
              <a:buClr>
                <a:schemeClr val="dk2"/>
              </a:buClr>
              <a:buSzPts val="1800"/>
              <a:buFont typeface="Open Sans"/>
              <a:buChar char="●"/>
            </a:pPr>
            <a:r>
              <a:rPr lang="en" sz="1800">
                <a:solidFill>
                  <a:schemeClr val="dk2"/>
                </a:solidFill>
                <a:latin typeface="Open Sans"/>
                <a:ea typeface="Open Sans"/>
                <a:cs typeface="Open Sans"/>
                <a:sym typeface="Open Sans"/>
              </a:rPr>
              <a:t>Do you understand the cost for the FCA Report Year 0, FCA Priorities 1 &amp; 2 only, which is approximately</a:t>
            </a:r>
            <a:r>
              <a:rPr lang="en" sz="1800" i="1">
                <a:solidFill>
                  <a:schemeClr val="dk2"/>
                </a:solidFill>
                <a:latin typeface="Open Sans"/>
                <a:ea typeface="Open Sans"/>
                <a:cs typeface="Open Sans"/>
                <a:sym typeface="Open Sans"/>
              </a:rPr>
              <a:t> $298 million*?</a:t>
            </a:r>
            <a:endParaRPr sz="1800" i="1">
              <a:solidFill>
                <a:schemeClr val="dk2"/>
              </a:solidFill>
              <a:latin typeface="Open Sans"/>
              <a:ea typeface="Open Sans"/>
              <a:cs typeface="Open Sans"/>
              <a:sym typeface="Open Sans"/>
            </a:endParaRPr>
          </a:p>
          <a:p>
            <a:pPr marL="914400" lvl="1" indent="-361950" algn="l" rtl="0">
              <a:spcBef>
                <a:spcPts val="0"/>
              </a:spcBef>
              <a:spcAft>
                <a:spcPts val="0"/>
              </a:spcAft>
              <a:buClr>
                <a:schemeClr val="dk2"/>
              </a:buClr>
              <a:buSzPts val="2100"/>
              <a:buFont typeface="Open Sans"/>
              <a:buChar char="○"/>
            </a:pPr>
            <a:r>
              <a:rPr lang="en" sz="1350" i="1">
                <a:solidFill>
                  <a:srgbClr val="3C4043"/>
                </a:solidFill>
                <a:highlight>
                  <a:srgbClr val="FFFFFF"/>
                </a:highlight>
                <a:latin typeface="Open Sans"/>
                <a:ea typeface="Open Sans"/>
                <a:cs typeface="Open Sans"/>
                <a:sym typeface="Open Sans"/>
              </a:rPr>
              <a:t>*This number may change as we look for efficiency among the LRP committees and FCA 1 &amp; 2 priorities</a:t>
            </a:r>
            <a:endParaRPr sz="2100" i="1">
              <a:solidFill>
                <a:schemeClr val="dk2"/>
              </a:solidFill>
              <a:latin typeface="Open Sans"/>
              <a:ea typeface="Open Sans"/>
              <a:cs typeface="Open Sans"/>
              <a:sym typeface="Open Sans"/>
            </a:endParaRPr>
          </a:p>
          <a:p>
            <a:pPr marL="457200" lvl="0" indent="0" algn="l" rtl="0">
              <a:spcBef>
                <a:spcPts val="0"/>
              </a:spcBef>
              <a:spcAft>
                <a:spcPts val="0"/>
              </a:spcAft>
              <a:buNone/>
            </a:pPr>
            <a:endParaRPr sz="1800" i="1">
              <a:solidFill>
                <a:schemeClr val="dk2"/>
              </a:solidFill>
              <a:latin typeface="Open Sans"/>
              <a:ea typeface="Open Sans"/>
              <a:cs typeface="Open Sans"/>
              <a:sym typeface="Open Sans"/>
            </a:endParaRPr>
          </a:p>
          <a:p>
            <a:pPr marL="457200" lvl="0" indent="-342900" algn="l" rtl="0">
              <a:spcBef>
                <a:spcPts val="0"/>
              </a:spcBef>
              <a:spcAft>
                <a:spcPts val="0"/>
              </a:spcAft>
              <a:buClr>
                <a:schemeClr val="dk2"/>
              </a:buClr>
              <a:buSzPts val="1800"/>
              <a:buFont typeface="Open Sans"/>
              <a:buChar char="●"/>
            </a:pPr>
            <a:r>
              <a:rPr lang="en" sz="1800">
                <a:solidFill>
                  <a:schemeClr val="dk2"/>
                </a:solidFill>
                <a:latin typeface="Open Sans"/>
                <a:ea typeface="Open Sans"/>
                <a:cs typeface="Open Sans"/>
                <a:sym typeface="Open Sans"/>
              </a:rPr>
              <a:t>Can we agree these projects are imperative of the bond?</a:t>
            </a:r>
            <a:endParaRPr sz="1800">
              <a:solidFill>
                <a:schemeClr val="dk2"/>
              </a:solidFill>
              <a:latin typeface="Open Sans"/>
              <a:ea typeface="Open Sans"/>
              <a:cs typeface="Open Sans"/>
              <a:sym typeface="Open Sans"/>
            </a:endParaRPr>
          </a:p>
          <a:p>
            <a:pPr marL="0" lvl="0" indent="0" algn="l" rtl="0">
              <a:spcBef>
                <a:spcPts val="0"/>
              </a:spcBef>
              <a:spcAft>
                <a:spcPts val="0"/>
              </a:spcAft>
              <a:buNone/>
            </a:pPr>
            <a:endParaRPr sz="1600">
              <a:solidFill>
                <a:schemeClr val="dk2"/>
              </a:solidFill>
              <a:latin typeface="Open Sans"/>
              <a:ea typeface="Open Sans"/>
              <a:cs typeface="Open Sans"/>
              <a:sym typeface="Open Sans"/>
            </a:endParaRPr>
          </a:p>
        </p:txBody>
      </p:sp>
      <p:sp>
        <p:nvSpPr>
          <p:cNvPr id="729" name="Google Shape;729;p61">
            <a:extLst>
              <a:ext uri="{C183D7F6-B498-43B3-948B-1728B52AA6E4}">
                <adec:decorative xmlns:adec="http://schemas.microsoft.com/office/drawing/2017/decorative" val="1"/>
              </a:ext>
            </a:extLst>
          </p:cNvPr>
          <p:cNvSpPr/>
          <p:nvPr/>
        </p:nvSpPr>
        <p:spPr>
          <a:xfrm>
            <a:off x="-12000" y="0"/>
            <a:ext cx="9156000" cy="1680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0" name="Google Shape;730;p6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49375" y="4539075"/>
            <a:ext cx="572700" cy="572700"/>
          </a:xfrm>
          <a:prstGeom prst="rect">
            <a:avLst/>
          </a:prstGeom>
          <a:noFill/>
          <a:ln>
            <a:noFill/>
          </a:ln>
        </p:spPr>
      </p:pic>
      <p:sp>
        <p:nvSpPr>
          <p:cNvPr id="731" name="Google Shape;731;p61"/>
          <p:cNvSpPr txBox="1">
            <a:spLocks noGrp="1"/>
          </p:cNvSpPr>
          <p:nvPr>
            <p:ph type="sldNum" idx="12"/>
          </p:nvPr>
        </p:nvSpPr>
        <p:spPr>
          <a:xfrm>
            <a:off x="358483" y="45688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17">
            <a:extLst>
              <a:ext uri="{C183D7F6-B498-43B3-948B-1728B52AA6E4}">
                <adec:decorative xmlns:adec="http://schemas.microsoft.com/office/drawing/2017/decorative" val="1"/>
              </a:ext>
            </a:extLst>
          </p:cNvPr>
          <p:cNvSpPr/>
          <p:nvPr/>
        </p:nvSpPr>
        <p:spPr>
          <a:xfrm>
            <a:off x="0" y="12000"/>
            <a:ext cx="9144000" cy="41244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txBox="1">
            <a:spLocks noGrp="1"/>
          </p:cNvSpPr>
          <p:nvPr>
            <p:ph type="ctrTitle"/>
          </p:nvPr>
        </p:nvSpPr>
        <p:spPr>
          <a:xfrm>
            <a:off x="311700" y="181081"/>
            <a:ext cx="8520600" cy="3744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b="1">
                <a:solidFill>
                  <a:schemeClr val="lt1"/>
                </a:solidFill>
                <a:latin typeface="Roboto Slab"/>
                <a:ea typeface="Roboto Slab"/>
                <a:cs typeface="Roboto Slab"/>
                <a:sym typeface="Roboto Slab"/>
              </a:rPr>
              <a:t>Call to Order</a:t>
            </a:r>
            <a:endParaRPr b="1">
              <a:solidFill>
                <a:schemeClr val="lt1"/>
              </a:solidFill>
              <a:latin typeface="Roboto Slab"/>
              <a:ea typeface="Roboto Slab"/>
              <a:cs typeface="Roboto Slab"/>
              <a:sym typeface="Roboto Slab"/>
            </a:endParaRPr>
          </a:p>
        </p:txBody>
      </p:sp>
      <p:pic>
        <p:nvPicPr>
          <p:cNvPr id="97" name="Google Shape;97;p1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451630" y="4223773"/>
            <a:ext cx="2240733" cy="838200"/>
          </a:xfrm>
          <a:prstGeom prst="rect">
            <a:avLst/>
          </a:prstGeom>
          <a:noFill/>
          <a:ln>
            <a:noFill/>
          </a:ln>
        </p:spPr>
      </p:pic>
      <p:sp>
        <p:nvSpPr>
          <p:cNvPr id="98" name="Google Shape;98;p17"/>
          <p:cNvSpPr txBox="1">
            <a:spLocks noGrp="1"/>
          </p:cNvSpPr>
          <p:nvPr>
            <p:ph type="sldNum" idx="12"/>
          </p:nvPr>
        </p:nvSpPr>
        <p:spPr>
          <a:xfrm>
            <a:off x="129233" y="46432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200" b="1">
                <a:solidFill>
                  <a:srgbClr val="980000"/>
                </a:solidFill>
              </a:rPr>
              <a:t>5</a:t>
            </a:fld>
            <a:endParaRPr sz="1200" b="1">
              <a:solidFill>
                <a:srgbClr val="98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5"/>
        <p:cNvGrpSpPr/>
        <p:nvPr/>
      </p:nvGrpSpPr>
      <p:grpSpPr>
        <a:xfrm>
          <a:off x="0" y="0"/>
          <a:ext cx="0" cy="0"/>
          <a:chOff x="0" y="0"/>
          <a:chExt cx="0" cy="0"/>
        </a:xfrm>
      </p:grpSpPr>
      <p:sp>
        <p:nvSpPr>
          <p:cNvPr id="736" name="Google Shape;736;p62">
            <a:extLst>
              <a:ext uri="{C183D7F6-B498-43B3-948B-1728B52AA6E4}">
                <adec:decorative xmlns:adec="http://schemas.microsoft.com/office/drawing/2017/decorative" val="1"/>
              </a:ext>
            </a:extLst>
          </p:cNvPr>
          <p:cNvSpPr/>
          <p:nvPr/>
        </p:nvSpPr>
        <p:spPr>
          <a:xfrm>
            <a:off x="0" y="0"/>
            <a:ext cx="9144000" cy="41244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62"/>
          <p:cNvSpPr txBox="1">
            <a:spLocks noGrp="1"/>
          </p:cNvSpPr>
          <p:nvPr>
            <p:ph type="ctrTitle"/>
          </p:nvPr>
        </p:nvSpPr>
        <p:spPr>
          <a:xfrm>
            <a:off x="311700" y="181081"/>
            <a:ext cx="8520600" cy="3744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b="1">
                <a:solidFill>
                  <a:schemeClr val="lt1"/>
                </a:solidFill>
                <a:latin typeface="Roboto Slab"/>
                <a:ea typeface="Roboto Slab"/>
                <a:cs typeface="Roboto Slab"/>
                <a:sym typeface="Roboto Slab"/>
              </a:rPr>
              <a:t>Next Steps &amp; Meeting </a:t>
            </a:r>
            <a:endParaRPr b="1">
              <a:solidFill>
                <a:schemeClr val="lt1"/>
              </a:solidFill>
              <a:latin typeface="Roboto Slab"/>
              <a:ea typeface="Roboto Slab"/>
              <a:cs typeface="Roboto Slab"/>
              <a:sym typeface="Roboto Slab"/>
            </a:endParaRPr>
          </a:p>
        </p:txBody>
      </p:sp>
      <p:pic>
        <p:nvPicPr>
          <p:cNvPr id="738" name="Google Shape;738;p6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451630" y="4223773"/>
            <a:ext cx="2240733" cy="838200"/>
          </a:xfrm>
          <a:prstGeom prst="rect">
            <a:avLst/>
          </a:prstGeom>
          <a:noFill/>
          <a:ln>
            <a:noFill/>
          </a:ln>
        </p:spPr>
      </p:pic>
      <p:sp>
        <p:nvSpPr>
          <p:cNvPr id="739" name="Google Shape;739;p62"/>
          <p:cNvSpPr txBox="1">
            <a:spLocks noGrp="1"/>
          </p:cNvSpPr>
          <p:nvPr>
            <p:ph type="sldNum" idx="12"/>
          </p:nvPr>
        </p:nvSpPr>
        <p:spPr>
          <a:xfrm>
            <a:off x="129233" y="46432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200" b="1">
                <a:solidFill>
                  <a:srgbClr val="980000"/>
                </a:solidFill>
              </a:rPr>
              <a:t>50</a:t>
            </a:fld>
            <a:endParaRPr sz="1200" b="1">
              <a:solidFill>
                <a:srgbClr val="98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Slab"/>
                <a:ea typeface="Roboto Slab"/>
                <a:cs typeface="Roboto Slab"/>
                <a:sym typeface="Roboto Slab"/>
              </a:rPr>
              <a:t>Next Steps &amp; Meetings </a:t>
            </a:r>
            <a:endParaRPr b="1">
              <a:latin typeface="Roboto Slab"/>
              <a:ea typeface="Roboto Slab"/>
              <a:cs typeface="Roboto Slab"/>
              <a:sym typeface="Roboto Slab"/>
            </a:endParaRPr>
          </a:p>
        </p:txBody>
      </p:sp>
      <p:sp>
        <p:nvSpPr>
          <p:cNvPr id="745" name="Google Shape;745;p63"/>
          <p:cNvSpPr txBox="1">
            <a:spLocks noGrp="1"/>
          </p:cNvSpPr>
          <p:nvPr>
            <p:ph type="body" idx="1"/>
          </p:nvPr>
        </p:nvSpPr>
        <p:spPr>
          <a:xfrm>
            <a:off x="311700" y="1017725"/>
            <a:ext cx="7117800" cy="3416400"/>
          </a:xfrm>
          <a:prstGeom prst="rect">
            <a:avLst/>
          </a:prstGeom>
        </p:spPr>
        <p:txBody>
          <a:bodyPr spcFirstLastPara="1" wrap="square" lIns="91425" tIns="91425" rIns="91425" bIns="91425" anchor="t" anchorCtr="0">
            <a:normAutofit fontScale="92500"/>
          </a:bodyPr>
          <a:lstStyle/>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Potential future items for discussion</a:t>
            </a:r>
            <a:endParaRPr>
              <a:latin typeface="Open Sans"/>
              <a:ea typeface="Open Sans"/>
              <a:cs typeface="Open Sans"/>
              <a:sym typeface="Open Sans"/>
            </a:endParaRPr>
          </a:p>
          <a:p>
            <a:pPr marL="457200" lvl="0" indent="-342900" algn="l" rtl="0">
              <a:spcBef>
                <a:spcPts val="1000"/>
              </a:spcBef>
              <a:spcAft>
                <a:spcPts val="0"/>
              </a:spcAft>
              <a:buSzPts val="1800"/>
              <a:buFont typeface="Open Sans"/>
              <a:buChar char="●"/>
            </a:pPr>
            <a:r>
              <a:rPr lang="en">
                <a:latin typeface="Open Sans"/>
                <a:ea typeface="Open Sans"/>
                <a:cs typeface="Open Sans"/>
                <a:sym typeface="Open Sans"/>
              </a:rPr>
              <a:t>Office hours</a:t>
            </a:r>
            <a:endParaRPr>
              <a:latin typeface="Open Sans"/>
              <a:ea typeface="Open Sans"/>
              <a:cs typeface="Open Sans"/>
              <a:sym typeface="Open Sans"/>
            </a:endParaRPr>
          </a:p>
          <a:p>
            <a:pPr marL="914400" lvl="1" indent="-317500" algn="l" rtl="0">
              <a:spcBef>
                <a:spcPts val="1000"/>
              </a:spcBef>
              <a:spcAft>
                <a:spcPts val="0"/>
              </a:spcAft>
              <a:buSzPts val="1400"/>
              <a:buFont typeface="Open Sans"/>
              <a:buChar char="○"/>
            </a:pPr>
            <a:r>
              <a:rPr lang="en">
                <a:latin typeface="Open Sans"/>
                <a:ea typeface="Open Sans"/>
                <a:cs typeface="Open Sans"/>
                <a:sym typeface="Open Sans"/>
              </a:rPr>
              <a:t>Let Jasmine know by noon on Wednesday prior</a:t>
            </a:r>
            <a:endParaRPr>
              <a:latin typeface="Open Sans"/>
              <a:ea typeface="Open Sans"/>
              <a:cs typeface="Open Sans"/>
              <a:sym typeface="Open Sans"/>
            </a:endParaRPr>
          </a:p>
          <a:p>
            <a:pPr marL="457200" lvl="0" indent="-342900" algn="l" rtl="0">
              <a:spcBef>
                <a:spcPts val="1000"/>
              </a:spcBef>
              <a:spcAft>
                <a:spcPts val="0"/>
              </a:spcAft>
              <a:buSzPts val="1800"/>
              <a:buFont typeface="Open Sans"/>
              <a:buChar char="●"/>
            </a:pPr>
            <a:r>
              <a:rPr lang="en">
                <a:latin typeface="Open Sans"/>
                <a:ea typeface="Open Sans"/>
                <a:cs typeface="Open Sans"/>
                <a:sym typeface="Open Sans"/>
              </a:rPr>
              <a:t>Next meeting: </a:t>
            </a:r>
            <a:endParaRPr>
              <a:latin typeface="Open Sans"/>
              <a:ea typeface="Open Sans"/>
              <a:cs typeface="Open Sans"/>
              <a:sym typeface="Open Sans"/>
            </a:endParaRPr>
          </a:p>
          <a:p>
            <a:pPr marL="914400" lvl="1" indent="-317500" algn="l" rtl="0">
              <a:spcBef>
                <a:spcPts val="0"/>
              </a:spcBef>
              <a:spcAft>
                <a:spcPts val="0"/>
              </a:spcAft>
              <a:buSzPts val="1400"/>
              <a:buFont typeface="Open Sans"/>
              <a:buChar char="○"/>
            </a:pPr>
            <a:r>
              <a:rPr lang="en">
                <a:latin typeface="Open Sans"/>
                <a:ea typeface="Open Sans"/>
                <a:cs typeface="Open Sans"/>
                <a:sym typeface="Open Sans"/>
              </a:rPr>
              <a:t>Wednesday, June 22 at 6:30 p.m. </a:t>
            </a:r>
            <a:endParaRPr>
              <a:latin typeface="Open Sans"/>
              <a:ea typeface="Open Sans"/>
              <a:cs typeface="Open Sans"/>
              <a:sym typeface="Open Sans"/>
            </a:endParaRPr>
          </a:p>
          <a:p>
            <a:pPr marL="914400" lvl="1" indent="-317500" algn="l" rtl="0">
              <a:spcBef>
                <a:spcPts val="0"/>
              </a:spcBef>
              <a:spcAft>
                <a:spcPts val="0"/>
              </a:spcAft>
              <a:buSzPts val="1400"/>
              <a:buFont typeface="Open Sans"/>
              <a:buChar char="○"/>
            </a:pPr>
            <a:r>
              <a:rPr lang="en" i="1">
                <a:latin typeface="Open Sans"/>
                <a:ea typeface="Open Sans"/>
                <a:cs typeface="Open Sans"/>
                <a:sym typeface="Open Sans"/>
              </a:rPr>
              <a:t>Tentative</a:t>
            </a:r>
            <a:r>
              <a:rPr lang="en">
                <a:latin typeface="Open Sans"/>
                <a:ea typeface="Open Sans"/>
                <a:cs typeface="Open Sans"/>
                <a:sym typeface="Open Sans"/>
              </a:rPr>
              <a:t> Oak Springs Elementary School, Cafeteria </a:t>
            </a:r>
            <a:endParaRPr>
              <a:latin typeface="Open Sans"/>
              <a:ea typeface="Open Sans"/>
              <a:cs typeface="Open Sans"/>
              <a:sym typeface="Open Sans"/>
            </a:endParaRPr>
          </a:p>
          <a:p>
            <a:pPr marL="914400" lvl="1" indent="-317500" algn="l" rtl="0">
              <a:spcBef>
                <a:spcPts val="0"/>
              </a:spcBef>
              <a:spcAft>
                <a:spcPts val="0"/>
              </a:spcAft>
              <a:buSzPts val="1400"/>
              <a:buFont typeface="Open Sans"/>
              <a:buChar char="○"/>
            </a:pPr>
            <a:r>
              <a:rPr lang="en">
                <a:latin typeface="Open Sans"/>
                <a:ea typeface="Open Sans"/>
                <a:cs typeface="Open Sans"/>
                <a:sym typeface="Open Sans"/>
              </a:rPr>
              <a:t>We will cover LRP Strategies (costed)</a:t>
            </a:r>
            <a:endParaRPr>
              <a:latin typeface="Open Sans"/>
              <a:ea typeface="Open Sans"/>
              <a:cs typeface="Open Sans"/>
              <a:sym typeface="Open Sans"/>
            </a:endParaRPr>
          </a:p>
          <a:p>
            <a:pPr marL="914400" lvl="0" indent="0" algn="l" rtl="0">
              <a:spcBef>
                <a:spcPts val="0"/>
              </a:spcBef>
              <a:spcAft>
                <a:spcPts val="0"/>
              </a:spcAft>
              <a:buNone/>
            </a:pPr>
            <a:endParaRPr>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Reminder</a:t>
            </a:r>
            <a:endParaRPr sz="1400">
              <a:latin typeface="Open Sans"/>
              <a:ea typeface="Open Sans"/>
              <a:cs typeface="Open Sans"/>
              <a:sym typeface="Open Sans"/>
            </a:endParaRPr>
          </a:p>
          <a:p>
            <a:pPr marL="914400" lvl="1" indent="-317500" algn="l" rtl="0">
              <a:spcBef>
                <a:spcPts val="0"/>
              </a:spcBef>
              <a:spcAft>
                <a:spcPts val="0"/>
              </a:spcAft>
              <a:buSzPts val="1400"/>
              <a:buFont typeface="Open Sans"/>
              <a:buChar char="○"/>
            </a:pPr>
            <a:r>
              <a:rPr lang="en">
                <a:latin typeface="Open Sans"/>
                <a:ea typeface="Open Sans"/>
                <a:cs typeface="Open Sans"/>
                <a:sym typeface="Open Sans"/>
              </a:rPr>
              <a:t>The district is on a Summer Energy Efficiency schedule (10 hour days, closed Fridays)</a:t>
            </a:r>
            <a:endParaRPr>
              <a:latin typeface="Open Sans"/>
              <a:ea typeface="Open Sans"/>
              <a:cs typeface="Open Sans"/>
              <a:sym typeface="Open Sans"/>
            </a:endParaRPr>
          </a:p>
          <a:p>
            <a:pPr marL="914400" lvl="1" indent="-317500" algn="l" rtl="0">
              <a:spcBef>
                <a:spcPts val="0"/>
              </a:spcBef>
              <a:spcAft>
                <a:spcPts val="0"/>
              </a:spcAft>
              <a:buSzPts val="1400"/>
              <a:buFont typeface="Open Sans"/>
              <a:buChar char="○"/>
            </a:pPr>
            <a:r>
              <a:rPr lang="en">
                <a:latin typeface="Open Sans"/>
                <a:ea typeface="Open Sans"/>
                <a:cs typeface="Open Sans"/>
                <a:sym typeface="Open Sans"/>
              </a:rPr>
              <a:t>The district will be closed the entirety of July 4 week (Mon. 7/4 - Fri. 7/8)   </a:t>
            </a:r>
            <a:endParaRPr>
              <a:latin typeface="Open Sans"/>
              <a:ea typeface="Open Sans"/>
              <a:cs typeface="Open Sans"/>
              <a:sym typeface="Open Sans"/>
            </a:endParaRPr>
          </a:p>
        </p:txBody>
      </p:sp>
      <p:sp>
        <p:nvSpPr>
          <p:cNvPr id="746" name="Google Shape;746;p63">
            <a:extLst>
              <a:ext uri="{C183D7F6-B498-43B3-948B-1728B52AA6E4}">
                <adec:decorative xmlns:adec="http://schemas.microsoft.com/office/drawing/2017/decorative" val="1"/>
              </a:ext>
            </a:extLst>
          </p:cNvPr>
          <p:cNvSpPr/>
          <p:nvPr/>
        </p:nvSpPr>
        <p:spPr>
          <a:xfrm>
            <a:off x="-12000" y="13033"/>
            <a:ext cx="9156000" cy="1680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47" name="Google Shape;747;p6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49375" y="4539075"/>
            <a:ext cx="572700" cy="572700"/>
          </a:xfrm>
          <a:prstGeom prst="rect">
            <a:avLst/>
          </a:prstGeom>
          <a:noFill/>
          <a:ln>
            <a:noFill/>
          </a:ln>
        </p:spPr>
      </p:pic>
      <p:sp>
        <p:nvSpPr>
          <p:cNvPr id="748" name="Google Shape;748;p63"/>
          <p:cNvSpPr txBox="1">
            <a:spLocks noGrp="1"/>
          </p:cNvSpPr>
          <p:nvPr>
            <p:ph type="sldNum" idx="12"/>
          </p:nvPr>
        </p:nvSpPr>
        <p:spPr>
          <a:xfrm>
            <a:off x="358483" y="45688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Slab"/>
                <a:ea typeface="Roboto Slab"/>
                <a:cs typeface="Roboto Slab"/>
                <a:sym typeface="Roboto Slab"/>
              </a:rPr>
              <a:t>Future Meeting Schedule (For Reference)</a:t>
            </a:r>
            <a:endParaRPr b="1">
              <a:latin typeface="Roboto Slab"/>
              <a:ea typeface="Roboto Slab"/>
              <a:cs typeface="Roboto Slab"/>
              <a:sym typeface="Roboto Slab"/>
            </a:endParaRPr>
          </a:p>
        </p:txBody>
      </p:sp>
      <p:sp>
        <p:nvSpPr>
          <p:cNvPr id="754" name="Google Shape;754;p64"/>
          <p:cNvSpPr txBox="1">
            <a:spLocks noGrp="1"/>
          </p:cNvSpPr>
          <p:nvPr>
            <p:ph type="body" idx="1"/>
          </p:nvPr>
        </p:nvSpPr>
        <p:spPr>
          <a:xfrm>
            <a:off x="311700" y="1017725"/>
            <a:ext cx="71178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000"/>
              </a:spcAft>
              <a:buNone/>
            </a:pPr>
            <a:r>
              <a:rPr lang="en">
                <a:latin typeface="Open Sans"/>
                <a:ea typeface="Open Sans"/>
                <a:cs typeface="Open Sans"/>
                <a:sym typeface="Open Sans"/>
              </a:rPr>
              <a:t> </a:t>
            </a:r>
            <a:endParaRPr>
              <a:latin typeface="Open Sans"/>
              <a:ea typeface="Open Sans"/>
              <a:cs typeface="Open Sans"/>
              <a:sym typeface="Open Sans"/>
            </a:endParaRPr>
          </a:p>
        </p:txBody>
      </p:sp>
      <p:sp>
        <p:nvSpPr>
          <p:cNvPr id="755" name="Google Shape;755;p64">
            <a:extLst>
              <a:ext uri="{C183D7F6-B498-43B3-948B-1728B52AA6E4}">
                <adec:decorative xmlns:adec="http://schemas.microsoft.com/office/drawing/2017/decorative" val="1"/>
              </a:ext>
            </a:extLst>
          </p:cNvPr>
          <p:cNvSpPr/>
          <p:nvPr/>
        </p:nvSpPr>
        <p:spPr>
          <a:xfrm>
            <a:off x="-12000" y="0"/>
            <a:ext cx="9156000" cy="1680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6" name="Google Shape;756;p6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49375" y="4539075"/>
            <a:ext cx="572700" cy="572700"/>
          </a:xfrm>
          <a:prstGeom prst="rect">
            <a:avLst/>
          </a:prstGeom>
          <a:noFill/>
          <a:ln>
            <a:noFill/>
          </a:ln>
        </p:spPr>
      </p:pic>
      <p:sp>
        <p:nvSpPr>
          <p:cNvPr id="757" name="Google Shape;757;p64"/>
          <p:cNvSpPr txBox="1">
            <a:spLocks noGrp="1"/>
          </p:cNvSpPr>
          <p:nvPr>
            <p:ph type="sldNum" idx="12"/>
          </p:nvPr>
        </p:nvSpPr>
        <p:spPr>
          <a:xfrm>
            <a:off x="358483" y="45688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52</a:t>
            </a:fld>
            <a:endParaRPr/>
          </a:p>
        </p:txBody>
      </p:sp>
      <p:sp>
        <p:nvSpPr>
          <p:cNvPr id="758" name="Google Shape;758;p64"/>
          <p:cNvSpPr txBox="1"/>
          <p:nvPr/>
        </p:nvSpPr>
        <p:spPr>
          <a:xfrm>
            <a:off x="1120475" y="789125"/>
            <a:ext cx="7246800" cy="3795300"/>
          </a:xfrm>
          <a:prstGeom prst="rect">
            <a:avLst/>
          </a:prstGeom>
          <a:noFill/>
          <a:ln>
            <a:noFill/>
          </a:ln>
        </p:spPr>
        <p:txBody>
          <a:bodyPr spcFirstLastPara="1" wrap="square" lIns="91425" tIns="91425" rIns="91425" bIns="91425" anchor="t" anchorCtr="0">
            <a:normAutofit fontScale="62500" lnSpcReduction="10000"/>
          </a:bodyPr>
          <a:lstStyle/>
          <a:p>
            <a:pPr marL="0" lvl="0" indent="0" algn="l" rtl="0">
              <a:lnSpc>
                <a:spcPct val="115000"/>
              </a:lnSpc>
              <a:spcBef>
                <a:spcPts val="1000"/>
              </a:spcBef>
              <a:spcAft>
                <a:spcPts val="0"/>
              </a:spcAft>
              <a:buNone/>
            </a:pPr>
            <a:r>
              <a:rPr lang="en" sz="3176">
                <a:solidFill>
                  <a:srgbClr val="595959"/>
                </a:solidFill>
                <a:latin typeface="Open Sans"/>
                <a:ea typeface="Open Sans"/>
                <a:cs typeface="Open Sans"/>
                <a:sym typeface="Open Sans"/>
              </a:rPr>
              <a:t> </a:t>
            </a:r>
            <a:endParaRPr sz="3176">
              <a:solidFill>
                <a:srgbClr val="595959"/>
              </a:solidFill>
              <a:latin typeface="Open Sans"/>
              <a:ea typeface="Open Sans"/>
              <a:cs typeface="Open Sans"/>
              <a:sym typeface="Open Sans"/>
            </a:endParaRPr>
          </a:p>
          <a:p>
            <a:pPr marL="457200" lvl="0" indent="-369827" algn="l" rtl="0">
              <a:lnSpc>
                <a:spcPct val="115000"/>
              </a:lnSpc>
              <a:spcBef>
                <a:spcPts val="1000"/>
              </a:spcBef>
              <a:spcAft>
                <a:spcPts val="0"/>
              </a:spcAft>
              <a:buClr>
                <a:srgbClr val="595959"/>
              </a:buClr>
              <a:buSzPct val="100000"/>
              <a:buFont typeface="Open Sans"/>
              <a:buChar char="●"/>
            </a:pPr>
            <a:r>
              <a:rPr lang="en" sz="3176">
                <a:solidFill>
                  <a:srgbClr val="595959"/>
                </a:solidFill>
                <a:latin typeface="Open Sans"/>
                <a:ea typeface="Open Sans"/>
                <a:cs typeface="Open Sans"/>
                <a:sym typeface="Open Sans"/>
              </a:rPr>
              <a:t>Wednesday, June 22, 6:30-8:30 pm</a:t>
            </a:r>
            <a:endParaRPr sz="3176">
              <a:solidFill>
                <a:srgbClr val="595959"/>
              </a:solidFill>
              <a:latin typeface="Open Sans"/>
              <a:ea typeface="Open Sans"/>
              <a:cs typeface="Open Sans"/>
              <a:sym typeface="Open Sans"/>
            </a:endParaRPr>
          </a:p>
          <a:p>
            <a:pPr marL="457200" lvl="0" indent="-369827" algn="l" rtl="0">
              <a:lnSpc>
                <a:spcPct val="115000"/>
              </a:lnSpc>
              <a:spcBef>
                <a:spcPts val="1000"/>
              </a:spcBef>
              <a:spcAft>
                <a:spcPts val="0"/>
              </a:spcAft>
              <a:buClr>
                <a:srgbClr val="595959"/>
              </a:buClr>
              <a:buSzPct val="100000"/>
              <a:buFont typeface="Open Sans"/>
              <a:buChar char="●"/>
            </a:pPr>
            <a:r>
              <a:rPr lang="en" sz="3176">
                <a:solidFill>
                  <a:srgbClr val="595959"/>
                </a:solidFill>
                <a:latin typeface="Open Sans"/>
                <a:ea typeface="Open Sans"/>
                <a:cs typeface="Open Sans"/>
                <a:sym typeface="Open Sans"/>
              </a:rPr>
              <a:t>Saturday, June 25, 9:00 am-1:00 pm </a:t>
            </a:r>
            <a:endParaRPr sz="3176">
              <a:solidFill>
                <a:srgbClr val="595959"/>
              </a:solidFill>
              <a:latin typeface="Open Sans"/>
              <a:ea typeface="Open Sans"/>
              <a:cs typeface="Open Sans"/>
              <a:sym typeface="Open Sans"/>
            </a:endParaRPr>
          </a:p>
          <a:p>
            <a:pPr marL="457200" lvl="0" indent="-369827" algn="l" rtl="0">
              <a:lnSpc>
                <a:spcPct val="115000"/>
              </a:lnSpc>
              <a:spcBef>
                <a:spcPts val="1000"/>
              </a:spcBef>
              <a:spcAft>
                <a:spcPts val="0"/>
              </a:spcAft>
              <a:buClr>
                <a:srgbClr val="595959"/>
              </a:buClr>
              <a:buSzPct val="100000"/>
              <a:buFont typeface="Open Sans"/>
              <a:buChar char="●"/>
            </a:pPr>
            <a:r>
              <a:rPr lang="en" sz="3176">
                <a:solidFill>
                  <a:srgbClr val="595959"/>
                </a:solidFill>
                <a:latin typeface="Open Sans"/>
                <a:ea typeface="Open Sans"/>
                <a:cs typeface="Open Sans"/>
                <a:sym typeface="Open Sans"/>
              </a:rPr>
              <a:t>Tuesday, June 28, 6:30-8:30 pm (Only if needed)  </a:t>
            </a:r>
            <a:endParaRPr sz="3176">
              <a:solidFill>
                <a:srgbClr val="595959"/>
              </a:solidFill>
              <a:latin typeface="Open Sans"/>
              <a:ea typeface="Open Sans"/>
              <a:cs typeface="Open Sans"/>
              <a:sym typeface="Open Sans"/>
            </a:endParaRPr>
          </a:p>
          <a:p>
            <a:pPr marL="457200" lvl="0" indent="-369827" algn="l" rtl="0">
              <a:lnSpc>
                <a:spcPct val="115000"/>
              </a:lnSpc>
              <a:spcBef>
                <a:spcPts val="1000"/>
              </a:spcBef>
              <a:spcAft>
                <a:spcPts val="0"/>
              </a:spcAft>
              <a:buClr>
                <a:srgbClr val="595959"/>
              </a:buClr>
              <a:buSzPct val="100000"/>
              <a:buFont typeface="Open Sans"/>
              <a:buChar char="●"/>
            </a:pPr>
            <a:r>
              <a:rPr lang="en" sz="3176">
                <a:solidFill>
                  <a:srgbClr val="595959"/>
                </a:solidFill>
                <a:latin typeface="Open Sans"/>
                <a:ea typeface="Open Sans"/>
                <a:cs typeface="Open Sans"/>
                <a:sym typeface="Open Sans"/>
              </a:rPr>
              <a:t>Wednesday, June 29, 6:30-8:30 pm </a:t>
            </a:r>
            <a:endParaRPr sz="3176">
              <a:solidFill>
                <a:srgbClr val="595959"/>
              </a:solidFill>
              <a:latin typeface="Open Sans"/>
              <a:ea typeface="Open Sans"/>
              <a:cs typeface="Open Sans"/>
              <a:sym typeface="Open Sans"/>
            </a:endParaRPr>
          </a:p>
          <a:p>
            <a:pPr marL="457200" lvl="0" indent="-369827" algn="l" rtl="0">
              <a:lnSpc>
                <a:spcPct val="115000"/>
              </a:lnSpc>
              <a:spcBef>
                <a:spcPts val="1000"/>
              </a:spcBef>
              <a:spcAft>
                <a:spcPts val="0"/>
              </a:spcAft>
              <a:buClr>
                <a:srgbClr val="595959"/>
              </a:buClr>
              <a:buSzPct val="100000"/>
              <a:buFont typeface="Open Sans"/>
              <a:buChar char="●"/>
            </a:pPr>
            <a:r>
              <a:rPr lang="en" sz="3176">
                <a:solidFill>
                  <a:srgbClr val="595959"/>
                </a:solidFill>
                <a:latin typeface="Open Sans"/>
                <a:ea typeface="Open Sans"/>
                <a:cs typeface="Open Sans"/>
                <a:sym typeface="Open Sans"/>
              </a:rPr>
              <a:t>Wednesday, July 20, 6:30-8:30 pm </a:t>
            </a:r>
            <a:endParaRPr sz="3176">
              <a:solidFill>
                <a:srgbClr val="595959"/>
              </a:solidFill>
              <a:latin typeface="Open Sans"/>
              <a:ea typeface="Open Sans"/>
              <a:cs typeface="Open Sans"/>
              <a:sym typeface="Open Sans"/>
            </a:endParaRPr>
          </a:p>
          <a:p>
            <a:pPr marL="457200" lvl="0" indent="-369827" algn="l" rtl="0">
              <a:lnSpc>
                <a:spcPct val="115000"/>
              </a:lnSpc>
              <a:spcBef>
                <a:spcPts val="1000"/>
              </a:spcBef>
              <a:spcAft>
                <a:spcPts val="0"/>
              </a:spcAft>
              <a:buClr>
                <a:srgbClr val="595959"/>
              </a:buClr>
              <a:buSzPct val="100000"/>
              <a:buFont typeface="Open Sans"/>
              <a:buChar char="●"/>
            </a:pPr>
            <a:r>
              <a:rPr lang="en" sz="3176">
                <a:solidFill>
                  <a:srgbClr val="595959"/>
                </a:solidFill>
                <a:latin typeface="Open Sans"/>
                <a:ea typeface="Open Sans"/>
                <a:cs typeface="Open Sans"/>
                <a:sym typeface="Open Sans"/>
              </a:rPr>
              <a:t>Saturday, July 23, 9:00 am-1:00 pm (Only if needed) </a:t>
            </a:r>
            <a:endParaRPr sz="3176">
              <a:solidFill>
                <a:srgbClr val="595959"/>
              </a:solidFill>
              <a:latin typeface="Open Sans"/>
              <a:ea typeface="Open Sans"/>
              <a:cs typeface="Open Sans"/>
              <a:sym typeface="Open Sans"/>
            </a:endParaRPr>
          </a:p>
          <a:p>
            <a:pPr marL="457200" lvl="0" indent="0" algn="l" rtl="0">
              <a:lnSpc>
                <a:spcPct val="115000"/>
              </a:lnSpc>
              <a:spcBef>
                <a:spcPts val="1000"/>
              </a:spcBef>
              <a:spcAft>
                <a:spcPts val="0"/>
              </a:spcAft>
              <a:buNone/>
            </a:pPr>
            <a:r>
              <a:rPr lang="en" sz="1800">
                <a:solidFill>
                  <a:srgbClr val="595959"/>
                </a:solidFill>
                <a:latin typeface="Open Sans"/>
                <a:ea typeface="Open Sans"/>
                <a:cs typeface="Open Sans"/>
                <a:sym typeface="Open Sans"/>
              </a:rPr>
              <a:t>* Dates are on the public district calendar.  Members should have received calendar invites.    </a:t>
            </a:r>
            <a:endParaRPr sz="1800">
              <a:solidFill>
                <a:srgbClr val="595959"/>
              </a:solidFill>
              <a:latin typeface="Open Sans"/>
              <a:ea typeface="Open Sans"/>
              <a:cs typeface="Open Sans"/>
              <a:sym typeface="Open San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2"/>
        <p:cNvGrpSpPr/>
        <p:nvPr/>
      </p:nvGrpSpPr>
      <p:grpSpPr>
        <a:xfrm>
          <a:off x="0" y="0"/>
          <a:ext cx="0" cy="0"/>
          <a:chOff x="0" y="0"/>
          <a:chExt cx="0" cy="0"/>
        </a:xfrm>
      </p:grpSpPr>
      <p:sp>
        <p:nvSpPr>
          <p:cNvPr id="763" name="Google Shape;763;p65">
            <a:extLst>
              <a:ext uri="{C183D7F6-B498-43B3-948B-1728B52AA6E4}">
                <adec:decorative xmlns:adec="http://schemas.microsoft.com/office/drawing/2017/decorative" val="1"/>
              </a:ext>
            </a:extLst>
          </p:cNvPr>
          <p:cNvSpPr/>
          <p:nvPr/>
        </p:nvSpPr>
        <p:spPr>
          <a:xfrm>
            <a:off x="0" y="12000"/>
            <a:ext cx="9144000" cy="41244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65"/>
          <p:cNvSpPr txBox="1">
            <a:spLocks noGrp="1"/>
          </p:cNvSpPr>
          <p:nvPr>
            <p:ph type="ctrTitle"/>
          </p:nvPr>
        </p:nvSpPr>
        <p:spPr>
          <a:xfrm>
            <a:off x="311700" y="181081"/>
            <a:ext cx="8520600" cy="3744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b="1">
                <a:solidFill>
                  <a:schemeClr val="lt1"/>
                </a:solidFill>
                <a:latin typeface="Roboto Slab"/>
                <a:ea typeface="Roboto Slab"/>
                <a:cs typeface="Roboto Slab"/>
                <a:sym typeface="Roboto Slab"/>
              </a:rPr>
              <a:t>Adjourn</a:t>
            </a:r>
            <a:endParaRPr b="1">
              <a:solidFill>
                <a:schemeClr val="lt1"/>
              </a:solidFill>
              <a:latin typeface="Roboto Slab"/>
              <a:ea typeface="Roboto Slab"/>
              <a:cs typeface="Roboto Slab"/>
              <a:sym typeface="Roboto Slab"/>
            </a:endParaRPr>
          </a:p>
        </p:txBody>
      </p:sp>
      <p:pic>
        <p:nvPicPr>
          <p:cNvPr id="765" name="Google Shape;765;p6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451630" y="4223773"/>
            <a:ext cx="2240733" cy="838200"/>
          </a:xfrm>
          <a:prstGeom prst="rect">
            <a:avLst/>
          </a:prstGeom>
          <a:noFill/>
          <a:ln>
            <a:noFill/>
          </a:ln>
        </p:spPr>
      </p:pic>
      <p:sp>
        <p:nvSpPr>
          <p:cNvPr id="766" name="Google Shape;766;p65"/>
          <p:cNvSpPr txBox="1">
            <a:spLocks noGrp="1"/>
          </p:cNvSpPr>
          <p:nvPr>
            <p:ph type="sldNum" idx="12"/>
          </p:nvPr>
        </p:nvSpPr>
        <p:spPr>
          <a:xfrm>
            <a:off x="129233" y="46432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b="1">
                <a:solidFill>
                  <a:srgbClr val="980000"/>
                </a:solidFill>
              </a:rPr>
              <a:t>53</a:t>
            </a:fld>
            <a:endParaRPr sz="1300" b="1">
              <a:solidFill>
                <a:srgbClr val="98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103" name="Google Shape;103;p18">
            <a:extLst>
              <a:ext uri="{C183D7F6-B498-43B3-948B-1728B52AA6E4}">
                <adec:decorative xmlns:adec="http://schemas.microsoft.com/office/drawing/2017/decorative" val="1"/>
              </a:ext>
            </a:extLst>
          </p:cNvPr>
          <p:cNvSpPr/>
          <p:nvPr/>
        </p:nvSpPr>
        <p:spPr>
          <a:xfrm>
            <a:off x="0" y="12000"/>
            <a:ext cx="9144000" cy="41244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8"/>
          <p:cNvSpPr txBox="1">
            <a:spLocks noGrp="1"/>
          </p:cNvSpPr>
          <p:nvPr>
            <p:ph type="ctrTitle"/>
          </p:nvPr>
        </p:nvSpPr>
        <p:spPr>
          <a:xfrm>
            <a:off x="311700" y="181081"/>
            <a:ext cx="8520600" cy="3744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b="1">
                <a:solidFill>
                  <a:schemeClr val="lt1"/>
                </a:solidFill>
                <a:latin typeface="Roboto Slab"/>
                <a:ea typeface="Roboto Slab"/>
                <a:cs typeface="Roboto Slab"/>
                <a:sym typeface="Roboto Slab"/>
              </a:rPr>
              <a:t>Public Comment</a:t>
            </a:r>
            <a:endParaRPr b="1">
              <a:solidFill>
                <a:schemeClr val="lt1"/>
              </a:solidFill>
              <a:latin typeface="Roboto Slab"/>
              <a:ea typeface="Roboto Slab"/>
              <a:cs typeface="Roboto Slab"/>
              <a:sym typeface="Roboto Slab"/>
            </a:endParaRPr>
          </a:p>
        </p:txBody>
      </p:sp>
      <p:pic>
        <p:nvPicPr>
          <p:cNvPr id="105" name="Google Shape;105;p1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451630" y="4223773"/>
            <a:ext cx="2240733" cy="838200"/>
          </a:xfrm>
          <a:prstGeom prst="rect">
            <a:avLst/>
          </a:prstGeom>
          <a:noFill/>
          <a:ln>
            <a:noFill/>
          </a:ln>
        </p:spPr>
      </p:pic>
      <p:sp>
        <p:nvSpPr>
          <p:cNvPr id="106" name="Google Shape;106;p18"/>
          <p:cNvSpPr txBox="1">
            <a:spLocks noGrp="1"/>
          </p:cNvSpPr>
          <p:nvPr>
            <p:ph type="sldNum" idx="12"/>
          </p:nvPr>
        </p:nvSpPr>
        <p:spPr>
          <a:xfrm>
            <a:off x="129233" y="46432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200" b="1">
                <a:solidFill>
                  <a:srgbClr val="980000"/>
                </a:solidFill>
                <a:highlight>
                  <a:srgbClr val="FFFFFF"/>
                </a:highlight>
              </a:rPr>
              <a:t>6</a:t>
            </a:fld>
            <a:endParaRPr sz="1200" b="1">
              <a:solidFill>
                <a:srgbClr val="980000"/>
              </a:solidFill>
              <a:highlight>
                <a:srgbClr val="FFFFFF"/>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sp>
        <p:nvSpPr>
          <p:cNvPr id="111" name="Google Shape;111;p19">
            <a:extLst>
              <a:ext uri="{C183D7F6-B498-43B3-948B-1728B52AA6E4}">
                <adec:decorative xmlns:adec="http://schemas.microsoft.com/office/drawing/2017/decorative" val="1"/>
              </a:ext>
            </a:extLst>
          </p:cNvPr>
          <p:cNvSpPr/>
          <p:nvPr/>
        </p:nvSpPr>
        <p:spPr>
          <a:xfrm>
            <a:off x="0" y="12000"/>
            <a:ext cx="9144000" cy="41244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9"/>
          <p:cNvSpPr txBox="1">
            <a:spLocks noGrp="1"/>
          </p:cNvSpPr>
          <p:nvPr>
            <p:ph type="ctrTitle"/>
          </p:nvPr>
        </p:nvSpPr>
        <p:spPr>
          <a:xfrm>
            <a:off x="311700" y="181081"/>
            <a:ext cx="8520600" cy="3744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b="1">
                <a:solidFill>
                  <a:schemeClr val="lt1"/>
                </a:solidFill>
                <a:latin typeface="Roboto Slab"/>
                <a:ea typeface="Roboto Slab"/>
                <a:cs typeface="Roboto Slab"/>
                <a:sym typeface="Roboto Slab"/>
              </a:rPr>
              <a:t>Agenda</a:t>
            </a:r>
            <a:endParaRPr b="1">
              <a:solidFill>
                <a:schemeClr val="lt1"/>
              </a:solidFill>
              <a:latin typeface="Roboto Slab"/>
              <a:ea typeface="Roboto Slab"/>
              <a:cs typeface="Roboto Slab"/>
              <a:sym typeface="Roboto Slab"/>
            </a:endParaRPr>
          </a:p>
        </p:txBody>
      </p:sp>
      <p:pic>
        <p:nvPicPr>
          <p:cNvPr id="113" name="Google Shape;113;p1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451630" y="4223773"/>
            <a:ext cx="2240733" cy="838200"/>
          </a:xfrm>
          <a:prstGeom prst="rect">
            <a:avLst/>
          </a:prstGeom>
          <a:noFill/>
          <a:ln>
            <a:noFill/>
          </a:ln>
        </p:spPr>
      </p:pic>
      <p:sp>
        <p:nvSpPr>
          <p:cNvPr id="114" name="Google Shape;114;p19"/>
          <p:cNvSpPr txBox="1">
            <a:spLocks noGrp="1"/>
          </p:cNvSpPr>
          <p:nvPr>
            <p:ph type="sldNum" idx="12"/>
          </p:nvPr>
        </p:nvSpPr>
        <p:spPr>
          <a:xfrm>
            <a:off x="129233" y="46432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200" b="1">
                <a:solidFill>
                  <a:srgbClr val="980000"/>
                </a:solidFill>
              </a:rPr>
              <a:t>7</a:t>
            </a:fld>
            <a:endParaRPr sz="1200" b="1">
              <a:solidFill>
                <a:srgbClr val="98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a:extLst>
              <a:ext uri="{C183D7F6-B498-43B3-948B-1728B52AA6E4}">
                <adec:decorative xmlns:adec="http://schemas.microsoft.com/office/drawing/2017/decorative" val="1"/>
              </a:ext>
            </a:extLst>
          </p:cNvPr>
          <p:cNvSpPr/>
          <p:nvPr/>
        </p:nvSpPr>
        <p:spPr>
          <a:xfrm>
            <a:off x="-12000" y="7297"/>
            <a:ext cx="9156000" cy="1680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0" name="Google Shape;120;p2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49375" y="4539075"/>
            <a:ext cx="572700" cy="572700"/>
          </a:xfrm>
          <a:prstGeom prst="rect">
            <a:avLst/>
          </a:prstGeom>
          <a:noFill/>
          <a:ln>
            <a:noFill/>
          </a:ln>
        </p:spPr>
      </p:pic>
      <p:graphicFrame>
        <p:nvGraphicFramePr>
          <p:cNvPr id="121" name="Google Shape;121;p20"/>
          <p:cNvGraphicFramePr/>
          <p:nvPr>
            <p:extLst>
              <p:ext uri="{D42A27DB-BD31-4B8C-83A1-F6EECF244321}">
                <p14:modId xmlns:p14="http://schemas.microsoft.com/office/powerpoint/2010/main" val="3358809381"/>
              </p:ext>
            </p:extLst>
          </p:nvPr>
        </p:nvGraphicFramePr>
        <p:xfrm>
          <a:off x="280425" y="313850"/>
          <a:ext cx="8235025" cy="4303085"/>
        </p:xfrm>
        <a:graphic>
          <a:graphicData uri="http://schemas.openxmlformats.org/drawingml/2006/table">
            <a:tbl>
              <a:tblPr firstRow="1">
                <a:noFill/>
                <a:tableStyleId>{FD38FCB3-BED1-44E8-8714-F68FADBDB18F}</a:tableStyleId>
              </a:tblPr>
              <a:tblGrid>
                <a:gridCol w="502075">
                  <a:extLst>
                    <a:ext uri="{9D8B030D-6E8A-4147-A177-3AD203B41FA5}">
                      <a16:colId xmlns:a16="http://schemas.microsoft.com/office/drawing/2014/main" val="20000"/>
                    </a:ext>
                  </a:extLst>
                </a:gridCol>
                <a:gridCol w="5376625">
                  <a:extLst>
                    <a:ext uri="{9D8B030D-6E8A-4147-A177-3AD203B41FA5}">
                      <a16:colId xmlns:a16="http://schemas.microsoft.com/office/drawing/2014/main" val="20001"/>
                    </a:ext>
                  </a:extLst>
                </a:gridCol>
                <a:gridCol w="1046025">
                  <a:extLst>
                    <a:ext uri="{9D8B030D-6E8A-4147-A177-3AD203B41FA5}">
                      <a16:colId xmlns:a16="http://schemas.microsoft.com/office/drawing/2014/main" val="20002"/>
                    </a:ext>
                  </a:extLst>
                </a:gridCol>
                <a:gridCol w="1310300">
                  <a:extLst>
                    <a:ext uri="{9D8B030D-6E8A-4147-A177-3AD203B41FA5}">
                      <a16:colId xmlns:a16="http://schemas.microsoft.com/office/drawing/2014/main" val="20003"/>
                    </a:ext>
                  </a:extLst>
                </a:gridCol>
              </a:tblGrid>
              <a:tr h="426650">
                <a:tc>
                  <a:txBody>
                    <a:bodyPr/>
                    <a:lstStyle/>
                    <a:p>
                      <a:pPr marL="0" lvl="0" indent="0" algn="l" rtl="0">
                        <a:lnSpc>
                          <a:spcPct val="100000"/>
                        </a:lnSpc>
                        <a:spcBef>
                          <a:spcPts val="0"/>
                        </a:spcBef>
                        <a:spcAft>
                          <a:spcPts val="0"/>
                        </a:spcAft>
                        <a:buNone/>
                      </a:pPr>
                      <a:r>
                        <a:rPr lang="en" sz="1200"/>
                        <a:t> </a:t>
                      </a:r>
                      <a:endParaRPr sz="12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63500" lvl="0" indent="0" algn="l" rtl="0">
                        <a:lnSpc>
                          <a:spcPct val="100000"/>
                        </a:lnSpc>
                        <a:spcBef>
                          <a:spcPts val="0"/>
                        </a:spcBef>
                        <a:spcAft>
                          <a:spcPts val="0"/>
                        </a:spcAft>
                        <a:buNone/>
                      </a:pPr>
                      <a:r>
                        <a:rPr lang="en" sz="1200" b="1" dirty="0"/>
                        <a:t>AGENDA ITEM</a:t>
                      </a:r>
                      <a:endParaRPr sz="1200" b="1"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38100" lvl="0" indent="0" algn="ctr" rtl="0">
                        <a:lnSpc>
                          <a:spcPct val="100000"/>
                        </a:lnSpc>
                        <a:spcBef>
                          <a:spcPts val="0"/>
                        </a:spcBef>
                        <a:spcAft>
                          <a:spcPts val="0"/>
                        </a:spcAft>
                        <a:buNone/>
                      </a:pPr>
                      <a:r>
                        <a:rPr lang="en" sz="1200"/>
                        <a:t>START *</a:t>
                      </a:r>
                      <a:endParaRPr sz="12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101600" lvl="0" indent="0" algn="ctr" rtl="0">
                        <a:lnSpc>
                          <a:spcPct val="100000"/>
                        </a:lnSpc>
                        <a:spcBef>
                          <a:spcPts val="0"/>
                        </a:spcBef>
                        <a:spcAft>
                          <a:spcPts val="0"/>
                        </a:spcAft>
                        <a:buNone/>
                      </a:pPr>
                      <a:r>
                        <a:rPr lang="en" sz="1200"/>
                        <a:t>DURATION</a:t>
                      </a:r>
                      <a:endParaRPr sz="12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28275">
                <a:tc>
                  <a:txBody>
                    <a:bodyPr/>
                    <a:lstStyle/>
                    <a:p>
                      <a:pPr marL="0" marR="25400" lvl="0" indent="0" algn="r" rtl="0">
                        <a:lnSpc>
                          <a:spcPct val="100000"/>
                        </a:lnSpc>
                        <a:spcBef>
                          <a:spcPts val="0"/>
                        </a:spcBef>
                        <a:spcAft>
                          <a:spcPts val="0"/>
                        </a:spcAft>
                        <a:buNone/>
                      </a:pPr>
                      <a:r>
                        <a:rPr lang="en" sz="1200"/>
                        <a:t>1.</a:t>
                      </a:r>
                      <a:endParaRPr sz="12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63500" lvl="0" indent="0" algn="l" rtl="0">
                        <a:lnSpc>
                          <a:spcPct val="100000"/>
                        </a:lnSpc>
                        <a:spcBef>
                          <a:spcPts val="0"/>
                        </a:spcBef>
                        <a:spcAft>
                          <a:spcPts val="0"/>
                        </a:spcAft>
                        <a:buNone/>
                      </a:pPr>
                      <a:r>
                        <a:rPr lang="en" sz="1200"/>
                        <a:t>Call to Order</a:t>
                      </a:r>
                      <a:endParaRPr sz="12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200"/>
                        <a:t>9:00 a.m.</a:t>
                      </a:r>
                      <a:endParaRPr sz="12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50800" lvl="0" indent="0" algn="ctr" rtl="0">
                        <a:lnSpc>
                          <a:spcPct val="100000"/>
                        </a:lnSpc>
                        <a:spcBef>
                          <a:spcPts val="0"/>
                        </a:spcBef>
                        <a:spcAft>
                          <a:spcPts val="0"/>
                        </a:spcAft>
                        <a:buNone/>
                      </a:pPr>
                      <a:r>
                        <a:rPr lang="en" sz="1200"/>
                        <a:t> </a:t>
                      </a:r>
                      <a:endParaRPr sz="12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28275">
                <a:tc>
                  <a:txBody>
                    <a:bodyPr/>
                    <a:lstStyle/>
                    <a:p>
                      <a:pPr marL="0" marR="25400" lvl="0" indent="0" algn="r" rtl="0">
                        <a:lnSpc>
                          <a:spcPct val="100000"/>
                        </a:lnSpc>
                        <a:spcBef>
                          <a:spcPts val="0"/>
                        </a:spcBef>
                        <a:spcAft>
                          <a:spcPts val="0"/>
                        </a:spcAft>
                        <a:buNone/>
                      </a:pPr>
                      <a:r>
                        <a:rPr lang="en" sz="1200"/>
                        <a:t>2.</a:t>
                      </a:r>
                      <a:endParaRPr sz="12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63500" lvl="0" indent="0" algn="l" rtl="0">
                        <a:lnSpc>
                          <a:spcPct val="100000"/>
                        </a:lnSpc>
                        <a:spcBef>
                          <a:spcPts val="0"/>
                        </a:spcBef>
                        <a:spcAft>
                          <a:spcPts val="0"/>
                        </a:spcAft>
                        <a:buNone/>
                      </a:pPr>
                      <a:r>
                        <a:rPr lang="en" sz="1200"/>
                        <a:t>Public Comment</a:t>
                      </a:r>
                      <a:endParaRPr sz="12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200"/>
                        <a:t>9:00 a.m.</a:t>
                      </a:r>
                      <a:endParaRPr sz="12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50800" lvl="0" indent="0" algn="ctr" rtl="0">
                        <a:lnSpc>
                          <a:spcPct val="100000"/>
                        </a:lnSpc>
                        <a:spcBef>
                          <a:spcPts val="0"/>
                        </a:spcBef>
                        <a:spcAft>
                          <a:spcPts val="0"/>
                        </a:spcAft>
                        <a:buNone/>
                      </a:pPr>
                      <a:r>
                        <a:rPr lang="en" sz="1200"/>
                        <a:t>10 min</a:t>
                      </a:r>
                      <a:endParaRPr sz="12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53575">
                <a:tc>
                  <a:txBody>
                    <a:bodyPr/>
                    <a:lstStyle/>
                    <a:p>
                      <a:pPr marL="0" marR="25400" lvl="0" indent="0" algn="r" rtl="0">
                        <a:lnSpc>
                          <a:spcPct val="100000"/>
                        </a:lnSpc>
                        <a:spcBef>
                          <a:spcPts val="0"/>
                        </a:spcBef>
                        <a:spcAft>
                          <a:spcPts val="0"/>
                        </a:spcAft>
                        <a:buNone/>
                      </a:pPr>
                      <a:r>
                        <a:rPr lang="en" sz="1200"/>
                        <a:t>3.</a:t>
                      </a:r>
                      <a:endParaRPr sz="12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63500" lvl="0" indent="0" algn="l" rtl="0">
                        <a:lnSpc>
                          <a:spcPct val="100000"/>
                        </a:lnSpc>
                        <a:spcBef>
                          <a:spcPts val="0"/>
                        </a:spcBef>
                        <a:spcAft>
                          <a:spcPts val="0"/>
                        </a:spcAft>
                        <a:buNone/>
                      </a:pPr>
                      <a:r>
                        <a:rPr lang="en" sz="1200"/>
                        <a:t>Approval of Meeting Minutes from the </a:t>
                      </a:r>
                      <a:r>
                        <a:rPr lang="en" sz="1100">
                          <a:highlight>
                            <a:srgbClr val="FFFFFF"/>
                          </a:highlight>
                        </a:rPr>
                        <a:t>May 18, 2022, May 25, 2022 and June 1, 2022 meetings</a:t>
                      </a:r>
                      <a:endParaRPr sz="1100">
                        <a:highlight>
                          <a:srgbClr val="FFFFFF"/>
                        </a:highlight>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200"/>
                        <a:t>9:10 a.m.</a:t>
                      </a:r>
                      <a:endParaRPr sz="12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50800" lvl="0" indent="0" algn="ctr" rtl="0">
                        <a:lnSpc>
                          <a:spcPct val="100000"/>
                        </a:lnSpc>
                        <a:spcBef>
                          <a:spcPts val="0"/>
                        </a:spcBef>
                        <a:spcAft>
                          <a:spcPts val="0"/>
                        </a:spcAft>
                        <a:buNone/>
                      </a:pPr>
                      <a:r>
                        <a:rPr lang="en" sz="1200"/>
                        <a:t>10 min</a:t>
                      </a:r>
                      <a:endParaRPr sz="12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385125">
                <a:tc>
                  <a:txBody>
                    <a:bodyPr/>
                    <a:lstStyle/>
                    <a:p>
                      <a:pPr marL="0" marR="25400" lvl="0" indent="0" algn="r" rtl="0">
                        <a:lnSpc>
                          <a:spcPct val="100000"/>
                        </a:lnSpc>
                        <a:spcBef>
                          <a:spcPts val="0"/>
                        </a:spcBef>
                        <a:spcAft>
                          <a:spcPts val="0"/>
                        </a:spcAft>
                        <a:buNone/>
                      </a:pPr>
                      <a:r>
                        <a:rPr lang="en" sz="1200"/>
                        <a:t>4.</a:t>
                      </a:r>
                      <a:endParaRPr sz="12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200"/>
                        <a:t> Presentation and Discussion of Bond Planning, including:</a:t>
                      </a:r>
                      <a:endParaRPr sz="1200"/>
                    </a:p>
                    <a:p>
                      <a:pPr marL="457200" lvl="0" indent="0" algn="l" rtl="0">
                        <a:lnSpc>
                          <a:spcPct val="100000"/>
                        </a:lnSpc>
                        <a:spcBef>
                          <a:spcPts val="0"/>
                        </a:spcBef>
                        <a:spcAft>
                          <a:spcPts val="0"/>
                        </a:spcAft>
                        <a:buNone/>
                      </a:pPr>
                      <a:r>
                        <a:rPr lang="en" sz="1200"/>
                        <a:t>●</a:t>
                      </a:r>
                      <a:r>
                        <a:rPr lang="en" sz="600">
                          <a:latin typeface="Times New Roman"/>
                          <a:ea typeface="Times New Roman"/>
                          <a:cs typeface="Times New Roman"/>
                          <a:sym typeface="Times New Roman"/>
                        </a:rPr>
                        <a:t>       </a:t>
                      </a:r>
                      <a:r>
                        <a:rPr lang="en" sz="1200"/>
                        <a:t>Implications to District Infrastructure without a Capital Infusion</a:t>
                      </a:r>
                      <a:endParaRPr sz="1200"/>
                    </a:p>
                    <a:p>
                      <a:pPr marL="457200" lvl="0" indent="0" algn="l" rtl="0">
                        <a:lnSpc>
                          <a:spcPct val="100000"/>
                        </a:lnSpc>
                        <a:spcBef>
                          <a:spcPts val="0"/>
                        </a:spcBef>
                        <a:spcAft>
                          <a:spcPts val="0"/>
                        </a:spcAft>
                        <a:buNone/>
                      </a:pPr>
                      <a:r>
                        <a:rPr lang="en" sz="1200"/>
                        <a:t>●</a:t>
                      </a:r>
                      <a:r>
                        <a:rPr lang="en" sz="600">
                          <a:latin typeface="Times New Roman"/>
                          <a:ea typeface="Times New Roman"/>
                          <a:cs typeface="Times New Roman"/>
                          <a:sym typeface="Times New Roman"/>
                        </a:rPr>
                        <a:t>       </a:t>
                      </a:r>
                      <a:r>
                        <a:rPr lang="en" sz="1200"/>
                        <a:t>History of Long-Range Planning Process and Campus/Community Engagement</a:t>
                      </a:r>
                      <a:endParaRPr sz="1200"/>
                    </a:p>
                    <a:p>
                      <a:pPr marL="457200" lvl="0" indent="0" algn="l" rtl="0">
                        <a:lnSpc>
                          <a:spcPct val="100000"/>
                        </a:lnSpc>
                        <a:spcBef>
                          <a:spcPts val="0"/>
                        </a:spcBef>
                        <a:spcAft>
                          <a:spcPts val="0"/>
                        </a:spcAft>
                        <a:buNone/>
                      </a:pPr>
                      <a:r>
                        <a:rPr lang="en" sz="1200"/>
                        <a:t>●</a:t>
                      </a:r>
                      <a:r>
                        <a:rPr lang="en" sz="600">
                          <a:latin typeface="Times New Roman"/>
                          <a:ea typeface="Times New Roman"/>
                          <a:cs typeface="Times New Roman"/>
                          <a:sym typeface="Times New Roman"/>
                        </a:rPr>
                        <a:t>       </a:t>
                      </a:r>
                      <a:r>
                        <a:rPr lang="en" sz="1200"/>
                        <a:t>Long-Range Planning Strategies (not costed)</a:t>
                      </a:r>
                      <a:endParaRPr sz="1200"/>
                    </a:p>
                    <a:p>
                      <a:pPr marL="457200" lvl="0" indent="0" algn="l" rtl="0">
                        <a:lnSpc>
                          <a:spcPct val="100000"/>
                        </a:lnSpc>
                        <a:spcBef>
                          <a:spcPts val="0"/>
                        </a:spcBef>
                        <a:spcAft>
                          <a:spcPts val="0"/>
                        </a:spcAft>
                        <a:buNone/>
                      </a:pPr>
                      <a:r>
                        <a:rPr lang="en" sz="1200"/>
                        <a:t>●</a:t>
                      </a:r>
                      <a:r>
                        <a:rPr lang="en" sz="600">
                          <a:latin typeface="Times New Roman"/>
                          <a:ea typeface="Times New Roman"/>
                          <a:cs typeface="Times New Roman"/>
                          <a:sym typeface="Times New Roman"/>
                        </a:rPr>
                        <a:t>       </a:t>
                      </a:r>
                      <a:r>
                        <a:rPr lang="en" sz="1200"/>
                        <a:t>Defining Mission Critical Building Systems</a:t>
                      </a:r>
                      <a:endParaRPr sz="1200"/>
                    </a:p>
                    <a:p>
                      <a:pPr marL="457200" lvl="0" indent="0" algn="l" rtl="0">
                        <a:lnSpc>
                          <a:spcPct val="100000"/>
                        </a:lnSpc>
                        <a:spcBef>
                          <a:spcPts val="0"/>
                        </a:spcBef>
                        <a:spcAft>
                          <a:spcPts val="0"/>
                        </a:spcAft>
                        <a:buNone/>
                      </a:pPr>
                      <a:r>
                        <a:rPr lang="en" sz="1200"/>
                        <a:t>●</a:t>
                      </a:r>
                      <a:r>
                        <a:rPr lang="en" sz="600">
                          <a:latin typeface="Times New Roman"/>
                          <a:ea typeface="Times New Roman"/>
                          <a:cs typeface="Times New Roman"/>
                          <a:sym typeface="Times New Roman"/>
                        </a:rPr>
                        <a:t>       </a:t>
                      </a:r>
                      <a:r>
                        <a:rPr lang="en" sz="1200"/>
                        <a:t>Facility Condition Assessment data (costed)</a:t>
                      </a:r>
                      <a:endParaRPr sz="12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200"/>
                        <a:t>9:20 a.m.</a:t>
                      </a:r>
                      <a:endParaRPr sz="12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50800" lvl="0" indent="0" algn="ctr" rtl="0">
                        <a:lnSpc>
                          <a:spcPct val="100000"/>
                        </a:lnSpc>
                        <a:spcBef>
                          <a:spcPts val="0"/>
                        </a:spcBef>
                        <a:spcAft>
                          <a:spcPts val="0"/>
                        </a:spcAft>
                        <a:buNone/>
                      </a:pPr>
                      <a:r>
                        <a:rPr lang="en" sz="1200"/>
                        <a:t>3 hours, 35 min</a:t>
                      </a:r>
                      <a:endParaRPr sz="12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64975">
                <a:tc>
                  <a:txBody>
                    <a:bodyPr/>
                    <a:lstStyle/>
                    <a:p>
                      <a:pPr marL="0" marR="25400" lvl="0" indent="0" algn="r" rtl="0">
                        <a:lnSpc>
                          <a:spcPct val="100000"/>
                        </a:lnSpc>
                        <a:spcBef>
                          <a:spcPts val="0"/>
                        </a:spcBef>
                        <a:spcAft>
                          <a:spcPts val="0"/>
                        </a:spcAft>
                        <a:buNone/>
                      </a:pPr>
                      <a:r>
                        <a:rPr lang="en" sz="1200"/>
                        <a:t>5. </a:t>
                      </a:r>
                      <a:endParaRPr sz="12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63500" lvl="0" indent="0" algn="l" rtl="0">
                        <a:lnSpc>
                          <a:spcPct val="100000"/>
                        </a:lnSpc>
                        <a:spcBef>
                          <a:spcPts val="0"/>
                        </a:spcBef>
                        <a:spcAft>
                          <a:spcPts val="0"/>
                        </a:spcAft>
                        <a:buNone/>
                      </a:pPr>
                      <a:r>
                        <a:rPr lang="en" sz="1200"/>
                        <a:t>Potential Future Items for Discussion, Meeting Dates/Times, Locations; Meeting Duration</a:t>
                      </a:r>
                      <a:endParaRPr sz="12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200"/>
                        <a:t>12:55 p.m.</a:t>
                      </a:r>
                      <a:endParaRPr sz="12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200"/>
                        <a:t>5 min</a:t>
                      </a:r>
                      <a:endParaRPr sz="12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38325">
                <a:tc>
                  <a:txBody>
                    <a:bodyPr/>
                    <a:lstStyle/>
                    <a:p>
                      <a:pPr marL="0" marR="25400" lvl="0" indent="0" algn="r" rtl="0">
                        <a:lnSpc>
                          <a:spcPct val="100000"/>
                        </a:lnSpc>
                        <a:spcBef>
                          <a:spcPts val="0"/>
                        </a:spcBef>
                        <a:spcAft>
                          <a:spcPts val="0"/>
                        </a:spcAft>
                        <a:buNone/>
                      </a:pPr>
                      <a:r>
                        <a:rPr lang="en" sz="1300"/>
                        <a:t>6.</a:t>
                      </a:r>
                      <a:endParaRPr sz="13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63500" lvl="0" indent="0" algn="l" rtl="0">
                        <a:lnSpc>
                          <a:spcPct val="100000"/>
                        </a:lnSpc>
                        <a:spcBef>
                          <a:spcPts val="0"/>
                        </a:spcBef>
                        <a:spcAft>
                          <a:spcPts val="0"/>
                        </a:spcAft>
                        <a:buNone/>
                      </a:pPr>
                      <a:r>
                        <a:rPr lang="en" sz="1300"/>
                        <a:t>Adjourn*</a:t>
                      </a:r>
                      <a:endParaRPr sz="13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300"/>
                        <a:t>1:00 p.m.</a:t>
                      </a:r>
                      <a:endParaRPr sz="13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300" dirty="0"/>
                        <a:t> </a:t>
                      </a:r>
                      <a:endParaRPr sz="13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22" name="Google Shape;122;p20"/>
          <p:cNvSpPr txBox="1">
            <a:spLocks noGrp="1"/>
          </p:cNvSpPr>
          <p:nvPr>
            <p:ph type="sldNum" idx="12"/>
          </p:nvPr>
        </p:nvSpPr>
        <p:spPr>
          <a:xfrm>
            <a:off x="358483" y="45688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Google Shape;127;p21">
            <a:extLst>
              <a:ext uri="{C183D7F6-B498-43B3-948B-1728B52AA6E4}">
                <adec:decorative xmlns:adec="http://schemas.microsoft.com/office/drawing/2017/decorative" val="1"/>
              </a:ext>
            </a:extLst>
          </p:cNvPr>
          <p:cNvSpPr/>
          <p:nvPr/>
        </p:nvSpPr>
        <p:spPr>
          <a:xfrm>
            <a:off x="0" y="12000"/>
            <a:ext cx="9144000" cy="4124400"/>
          </a:xfrm>
          <a:prstGeom prst="rect">
            <a:avLst/>
          </a:prstGeom>
          <a:solidFill>
            <a:srgbClr val="A9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1"/>
          <p:cNvSpPr txBox="1">
            <a:spLocks noGrp="1"/>
          </p:cNvSpPr>
          <p:nvPr>
            <p:ph type="ctrTitle"/>
          </p:nvPr>
        </p:nvSpPr>
        <p:spPr>
          <a:xfrm>
            <a:off x="311700" y="181081"/>
            <a:ext cx="8520600" cy="3744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b="1">
                <a:solidFill>
                  <a:schemeClr val="lt1"/>
                </a:solidFill>
                <a:latin typeface="Roboto Slab"/>
                <a:ea typeface="Roboto Slab"/>
                <a:cs typeface="Roboto Slab"/>
                <a:sym typeface="Roboto Slab"/>
              </a:rPr>
              <a:t>Approval of the Minutes</a:t>
            </a:r>
            <a:endParaRPr b="1">
              <a:solidFill>
                <a:schemeClr val="lt1"/>
              </a:solidFill>
              <a:latin typeface="Roboto Slab"/>
              <a:ea typeface="Roboto Slab"/>
              <a:cs typeface="Roboto Slab"/>
              <a:sym typeface="Roboto Slab"/>
            </a:endParaRPr>
          </a:p>
          <a:p>
            <a:pPr marL="0" lvl="0" indent="0" algn="ctr" rtl="0">
              <a:spcBef>
                <a:spcPts val="0"/>
              </a:spcBef>
              <a:spcAft>
                <a:spcPts val="0"/>
              </a:spcAft>
              <a:buNone/>
            </a:pPr>
            <a:r>
              <a:rPr lang="en" b="1">
                <a:solidFill>
                  <a:schemeClr val="lt1"/>
                </a:solidFill>
                <a:latin typeface="Roboto Slab"/>
                <a:ea typeface="Roboto Slab"/>
                <a:cs typeface="Roboto Slab"/>
                <a:sym typeface="Roboto Slab"/>
              </a:rPr>
              <a:t>May 18, 2022</a:t>
            </a:r>
            <a:endParaRPr b="1">
              <a:solidFill>
                <a:schemeClr val="lt1"/>
              </a:solidFill>
              <a:latin typeface="Roboto Slab"/>
              <a:ea typeface="Roboto Slab"/>
              <a:cs typeface="Roboto Slab"/>
              <a:sym typeface="Roboto Slab"/>
            </a:endParaRPr>
          </a:p>
        </p:txBody>
      </p:sp>
      <p:pic>
        <p:nvPicPr>
          <p:cNvPr id="129" name="Google Shape;129;p2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451630" y="4223773"/>
            <a:ext cx="2240733" cy="838200"/>
          </a:xfrm>
          <a:prstGeom prst="rect">
            <a:avLst/>
          </a:prstGeom>
          <a:noFill/>
          <a:ln>
            <a:noFill/>
          </a:ln>
        </p:spPr>
      </p:pic>
      <p:sp>
        <p:nvSpPr>
          <p:cNvPr id="130" name="Google Shape;130;p21"/>
          <p:cNvSpPr txBox="1">
            <a:spLocks noGrp="1"/>
          </p:cNvSpPr>
          <p:nvPr>
            <p:ph type="sldNum" idx="12"/>
          </p:nvPr>
        </p:nvSpPr>
        <p:spPr>
          <a:xfrm>
            <a:off x="129233" y="46432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200" b="1">
                <a:solidFill>
                  <a:srgbClr val="980000"/>
                </a:solidFill>
              </a:rPr>
              <a:t>9</a:t>
            </a:fld>
            <a:endParaRPr sz="1200" b="1">
              <a:solidFill>
                <a:srgbClr val="980000"/>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3587</Words>
  <Application>Microsoft Macintosh PowerPoint</Application>
  <PresentationFormat>On-screen Show (16:9)</PresentationFormat>
  <Paragraphs>506</Paragraphs>
  <Slides>53</Slides>
  <Notes>53</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Proxima Nova Semibold</vt:lpstr>
      <vt:lpstr>Roboto Slab</vt:lpstr>
      <vt:lpstr>Lato</vt:lpstr>
      <vt:lpstr>Times New Roman</vt:lpstr>
      <vt:lpstr>Open Sans</vt:lpstr>
      <vt:lpstr>Calibri</vt:lpstr>
      <vt:lpstr>Simple Light</vt:lpstr>
      <vt:lpstr>Bond Steering Committee / Comité Directivo del Bono Public Comment Registrations / Inscripció para presentar un comentario público</vt:lpstr>
      <vt:lpstr>Interpretation</vt:lpstr>
      <vt:lpstr>Bond Steering Committee / Comité Directivo del Bono Public Comment Registrations / Inscripció para presentar un comentario público</vt:lpstr>
      <vt:lpstr>Bond Steering Committee</vt:lpstr>
      <vt:lpstr>Call to Order</vt:lpstr>
      <vt:lpstr>Public Comment</vt:lpstr>
      <vt:lpstr>Agenda</vt:lpstr>
      <vt:lpstr>PowerPoint Presentation</vt:lpstr>
      <vt:lpstr>Approval of the Minutes May 18, 2022</vt:lpstr>
      <vt:lpstr>Approval of the Minutes May 25, 2022</vt:lpstr>
      <vt:lpstr>Approval of the Minutes June 1, 2022</vt:lpstr>
      <vt:lpstr>Recap of Previous Meetings &amp; Expectations</vt:lpstr>
      <vt:lpstr>Our Role </vt:lpstr>
      <vt:lpstr>Meeting Norms </vt:lpstr>
      <vt:lpstr>Recap of Previous BSC Meetings</vt:lpstr>
      <vt:lpstr>June 11 Meeting Goals </vt:lpstr>
      <vt:lpstr>What Happens If We Do Nothing? </vt:lpstr>
      <vt:lpstr>What Happens If We Do Nothing </vt:lpstr>
      <vt:lpstr>What Happens If We Do Nothing </vt:lpstr>
      <vt:lpstr>The Cost of Doing Nothing </vt:lpstr>
      <vt:lpstr>Committee Examples </vt:lpstr>
      <vt:lpstr>Committee Survey </vt:lpstr>
      <vt:lpstr>PowerPoint Presentation</vt:lpstr>
      <vt:lpstr>Process and Engagement</vt:lpstr>
      <vt:lpstr>How We Got Here </vt:lpstr>
      <vt:lpstr>Long-range Planning Process </vt:lpstr>
      <vt:lpstr>Community Engagement </vt:lpstr>
      <vt:lpstr>Map of LRP Engagement Efforts</vt:lpstr>
      <vt:lpstr>Ongoing Engagement Process </vt:lpstr>
      <vt:lpstr>Break </vt:lpstr>
      <vt:lpstr>Long-range Plan Strategies</vt:lpstr>
      <vt:lpstr>Long-range Plan Decision Making Framework </vt:lpstr>
      <vt:lpstr>Part 1: Prioritizing the What</vt:lpstr>
      <vt:lpstr>Part 2: Identifying the Where</vt:lpstr>
      <vt:lpstr>Part 2: High Opportunity Facilities</vt:lpstr>
      <vt:lpstr>Part 2: High Opportunity Facilities</vt:lpstr>
      <vt:lpstr>Part 2: High Opportunity Facilities</vt:lpstr>
      <vt:lpstr>Part 2: High Opportunity Facilities Rubric</vt:lpstr>
      <vt:lpstr>Long-range Plan Update: Bond Funded Strategies</vt:lpstr>
      <vt:lpstr>What are your pebbles and boulders </vt:lpstr>
      <vt:lpstr>What We Know</vt:lpstr>
      <vt:lpstr>Break </vt:lpstr>
      <vt:lpstr>FCA Deficiencies</vt:lpstr>
      <vt:lpstr>FCA Deficiencies </vt:lpstr>
      <vt:lpstr>FCA Deficiencies </vt:lpstr>
      <vt:lpstr>LRP Facilities Committee First Priority</vt:lpstr>
      <vt:lpstr>PowerPoint Presentation</vt:lpstr>
      <vt:lpstr>Breakout Session </vt:lpstr>
      <vt:lpstr>Takeaways</vt:lpstr>
      <vt:lpstr>Next Steps &amp; Meeting </vt:lpstr>
      <vt:lpstr>Next Steps &amp; Meetings </vt:lpstr>
      <vt:lpstr>Future Meeting Schedule (For Reference)</vt:lpstr>
      <vt:lpstr>Adjourn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Bond Steering Committee / Comité Directivo del Bono Public Comment Registrations / Inscripció para presentar un comentario público</dc:title>
  <dc:subject/>
  <dc:creator>Austin ISD</dc:creator>
  <cp:keywords/>
  <dc:description/>
  <cp:lastModifiedBy>Joan Williams</cp:lastModifiedBy>
  <cp:revision>2</cp:revision>
  <dcterms:modified xsi:type="dcterms:W3CDTF">2022-06-15T18:03:16Z</dcterms:modified>
  <cp:category/>
</cp:coreProperties>
</file>