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9" r:id="rId4"/>
    <p:sldId id="260" r:id="rId5"/>
    <p:sldId id="261" r:id="rId6"/>
    <p:sldId id="269" r:id="rId7"/>
    <p:sldId id="262" r:id="rId8"/>
    <p:sldId id="263" r:id="rId9"/>
    <p:sldId id="265" r:id="rId10"/>
    <p:sldId id="270" r:id="rId11"/>
    <p:sldId id="266" r:id="rId12"/>
    <p:sldId id="264" r:id="rId13"/>
    <p:sldId id="268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9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FD6E-24AA-40B6-848F-BDED8745550E}" type="datetimeFigureOut">
              <a:rPr lang="en-US" smtClean="0"/>
              <a:t>4/13/2016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6E71BDF-A2E2-4005-B8A7-5DF41B70511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FD6E-24AA-40B6-848F-BDED8745550E}" type="datetimeFigureOut">
              <a:rPr lang="en-US" smtClean="0"/>
              <a:t>4/13/2016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71BDF-A2E2-4005-B8A7-5DF41B70511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FD6E-24AA-40B6-848F-BDED8745550E}" type="datetimeFigureOut">
              <a:rPr lang="en-US" smtClean="0"/>
              <a:t>4/13/2016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71BDF-A2E2-4005-B8A7-5DF41B70511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FD6E-24AA-40B6-848F-BDED8745550E}" type="datetimeFigureOut">
              <a:rPr lang="en-US" smtClean="0"/>
              <a:t>4/13/2016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71BDF-A2E2-4005-B8A7-5DF41B70511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FD6E-24AA-40B6-848F-BDED8745550E}" type="datetimeFigureOut">
              <a:rPr lang="en-US" smtClean="0"/>
              <a:t>4/13/2016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71BDF-A2E2-4005-B8A7-5DF41B70511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FD6E-24AA-40B6-848F-BDED8745550E}" type="datetimeFigureOut">
              <a:rPr lang="en-US" smtClean="0"/>
              <a:t>4/13/2016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71BDF-A2E2-4005-B8A7-5DF41B70511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FD6E-24AA-40B6-848F-BDED8745550E}" type="datetimeFigureOut">
              <a:rPr lang="en-US" smtClean="0"/>
              <a:t>4/13/2016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71BDF-A2E2-4005-B8A7-5DF41B70511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FD6E-24AA-40B6-848F-BDED8745550E}" type="datetimeFigureOut">
              <a:rPr lang="en-US" smtClean="0"/>
              <a:t>4/13/2016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71BDF-A2E2-4005-B8A7-5DF41B70511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FD6E-24AA-40B6-848F-BDED8745550E}" type="datetimeFigureOut">
              <a:rPr lang="en-US" smtClean="0"/>
              <a:t>4/13/2016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71BDF-A2E2-4005-B8A7-5DF41B70511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FD6E-24AA-40B6-848F-BDED8745550E}" type="datetimeFigureOut">
              <a:rPr lang="en-US" smtClean="0"/>
              <a:t>4/13/2016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71BDF-A2E2-4005-B8A7-5DF41B70511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FD6E-24AA-40B6-848F-BDED8745550E}" type="datetimeFigureOut">
              <a:rPr lang="en-US" smtClean="0"/>
              <a:t>4/13/2016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71BDF-A2E2-4005-B8A7-5DF41B70511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421FD6E-24AA-40B6-848F-BDED8745550E}" type="datetimeFigureOut">
              <a:rPr lang="en-US" smtClean="0"/>
              <a:t>4/13/2016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6E71BDF-A2E2-4005-B8A7-5DF41B70511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648200"/>
            <a:ext cx="6553200" cy="838200"/>
          </a:xfrm>
        </p:spPr>
        <p:txBody>
          <a:bodyPr>
            <a:noAutofit/>
          </a:bodyPr>
          <a:lstStyle/>
          <a:p>
            <a:endParaRPr lang="en-US" sz="1000" dirty="0" smtClean="0"/>
          </a:p>
          <a:p>
            <a:r>
              <a:rPr lang="en-US" sz="1000" dirty="0" smtClean="0"/>
              <a:t>Update to Joint Subcommittees</a:t>
            </a:r>
          </a:p>
          <a:p>
            <a:r>
              <a:rPr lang="en-US" sz="1000" dirty="0" smtClean="0"/>
              <a:t>April 22, 2016</a:t>
            </a:r>
            <a:endParaRPr lang="en-US" sz="1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400" dirty="0" smtClean="0"/>
              <a:t>Workforce </a:t>
            </a:r>
            <a:br>
              <a:rPr lang="en-US" sz="4400" dirty="0" smtClean="0"/>
            </a:br>
            <a:r>
              <a:rPr lang="en-US" sz="4400" dirty="0" smtClean="0"/>
              <a:t>Housing Initiative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018188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Santa </a:t>
            </a:r>
            <a:r>
              <a:rPr lang="en-US" dirty="0" err="1" smtClean="0"/>
              <a:t>clara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unified school district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Casa del Maestro</a:t>
            </a:r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6" name="Picture 5" descr="http://thompsondorfman.com/wp-content/uploads/2013/08/CasaDelMaestro_4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438400"/>
            <a:ext cx="4835525" cy="38290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383284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Santa Clara </a:t>
            </a:r>
            <a:br>
              <a:rPr lang="en-US" dirty="0" smtClean="0"/>
            </a:br>
            <a:r>
              <a:rPr lang="en-US" dirty="0" smtClean="0"/>
              <a:t>Unified School District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Public-private partnership with non-profit corporation. </a:t>
            </a:r>
          </a:p>
          <a:p>
            <a:r>
              <a:rPr lang="en-US" dirty="0" smtClean="0"/>
              <a:t>First </a:t>
            </a:r>
            <a:r>
              <a:rPr lang="en-US" dirty="0"/>
              <a:t>30 units of Casa del Maestro — House of the Teacher — opened in 2005, with another 40 opening in 2009</a:t>
            </a:r>
            <a:r>
              <a:rPr lang="en-US" dirty="0" smtClean="0"/>
              <a:t>.</a:t>
            </a:r>
          </a:p>
          <a:p>
            <a:r>
              <a:rPr lang="en-US" dirty="0"/>
              <a:t>$980 </a:t>
            </a:r>
            <a:r>
              <a:rPr lang="en-US" dirty="0" smtClean="0"/>
              <a:t>- $</a:t>
            </a:r>
            <a:r>
              <a:rPr lang="en-US" dirty="0"/>
              <a:t>1,400 per month, about half the cost of a typical one-bedroom in Santa Clara. </a:t>
            </a:r>
            <a:endParaRPr lang="en-US" dirty="0" smtClean="0"/>
          </a:p>
          <a:p>
            <a:r>
              <a:rPr lang="en-US" dirty="0" smtClean="0"/>
              <a:t>Lottery</a:t>
            </a:r>
          </a:p>
          <a:p>
            <a:r>
              <a:rPr lang="en-US" dirty="0" smtClean="0"/>
              <a:t>Teacher turnover </a:t>
            </a:r>
            <a:r>
              <a:rPr lang="en-US" dirty="0"/>
              <a:t>rate of about </a:t>
            </a:r>
            <a:r>
              <a:rPr lang="en-US" dirty="0" smtClean="0"/>
              <a:t>8 % compared to 40% turnover rate for teachers hired </a:t>
            </a:r>
            <a:r>
              <a:rPr lang="en-US" dirty="0"/>
              <a:t>at the same time that didn't live </a:t>
            </a:r>
            <a:r>
              <a:rPr lang="en-US" dirty="0" smtClean="0"/>
              <a:t>at Casa del Maestro.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015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Other school district initiatives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Rio Arriba County, New Mexico considering plan to redevelop an old school site as a mixed-use affordable  housing project.</a:t>
            </a:r>
          </a:p>
          <a:p>
            <a:r>
              <a:rPr lang="en-US" dirty="0" smtClean="0"/>
              <a:t>Ferndale School District outside Detroit planning to sell a former community center to an affordable housing developer for a mixed-income project that would create 60 new housing units.</a:t>
            </a:r>
          </a:p>
          <a:p>
            <a:r>
              <a:rPr lang="en-US" dirty="0" smtClean="0"/>
              <a:t>Teton County School District in Jackson Hole, WY recently partnered with a housing trust to use donated land to develop 11 moderately priced homes, some of which set aside for teachers.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75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AISD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Average </a:t>
            </a:r>
            <a:r>
              <a:rPr lang="en-US" dirty="0"/>
              <a:t>teacher salary is $</a:t>
            </a:r>
            <a:r>
              <a:rPr lang="en-US" dirty="0" smtClean="0"/>
              <a:t>52,996.50</a:t>
            </a:r>
          </a:p>
          <a:p>
            <a:r>
              <a:rPr lang="en-US" dirty="0" smtClean="0"/>
              <a:t>With FICA</a:t>
            </a:r>
            <a:r>
              <a:rPr lang="en-US" dirty="0"/>
              <a:t> </a:t>
            </a:r>
            <a:r>
              <a:rPr lang="en-US" dirty="0" smtClean="0"/>
              <a:t>included, salary is </a:t>
            </a:r>
            <a:r>
              <a:rPr lang="en-US" dirty="0"/>
              <a:t>$</a:t>
            </a:r>
            <a:r>
              <a:rPr lang="en-US" dirty="0" smtClean="0"/>
              <a:t>56,282.50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567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Initiatives in Other Texas ISDS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small </a:t>
            </a:r>
            <a:r>
              <a:rPr lang="en-US" dirty="0"/>
              <a:t>towns </a:t>
            </a:r>
            <a:r>
              <a:rPr lang="en-US" dirty="0" smtClean="0"/>
              <a:t>in remote locations where </a:t>
            </a:r>
            <a:r>
              <a:rPr lang="en-US" dirty="0"/>
              <a:t>it is difficult to </a:t>
            </a:r>
            <a:r>
              <a:rPr lang="en-US" dirty="0" smtClean="0"/>
              <a:t>find housing.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Adrian ISD (West Texas, 134 students)</a:t>
            </a:r>
          </a:p>
          <a:p>
            <a:r>
              <a:rPr lang="en-US" dirty="0"/>
              <a:t>Hartley </a:t>
            </a:r>
            <a:r>
              <a:rPr lang="en-US" dirty="0" smtClean="0"/>
              <a:t>ISD  (</a:t>
            </a:r>
            <a:r>
              <a:rPr lang="en-US" dirty="0"/>
              <a:t>Panhandle, 204 students)</a:t>
            </a:r>
          </a:p>
          <a:p>
            <a:r>
              <a:rPr lang="en-US" dirty="0" smtClean="0"/>
              <a:t>Lazbuddie </a:t>
            </a:r>
            <a:r>
              <a:rPr lang="en-US" dirty="0"/>
              <a:t>ISD (West Texas, </a:t>
            </a:r>
            <a:r>
              <a:rPr lang="en-US" dirty="0" smtClean="0"/>
              <a:t>145 </a:t>
            </a:r>
            <a:r>
              <a:rPr lang="en-US" dirty="0"/>
              <a:t>students)</a:t>
            </a:r>
            <a:endParaRPr lang="en-US" dirty="0" smtClean="0"/>
          </a:p>
          <a:p>
            <a:r>
              <a:rPr lang="en-US" dirty="0"/>
              <a:t>Happy </a:t>
            </a:r>
            <a:r>
              <a:rPr lang="en-US" dirty="0" smtClean="0"/>
              <a:t>ISD (</a:t>
            </a:r>
            <a:r>
              <a:rPr lang="en-US" dirty="0"/>
              <a:t>West Texas, </a:t>
            </a:r>
            <a:r>
              <a:rPr lang="en-US" dirty="0" smtClean="0"/>
              <a:t>105 </a:t>
            </a:r>
            <a:r>
              <a:rPr lang="en-US" dirty="0"/>
              <a:t>students)</a:t>
            </a:r>
          </a:p>
          <a:p>
            <a:r>
              <a:rPr lang="en-US" dirty="0" smtClean="0"/>
              <a:t>Lefors </a:t>
            </a:r>
            <a:r>
              <a:rPr lang="en-US" dirty="0"/>
              <a:t>ISD (West Texas, </a:t>
            </a:r>
            <a:r>
              <a:rPr lang="en-US" dirty="0" smtClean="0"/>
              <a:t>164 </a:t>
            </a:r>
            <a:r>
              <a:rPr lang="en-US" dirty="0"/>
              <a:t>students)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833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Texas School Districts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School </a:t>
            </a:r>
            <a:r>
              <a:rPr lang="en-US" dirty="0"/>
              <a:t>District owns property</a:t>
            </a:r>
          </a:p>
          <a:p>
            <a:r>
              <a:rPr lang="en-US" dirty="0"/>
              <a:t>Range from 6-15 houses</a:t>
            </a:r>
          </a:p>
          <a:p>
            <a:r>
              <a:rPr lang="en-US" dirty="0" smtClean="0"/>
              <a:t>Rent (not purchase)</a:t>
            </a:r>
          </a:p>
          <a:p>
            <a:r>
              <a:rPr lang="en-US" dirty="0" smtClean="0"/>
              <a:t>Rent $82 - $350/ month</a:t>
            </a:r>
          </a:p>
          <a:p>
            <a:r>
              <a:rPr lang="en-US" dirty="0" smtClean="0"/>
              <a:t>Staff eligible:</a:t>
            </a:r>
          </a:p>
          <a:p>
            <a:pPr lvl="1"/>
            <a:r>
              <a:rPr lang="en-US" dirty="0" smtClean="0"/>
              <a:t>Teachers only</a:t>
            </a:r>
          </a:p>
          <a:p>
            <a:pPr lvl="1"/>
            <a:r>
              <a:rPr lang="en-US" dirty="0" smtClean="0"/>
              <a:t>Teachers &amp; employees</a:t>
            </a:r>
          </a:p>
          <a:p>
            <a:pPr lvl="1"/>
            <a:r>
              <a:rPr lang="en-US" dirty="0" smtClean="0"/>
              <a:t>Staff, but teachers &amp; administrators get first choice</a:t>
            </a:r>
          </a:p>
          <a:p>
            <a:pPr lvl="1"/>
            <a:r>
              <a:rPr lang="en-US" dirty="0" smtClean="0"/>
              <a:t>Administration, teachers, coaches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84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260672" cy="103942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ECTOR COUNTY ISD</a:t>
            </a:r>
            <a:r>
              <a:rPr lang="en-US" sz="2000" dirty="0" smtClean="0"/>
              <a:t>– </a:t>
            </a:r>
            <a:r>
              <a:rPr lang="en-US" dirty="0" smtClean="0"/>
              <a:t>ODESSA HOUSING FINANCE CORPORATION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proposal between ECISD and OHFC no longer being pursued.</a:t>
            </a:r>
          </a:p>
          <a:p>
            <a:r>
              <a:rPr lang="en-US" dirty="0" smtClean="0"/>
              <a:t>OHFC purchased 48 acres to develop mix of affordable rental and for sale housing.</a:t>
            </a:r>
          </a:p>
          <a:p>
            <a:r>
              <a:rPr lang="en-US" dirty="0" smtClean="0"/>
              <a:t>ECISD </a:t>
            </a:r>
            <a:r>
              <a:rPr lang="en-US" i="1" dirty="0" smtClean="0"/>
              <a:t>originally</a:t>
            </a:r>
            <a:r>
              <a:rPr lang="en-US" dirty="0" smtClean="0"/>
              <a:t> was to loan project $3.25m, to be paid off within 15 years.</a:t>
            </a:r>
          </a:p>
          <a:p>
            <a:r>
              <a:rPr lang="en-US" dirty="0" smtClean="0"/>
              <a:t>Deal then changed - ECISD was enter into “master lease” to make rent payments for 95 of 100 units.</a:t>
            </a:r>
          </a:p>
          <a:p>
            <a:pPr lvl="1"/>
            <a:r>
              <a:rPr lang="en-US" dirty="0" smtClean="0"/>
              <a:t>Below market rate rents</a:t>
            </a:r>
          </a:p>
          <a:p>
            <a:pPr lvl="1"/>
            <a:r>
              <a:rPr lang="en-US" dirty="0" smtClean="0"/>
              <a:t>Rent increases limited to no more than 2% annually</a:t>
            </a:r>
          </a:p>
          <a:p>
            <a:pPr lvl="1"/>
            <a:r>
              <a:rPr lang="en-US" dirty="0"/>
              <a:t>7</a:t>
            </a:r>
            <a:r>
              <a:rPr lang="en-US" dirty="0" smtClean="0"/>
              <a:t>-year term, renewable option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39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Ector County ISD </a:t>
            </a:r>
            <a:br>
              <a:rPr lang="en-US" dirty="0" smtClean="0"/>
            </a:br>
            <a:r>
              <a:rPr lang="en-US" dirty="0" smtClean="0"/>
              <a:t>Housing for teachers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31 units at </a:t>
            </a:r>
            <a:r>
              <a:rPr lang="en-US" dirty="0"/>
              <a:t>Barbara </a:t>
            </a:r>
            <a:r>
              <a:rPr lang="en-US" dirty="0" smtClean="0"/>
              <a:t>Chancellor </a:t>
            </a:r>
            <a:r>
              <a:rPr lang="en-US" dirty="0" smtClean="0"/>
              <a:t>House </a:t>
            </a:r>
            <a:endParaRPr lang="en-US" dirty="0" smtClean="0"/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4" name="Picture 3" descr="909 W 2nd St, Odessa, TX 7976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362200"/>
            <a:ext cx="5572125" cy="42211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6198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Ector county isd</a:t>
            </a:r>
            <a:br>
              <a:rPr lang="en-US" dirty="0" smtClean="0"/>
            </a:br>
            <a:r>
              <a:rPr lang="en-US" dirty="0" smtClean="0"/>
              <a:t>housing for teachers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School purchased home for $3.1 million </a:t>
            </a:r>
          </a:p>
          <a:p>
            <a:pPr lvl="1">
              <a:buClr>
                <a:srgbClr val="C00000"/>
              </a:buClr>
            </a:pPr>
            <a:r>
              <a:rPr lang="en-US" dirty="0" smtClean="0"/>
              <a:t>31 </a:t>
            </a:r>
            <a:r>
              <a:rPr lang="en-US" dirty="0" smtClean="0"/>
              <a:t>apartment rooms</a:t>
            </a:r>
          </a:p>
          <a:p>
            <a:pPr lvl="1">
              <a:buClr>
                <a:srgbClr val="C00000"/>
              </a:buClr>
            </a:pPr>
            <a:r>
              <a:rPr lang="en-US" dirty="0" smtClean="0"/>
              <a:t>2 </a:t>
            </a:r>
            <a:r>
              <a:rPr lang="en-US" dirty="0" smtClean="0"/>
              <a:t>Stories/ </a:t>
            </a:r>
            <a:r>
              <a:rPr lang="en-US" dirty="0" smtClean="0"/>
              <a:t>doors face interior</a:t>
            </a:r>
          </a:p>
          <a:p>
            <a:pPr lvl="1">
              <a:buClr>
                <a:srgbClr val="C00000"/>
              </a:buClr>
            </a:pPr>
            <a:r>
              <a:rPr lang="en-US" dirty="0" smtClean="0"/>
              <a:t>200-400 sq. ft. </a:t>
            </a:r>
            <a:endParaRPr lang="en-US" dirty="0"/>
          </a:p>
          <a:p>
            <a:pPr lvl="1">
              <a:buClr>
                <a:srgbClr val="C00000"/>
              </a:buClr>
            </a:pPr>
            <a:r>
              <a:rPr lang="en-US" dirty="0" smtClean="0"/>
              <a:t>$</a:t>
            </a:r>
            <a:r>
              <a:rPr lang="en-US" dirty="0" smtClean="0"/>
              <a:t>500-$950 </a:t>
            </a:r>
            <a:r>
              <a:rPr lang="en-US" dirty="0" smtClean="0"/>
              <a:t>per </a:t>
            </a:r>
            <a:r>
              <a:rPr lang="en-US" dirty="0" smtClean="0"/>
              <a:t>month </a:t>
            </a:r>
          </a:p>
          <a:p>
            <a:pPr lvl="1">
              <a:buClr>
                <a:srgbClr val="C00000"/>
              </a:buClr>
            </a:pPr>
            <a:r>
              <a:rPr lang="en-US" dirty="0" smtClean="0"/>
              <a:t>Each unit has full </a:t>
            </a:r>
            <a:r>
              <a:rPr lang="en-US" dirty="0" smtClean="0"/>
              <a:t>k</a:t>
            </a:r>
            <a:r>
              <a:rPr lang="en-US" dirty="0" smtClean="0"/>
              <a:t>itchen and is furnished</a:t>
            </a:r>
            <a:endParaRPr lang="en-US" dirty="0" smtClean="0"/>
          </a:p>
          <a:p>
            <a:pPr lvl="1">
              <a:buClr>
                <a:srgbClr val="C00000"/>
              </a:buClr>
            </a:pPr>
            <a:r>
              <a:rPr lang="en-US" dirty="0" smtClean="0"/>
              <a:t>Flat screen T.V. / Wi-Fi/Cable</a:t>
            </a:r>
          </a:p>
          <a:p>
            <a:pPr lvl="1">
              <a:buClr>
                <a:srgbClr val="C00000"/>
              </a:buClr>
            </a:pPr>
            <a:r>
              <a:rPr lang="en-US" dirty="0" smtClean="0"/>
              <a:t>Each </a:t>
            </a:r>
            <a:r>
              <a:rPr lang="en-US" dirty="0" smtClean="0"/>
              <a:t>floor </a:t>
            </a:r>
            <a:r>
              <a:rPr lang="en-US" dirty="0" smtClean="0"/>
              <a:t>has 4 </a:t>
            </a:r>
            <a:r>
              <a:rPr lang="en-US" dirty="0" smtClean="0"/>
              <a:t>washers </a:t>
            </a:r>
            <a:r>
              <a:rPr lang="en-US" dirty="0" smtClean="0"/>
              <a:t>and dryers</a:t>
            </a:r>
          </a:p>
          <a:p>
            <a:r>
              <a:rPr lang="en-US" dirty="0" smtClean="0"/>
              <a:t>Basement </a:t>
            </a:r>
            <a:r>
              <a:rPr lang="en-US" dirty="0" smtClean="0"/>
              <a:t>includes:</a:t>
            </a:r>
            <a:endParaRPr lang="en-US" dirty="0" smtClean="0"/>
          </a:p>
          <a:p>
            <a:pPr lvl="1">
              <a:buClr>
                <a:srgbClr val="C00000"/>
              </a:buClr>
            </a:pPr>
            <a:r>
              <a:rPr lang="en-US" dirty="0" smtClean="0"/>
              <a:t>Large meeting room/Study room/Theater room </a:t>
            </a:r>
          </a:p>
          <a:p>
            <a:pPr lvl="1">
              <a:buClr>
                <a:srgbClr val="C00000"/>
              </a:buClr>
            </a:pPr>
            <a:r>
              <a:rPr lang="en-US" dirty="0" smtClean="0"/>
              <a:t>Ping pong </a:t>
            </a:r>
            <a:r>
              <a:rPr lang="en-US" dirty="0" smtClean="0"/>
              <a:t>room/Gym</a:t>
            </a:r>
            <a:endParaRPr lang="en-US" dirty="0" smtClean="0"/>
          </a:p>
          <a:p>
            <a:pPr lvl="1">
              <a:buClr>
                <a:srgbClr val="C00000"/>
              </a:buClr>
            </a:pPr>
            <a:r>
              <a:rPr lang="en-US" dirty="0" smtClean="0"/>
              <a:t>Rest room</a:t>
            </a:r>
          </a:p>
          <a:p>
            <a:pPr lvl="1">
              <a:buClr>
                <a:srgbClr val="C00000"/>
              </a:buClr>
            </a:pPr>
            <a:r>
              <a:rPr lang="en-US" dirty="0" smtClean="0"/>
              <a:t>3 extra rooms</a:t>
            </a:r>
            <a:endParaRPr lang="en-US" dirty="0"/>
          </a:p>
          <a:p>
            <a:r>
              <a:rPr lang="en-US" dirty="0" smtClean="0"/>
              <a:t>For </a:t>
            </a:r>
            <a:r>
              <a:rPr lang="en-US" dirty="0" smtClean="0"/>
              <a:t>all incoming and current ECISD teachers</a:t>
            </a:r>
          </a:p>
          <a:p>
            <a:r>
              <a:rPr lang="en-US" dirty="0" smtClean="0"/>
              <a:t>Rent is deducted from </a:t>
            </a:r>
            <a:r>
              <a:rPr lang="en-US" dirty="0" smtClean="0"/>
              <a:t>pay check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4283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Los Angeles </a:t>
            </a:r>
            <a:br>
              <a:rPr lang="en-US" dirty="0" smtClean="0"/>
            </a:br>
            <a:r>
              <a:rPr lang="en-US" dirty="0" smtClean="0"/>
              <a:t>Unified School District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Sage Park </a:t>
            </a:r>
            <a:r>
              <a:rPr lang="en-US" dirty="0" smtClean="0"/>
              <a:t>Apartments built on excess land adjacent to Gardena HS.</a:t>
            </a:r>
          </a:p>
          <a:p>
            <a:r>
              <a:rPr lang="en-US" dirty="0" smtClean="0"/>
              <a:t>District donated land</a:t>
            </a:r>
            <a:r>
              <a:rPr lang="en-US" dirty="0"/>
              <a:t>; housing </a:t>
            </a:r>
            <a:r>
              <a:rPr lang="en-US" dirty="0" smtClean="0"/>
              <a:t>developer handled financing, construction and management.</a:t>
            </a:r>
          </a:p>
          <a:p>
            <a:r>
              <a:rPr lang="en-US" dirty="0" smtClean="0"/>
              <a:t>For LAUSD employees, including bus drivers, maintenance workers, and substitute teachers.</a:t>
            </a:r>
          </a:p>
          <a:p>
            <a:r>
              <a:rPr lang="en-US" dirty="0" smtClean="0"/>
              <a:t>1, 2, 3 bedroom apartments.</a:t>
            </a:r>
          </a:p>
          <a:p>
            <a:r>
              <a:rPr lang="en-US" dirty="0" smtClean="0"/>
              <a:t>Income 30 – 60% of area’s median income (ranges from $16,541 to $49,800 for a 4-person household).</a:t>
            </a:r>
          </a:p>
          <a:p>
            <a:r>
              <a:rPr lang="en-US" dirty="0" smtClean="0"/>
              <a:t>Rents between $425 and $1,222.</a:t>
            </a:r>
          </a:p>
          <a:p>
            <a:r>
              <a:rPr lang="en-US" dirty="0" smtClean="0"/>
              <a:t>6,000 district employees on waiting list.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445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Additional LAUSD developments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Hollywood</a:t>
            </a:r>
          </a:p>
          <a:p>
            <a:pPr lvl="1"/>
            <a:r>
              <a:rPr lang="en-US" dirty="0" smtClean="0"/>
              <a:t>$33M</a:t>
            </a:r>
          </a:p>
          <a:p>
            <a:pPr lvl="1"/>
            <a:r>
              <a:rPr lang="en-US" dirty="0" smtClean="0"/>
              <a:t>66 unit</a:t>
            </a:r>
          </a:p>
          <a:p>
            <a:pPr lvl="1"/>
            <a:r>
              <a:rPr lang="en-US" dirty="0" smtClean="0"/>
              <a:t>4 story complex</a:t>
            </a:r>
          </a:p>
          <a:p>
            <a:pPr lvl="1"/>
            <a:r>
              <a:rPr lang="en-US" dirty="0" smtClean="0"/>
              <a:t>Built above a primary school car park</a:t>
            </a:r>
          </a:p>
          <a:p>
            <a:r>
              <a:rPr lang="en-US" dirty="0" smtClean="0"/>
              <a:t>South of downtown LA</a:t>
            </a:r>
          </a:p>
          <a:p>
            <a:pPr lvl="1"/>
            <a:r>
              <a:rPr lang="en-US" dirty="0" smtClean="0"/>
              <a:t>29-unit project to be open in 2017 or 2018</a:t>
            </a:r>
          </a:p>
          <a:p>
            <a:r>
              <a:rPr lang="en-US" dirty="0" smtClean="0"/>
              <a:t>Issue – teachers may not qualify for housing because the financing available to developers is geared towards providing housing to very low income individuals.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002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San Francisco </a:t>
            </a:r>
            <a:br>
              <a:rPr lang="en-US" dirty="0" smtClean="0"/>
            </a:br>
            <a:r>
              <a:rPr lang="en-US" dirty="0" smtClean="0"/>
              <a:t>Unified School District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October 2015, mayor released </a:t>
            </a:r>
            <a:r>
              <a:rPr lang="en-US" dirty="0" smtClean="0"/>
              <a:t>5-year </a:t>
            </a:r>
            <a:r>
              <a:rPr lang="en-US" dirty="0"/>
              <a:t>plan to offer housing assistance to 500 </a:t>
            </a:r>
            <a:r>
              <a:rPr lang="en-US" dirty="0" smtClean="0"/>
              <a:t>teachers </a:t>
            </a:r>
            <a:r>
              <a:rPr lang="en-US" dirty="0"/>
              <a:t>by </a:t>
            </a:r>
            <a:r>
              <a:rPr lang="en-US" dirty="0" smtClean="0"/>
              <a:t>2020.</a:t>
            </a:r>
          </a:p>
          <a:p>
            <a:r>
              <a:rPr lang="en-US" dirty="0" smtClean="0"/>
              <a:t>Forgivable </a:t>
            </a:r>
            <a:r>
              <a:rPr lang="en-US" dirty="0"/>
              <a:t>housing loans, around $250,000 annually for housing </a:t>
            </a:r>
            <a:r>
              <a:rPr lang="en-US" dirty="0" smtClean="0"/>
              <a:t>counseling.</a:t>
            </a:r>
          </a:p>
          <a:p>
            <a:r>
              <a:rPr lang="en-US" dirty="0" smtClean="0"/>
              <a:t>New </a:t>
            </a:r>
            <a:r>
              <a:rPr lang="en-US" dirty="0"/>
              <a:t>affordable housing for 100 </a:t>
            </a:r>
            <a:r>
              <a:rPr lang="en-US" dirty="0" smtClean="0"/>
              <a:t>teachers.</a:t>
            </a:r>
          </a:p>
          <a:p>
            <a:r>
              <a:rPr lang="en-US" dirty="0"/>
              <a:t>Voters approved  $310 million bond </a:t>
            </a:r>
            <a:r>
              <a:rPr lang="en-US" dirty="0" smtClean="0"/>
              <a:t>to allow city to pay </a:t>
            </a:r>
            <a:r>
              <a:rPr lang="en-US" dirty="0"/>
              <a:t>for affordable housing. </a:t>
            </a:r>
            <a:endParaRPr lang="en-US" dirty="0" smtClean="0"/>
          </a:p>
          <a:p>
            <a:pPr lvl="1"/>
            <a:r>
              <a:rPr lang="en-US" dirty="0"/>
              <a:t>$50 million </a:t>
            </a:r>
            <a:r>
              <a:rPr lang="en-US" dirty="0" smtClean="0"/>
              <a:t>for </a:t>
            </a:r>
            <a:r>
              <a:rPr lang="en-US" dirty="0"/>
              <a:t>maintaining and building affordable </a:t>
            </a:r>
            <a:r>
              <a:rPr lang="en-US" dirty="0" smtClean="0"/>
              <a:t>housing.</a:t>
            </a:r>
          </a:p>
          <a:p>
            <a:pPr lvl="1"/>
            <a:r>
              <a:rPr lang="en-US" dirty="0" smtClean="0"/>
              <a:t>$5 </a:t>
            </a:r>
            <a:r>
              <a:rPr lang="en-US" dirty="0"/>
              <a:t>million </a:t>
            </a:r>
            <a:r>
              <a:rPr lang="en-US" dirty="0" smtClean="0"/>
              <a:t>to </a:t>
            </a:r>
            <a:r>
              <a:rPr lang="en-US" dirty="0"/>
              <a:t>be set aside to replenish the Teacher Next Door program, which gives </a:t>
            </a:r>
            <a:r>
              <a:rPr lang="en-US" dirty="0" smtClean="0"/>
              <a:t>teachers </a:t>
            </a:r>
            <a:r>
              <a:rPr lang="en-US" dirty="0"/>
              <a:t>$20,000 loans to buy their first home in the </a:t>
            </a:r>
            <a:r>
              <a:rPr lang="en-US" dirty="0" smtClean="0"/>
              <a:t>city. If </a:t>
            </a:r>
            <a:r>
              <a:rPr lang="en-US" dirty="0"/>
              <a:t>the teacher remains in the district for 10 years, the loan is entirely forgiven. </a:t>
            </a:r>
          </a:p>
        </p:txBody>
      </p:sp>
    </p:spTree>
    <p:extLst>
      <p:ext uri="{BB962C8B-B14F-4D97-AF65-F5344CB8AC3E}">
        <p14:creationId xmlns:p14="http://schemas.microsoft.com/office/powerpoint/2010/main" val="19574667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730</TotalTime>
  <Words>743</Words>
  <Application>Microsoft Office PowerPoint</Application>
  <PresentationFormat>On-screen Show (4:3)</PresentationFormat>
  <Paragraphs>87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Apothecary</vt:lpstr>
      <vt:lpstr>Workforce  Housing Initiative </vt:lpstr>
      <vt:lpstr>Initiatives in Other Texas ISDS</vt:lpstr>
      <vt:lpstr>Texas School Districts</vt:lpstr>
      <vt:lpstr>ECTOR COUNTY ISD– ODESSA HOUSING FINANCE CORPORATION</vt:lpstr>
      <vt:lpstr>Ector County ISD  Housing for teachers</vt:lpstr>
      <vt:lpstr>Ector county isd housing for teachers</vt:lpstr>
      <vt:lpstr>Los Angeles  Unified School District</vt:lpstr>
      <vt:lpstr>Additional LAUSD developments</vt:lpstr>
      <vt:lpstr>San Francisco  Unified School District</vt:lpstr>
      <vt:lpstr>Santa clara unified school district </vt:lpstr>
      <vt:lpstr>Santa Clara  Unified School District</vt:lpstr>
      <vt:lpstr>Other school district initiatives</vt:lpstr>
      <vt:lpstr>AISD </vt:lpstr>
    </vt:vector>
  </TitlesOfParts>
  <Company>Austin ISD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Workforce  Housing Initiative</dc:title>
  <dc:creator>Windows User</dc:creator>
  <cp:lastModifiedBy>Windows User</cp:lastModifiedBy>
  <cp:revision>33</cp:revision>
  <cp:lastPrinted>2016-04-13T15:23:55Z</cp:lastPrinted>
  <dcterms:created xsi:type="dcterms:W3CDTF">2016-04-07T21:03:00Z</dcterms:created>
  <dcterms:modified xsi:type="dcterms:W3CDTF">2016-04-13T21:01:15Z</dcterms:modified>
</cp:coreProperties>
</file>