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FC8364-CF0A-4F1E-B973-58EC1B57D6D9}">
  <a:tblStyle styleId="{F5FC8364-CF0A-4F1E-B973-58EC1B57D6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ProximaNova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font" Target="fonts/ProximaNova-italic.fntdata"/><Relationship Id="rId12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OpenSansLight-regular.fntdata"/><Relationship Id="rId14" Type="http://schemas.openxmlformats.org/officeDocument/2006/relationships/font" Target="fonts/ProximaNova-boldItalic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8174626d_0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8174626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d8174626d_0_3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d8174626d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579a71a7_0_2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579a71a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3345534" y="1825694"/>
            <a:ext cx="533383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Open Sans Light"/>
              <a:buNone/>
              <a:defRPr b="1" i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3345535" y="3084840"/>
            <a:ext cx="5333831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b="0" i="0" sz="28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>
              <a:buNone/>
              <a:defRPr sz="13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777240" y="205979"/>
            <a:ext cx="790956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 Light"/>
              <a:buNone/>
              <a:defRPr sz="36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777240" y="1184765"/>
            <a:ext cx="7909560" cy="326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8410902" y="4385823"/>
            <a:ext cx="551793" cy="640080"/>
            <a:chOff x="8410902" y="4385823"/>
            <a:chExt cx="551793" cy="640080"/>
          </a:xfrm>
        </p:grpSpPr>
        <p:sp>
          <p:nvSpPr>
            <p:cNvPr id="20" name="Google Shape;20;p3"/>
            <p:cNvSpPr/>
            <p:nvPr/>
          </p:nvSpPr>
          <p:spPr>
            <a:xfrm rot="5400000">
              <a:off x="8366758" y="4429967"/>
              <a:ext cx="640080" cy="55179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drawing&#10;&#10;Description automatically generated" id="21" name="Google Shape;2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3462555" y="4736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223948" y="264538"/>
            <a:ext cx="8696103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 Light"/>
              <a:buNone/>
              <a:defRPr sz="36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23949" y="1243324"/>
            <a:ext cx="8696102" cy="326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505199" y="479233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3462555" y="4736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914400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233836" y="419889"/>
            <a:ext cx="63204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1726204"/>
            <a:ext cx="82296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6128"/>
              </a:buClr>
              <a:buSzPts val="2400"/>
              <a:buChar char="•"/>
              <a:defRPr>
                <a:solidFill>
                  <a:srgbClr val="4F61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836" y="4509178"/>
            <a:ext cx="389385" cy="43189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 with Caption">
  <p:cSld name="18_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628651" y="1369219"/>
            <a:ext cx="75897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01B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01B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01B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01B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01B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92986" y="264202"/>
            <a:ext cx="80832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B50"/>
              </a:buClr>
              <a:buSzPts val="2400"/>
              <a:buFont typeface="Verdana"/>
              <a:buNone/>
              <a:defRPr b="1" i="0" sz="2400" u="none" cap="none" strike="noStrike">
                <a:solidFill>
                  <a:srgbClr val="201B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201B50"/>
                </a:solidFill>
              </a:defRPr>
            </a:lvl1pPr>
            <a:lvl2pPr lvl="1">
              <a:buNone/>
              <a:defRPr sz="1300">
                <a:solidFill>
                  <a:srgbClr val="201B50"/>
                </a:solidFill>
              </a:defRPr>
            </a:lvl2pPr>
            <a:lvl3pPr lvl="2">
              <a:buNone/>
              <a:defRPr sz="1300">
                <a:solidFill>
                  <a:srgbClr val="201B50"/>
                </a:solidFill>
              </a:defRPr>
            </a:lvl3pPr>
            <a:lvl4pPr lvl="3">
              <a:buNone/>
              <a:defRPr sz="1300">
                <a:solidFill>
                  <a:srgbClr val="201B50"/>
                </a:solidFill>
              </a:defRPr>
            </a:lvl4pPr>
            <a:lvl5pPr lvl="4">
              <a:buNone/>
              <a:defRPr sz="1300">
                <a:solidFill>
                  <a:srgbClr val="201B50"/>
                </a:solidFill>
              </a:defRPr>
            </a:lvl5pPr>
            <a:lvl6pPr lvl="5">
              <a:buNone/>
              <a:defRPr sz="1300">
                <a:solidFill>
                  <a:srgbClr val="201B50"/>
                </a:solidFill>
              </a:defRPr>
            </a:lvl6pPr>
            <a:lvl7pPr lvl="6">
              <a:buNone/>
              <a:defRPr sz="1300">
                <a:solidFill>
                  <a:srgbClr val="201B50"/>
                </a:solidFill>
              </a:defRPr>
            </a:lvl7pPr>
            <a:lvl8pPr lvl="7">
              <a:buNone/>
              <a:defRPr sz="1300">
                <a:solidFill>
                  <a:srgbClr val="201B50"/>
                </a:solidFill>
              </a:defRPr>
            </a:lvl8pPr>
            <a:lvl9pPr lvl="8">
              <a:buNone/>
              <a:defRPr sz="1300">
                <a:solidFill>
                  <a:srgbClr val="201B5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CUSTOM_1_1_1_2_1_1_1_1_1_1">
    <p:bg>
      <p:bgPr>
        <a:solidFill>
          <a:srgbClr val="AFA8D0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9"/>
          <p:cNvGrpSpPr/>
          <p:nvPr/>
        </p:nvGrpSpPr>
        <p:grpSpPr>
          <a:xfrm>
            <a:off x="8410995" y="4385823"/>
            <a:ext cx="551700" cy="640200"/>
            <a:chOff x="8410995" y="4385823"/>
            <a:chExt cx="551700" cy="640200"/>
          </a:xfrm>
        </p:grpSpPr>
        <p:sp>
          <p:nvSpPr>
            <p:cNvPr id="46" name="Google Shape;46;p9"/>
            <p:cNvSpPr/>
            <p:nvPr/>
          </p:nvSpPr>
          <p:spPr>
            <a:xfrm rot="5400000">
              <a:off x="8366745" y="4430073"/>
              <a:ext cx="640200" cy="551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drawing&#10;&#10;Description automatically generated" id="47" name="Google Shape;4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96192" y="4507358"/>
              <a:ext cx="381217" cy="4218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9"/>
          <p:cNvSpPr txBox="1"/>
          <p:nvPr>
            <p:ph type="title"/>
          </p:nvPr>
        </p:nvSpPr>
        <p:spPr>
          <a:xfrm>
            <a:off x="181304" y="489443"/>
            <a:ext cx="869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 Light"/>
              <a:buNone/>
              <a:defRPr sz="3600">
                <a:solidFill>
                  <a:srgbClr val="404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81305" y="1468229"/>
            <a:ext cx="86961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A533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Light"/>
              <a:buNone/>
              <a:defRPr b="1" i="0" sz="4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3505550" y="417167"/>
            <a:ext cx="5333700" cy="31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A83539"/>
              </a:buClr>
              <a:buSzPts val="7200"/>
              <a:buFont typeface="Open Sans Light"/>
              <a:buNone/>
            </a:pPr>
            <a:r>
              <a:rPr lang="en" sz="6100">
                <a:solidFill>
                  <a:srgbClr val="A83539"/>
                </a:solidFill>
                <a:latin typeface="Open Sans"/>
                <a:ea typeface="Open Sans"/>
                <a:cs typeface="Open Sans"/>
                <a:sym typeface="Open Sans"/>
              </a:rPr>
              <a:t>Special Education</a:t>
            </a:r>
            <a:endParaRPr sz="6100">
              <a:solidFill>
                <a:srgbClr val="A8353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A83539"/>
              </a:buClr>
              <a:buSzPts val="7200"/>
              <a:buFont typeface="Open Sans Light"/>
              <a:buNone/>
            </a:pPr>
            <a:r>
              <a:rPr b="0" lang="en" sz="4000">
                <a:solidFill>
                  <a:srgbClr val="A83539"/>
                </a:solidFill>
                <a:latin typeface="Open Sans"/>
                <a:ea typeface="Open Sans"/>
                <a:cs typeface="Open Sans"/>
                <a:sym typeface="Open Sans"/>
              </a:rPr>
              <a:t>Division Alignment</a:t>
            </a:r>
            <a:endParaRPr b="0" sz="4000">
              <a:solidFill>
                <a:srgbClr val="A835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4999" y="3809950"/>
            <a:ext cx="3520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Elizabeth Casas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Chief Academic Officer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Dessynie Edwards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Assistant Superintendent of Student Programs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Special Education Department Feedback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" name="Google Shape;64;p11"/>
          <p:cNvGraphicFramePr/>
          <p:nvPr/>
        </p:nvGraphicFramePr>
        <p:xfrm>
          <a:off x="1112500" y="118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{F5FC8364-CF0A-4F1E-B973-58EC1B57D6D9}</a:tableStyleId>
              </a:tblPr>
              <a:tblGrid>
                <a:gridCol w="5979175"/>
                <a:gridCol w="1259825"/>
              </a:tblGrid>
              <a:tr h="2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Statement</a:t>
                      </a:r>
                      <a:endParaRPr b="1"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Percent</a:t>
                      </a:r>
                      <a:endParaRPr b="1"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Positive</a:t>
                      </a:r>
                      <a:endParaRPr b="1"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</a:tr>
              <a:tr h="65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clear communication about what is going on in the SPED department.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9%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am satisfied working for the AISD Special Education depart.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26%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My supervisor clearly communicates goals for my team.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would recommend this department to friends as a great place to work.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11%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81304" y="489443"/>
            <a:ext cx="86961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Special Education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Department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 Vision &amp; Coherence </a:t>
            </a:r>
            <a:endParaRPr sz="165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12"/>
          <p:cNvGrpSpPr/>
          <p:nvPr/>
        </p:nvGrpSpPr>
        <p:grpSpPr>
          <a:xfrm>
            <a:off x="621377" y="1746001"/>
            <a:ext cx="7827302" cy="2855841"/>
            <a:chOff x="3358412" y="3316442"/>
            <a:chExt cx="2363244" cy="290054"/>
          </a:xfrm>
        </p:grpSpPr>
        <p:grpSp>
          <p:nvGrpSpPr>
            <p:cNvPr id="72" name="Google Shape;72;p12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3" name="Google Shape;73;p12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solidFill>
                <a:srgbClr val="FFF2C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25" spcFirstLastPara="1" rIns="91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Section 504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Dyslexia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Interventionists</a:t>
                </a:r>
                <a:endParaRPr/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solidFill>
                <a:srgbClr val="D9EAD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Evaluations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Child Find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solidFill>
                <a:srgbClr val="D0E0E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25" spcFirstLastPara="1" rIns="91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OT, PT, Vision,Hearing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APE, AI, 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SLP </a:t>
                </a:r>
                <a:endParaRPr/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solidFill>
                <a:srgbClr val="D9D2E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Campus </a:t>
                </a:r>
                <a:r>
                  <a:rPr lang="en"/>
                  <a:t>supp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Curriculum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Instr Progs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Transition</a:t>
                </a:r>
                <a:endParaRPr/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solidFill>
                <a:srgbClr val="EAD1D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Budget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Compliance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Legal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Contracts</a:t>
                </a:r>
                <a:endParaRPr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2"/>
            <p:cNvGrpSpPr/>
            <p:nvPr/>
          </p:nvGrpSpPr>
          <p:grpSpPr>
            <a:xfrm>
              <a:off x="3358412" y="3316442"/>
              <a:ext cx="2363244" cy="139500"/>
              <a:chOff x="3358412" y="3316442"/>
              <a:chExt cx="2363244" cy="139500"/>
            </a:xfrm>
          </p:grpSpPr>
          <p:sp>
            <p:nvSpPr>
              <p:cNvPr id="79" name="Google Shape;79;p12"/>
              <p:cNvSpPr/>
              <p:nvPr/>
            </p:nvSpPr>
            <p:spPr>
              <a:xfrm>
                <a:off x="3838898" y="3316442"/>
                <a:ext cx="441300" cy="139500"/>
              </a:xfrm>
              <a:prstGeom prst="flowChartAlternateProcess">
                <a:avLst/>
              </a:prstGeom>
              <a:solidFill>
                <a:srgbClr val="D9EAD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Director of</a:t>
                </a:r>
                <a:endParaRPr b="1" sz="16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Evaluations</a:t>
                </a:r>
                <a:endParaRPr b="1" sz="1600"/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4319384" y="3316442"/>
                <a:ext cx="441300" cy="139500"/>
              </a:xfrm>
              <a:prstGeom prst="flowChartAlternateProcess">
                <a:avLst/>
              </a:prstGeom>
              <a:solidFill>
                <a:srgbClr val="D0E0E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Director of</a:t>
                </a:r>
                <a:endParaRPr b="1" sz="16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Related Services</a:t>
                </a:r>
                <a:endParaRPr b="1" sz="1600"/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4799870" y="3316442"/>
                <a:ext cx="441300" cy="139500"/>
              </a:xfrm>
              <a:prstGeom prst="flowChartAlternateProcess">
                <a:avLst/>
              </a:prstGeom>
              <a:solidFill>
                <a:srgbClr val="D9D2E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Director of</a:t>
                </a:r>
                <a:endParaRPr b="1" sz="16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Campus Support</a:t>
                </a:r>
                <a:endParaRPr b="1" sz="1600"/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280356" y="3316442"/>
                <a:ext cx="441300" cy="139500"/>
              </a:xfrm>
              <a:prstGeom prst="flowChartAlternateProcess">
                <a:avLst/>
              </a:prstGeom>
              <a:solidFill>
                <a:srgbClr val="EAD1D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25" spcFirstLastPara="1" rIns="91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Director of</a:t>
                </a:r>
                <a:endParaRPr b="1" sz="16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Compliance, Legal &amp; Budget</a:t>
                </a:r>
                <a:endParaRPr b="1" sz="1600"/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3358412" y="3316442"/>
                <a:ext cx="441300" cy="139500"/>
              </a:xfrm>
              <a:prstGeom prst="flowChartAlternateProcess">
                <a:avLst/>
              </a:prstGeom>
              <a:solidFill>
                <a:srgbClr val="FFF2C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25" spcFirstLastPara="1" rIns="91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/>
                  <a:t>Director of 504/Dyslexia</a:t>
                </a:r>
                <a:endParaRPr b="1" sz="1600"/>
              </a:p>
            </p:txBody>
          </p:sp>
        </p:grpSp>
      </p:grpSp>
      <p:sp>
        <p:nvSpPr>
          <p:cNvPr id="84" name="Google Shape;84;p12"/>
          <p:cNvSpPr/>
          <p:nvPr/>
        </p:nvSpPr>
        <p:spPr>
          <a:xfrm>
            <a:off x="3499750" y="1147775"/>
            <a:ext cx="2059200" cy="396900"/>
          </a:xfrm>
          <a:prstGeom prst="flowChartAlternateProcess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Executive Director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223948" y="264538"/>
            <a:ext cx="86961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Position Considerations: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3505199" y="4792335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91" name="Google Shape;91;p13"/>
          <p:cNvGraphicFramePr/>
          <p:nvPr/>
        </p:nvGraphicFramePr>
        <p:xfrm>
          <a:off x="595500" y="164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{F5FC8364-CF0A-4F1E-B973-58EC1B57D6D9}</a:tableStyleId>
              </a:tblPr>
              <a:tblGrid>
                <a:gridCol w="2848325"/>
                <a:gridCol w="5327200"/>
              </a:tblGrid>
              <a:tr h="51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Changes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SLP, AI, VI, OT, PT, O&amp;M Instructors, </a:t>
                      </a:r>
                      <a:r>
                        <a:rPr lang="en" sz="2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Interpreters, Adaptive PE</a:t>
                      </a:r>
                      <a:endParaRPr sz="2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Impacted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positions not listed. </a:t>
                      </a:r>
                      <a:endParaRPr sz="2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2" name="Google Shape;92;p13"/>
          <p:cNvSpPr txBox="1"/>
          <p:nvPr/>
        </p:nvSpPr>
        <p:spPr>
          <a:xfrm>
            <a:off x="530250" y="3433950"/>
            <a:ext cx="790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HC will send official notification by Friday, April 30, 2021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